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2.xml" ContentType="application/vnd.openxmlformats-officedocument.theme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  <p:sldMasterId id="2147483705" r:id="rId2"/>
    <p:sldMasterId id="2147483726" r:id="rId3"/>
  </p:sldMasterIdLst>
  <p:notesMasterIdLst>
    <p:notesMasterId r:id="rId105"/>
  </p:notesMasterIdLst>
  <p:sldIdLst>
    <p:sldId id="452" r:id="rId4"/>
    <p:sldId id="2068" r:id="rId5"/>
    <p:sldId id="469" r:id="rId6"/>
    <p:sldId id="470" r:id="rId7"/>
    <p:sldId id="471" r:id="rId8"/>
    <p:sldId id="476" r:id="rId9"/>
    <p:sldId id="2073" r:id="rId10"/>
    <p:sldId id="448" r:id="rId11"/>
    <p:sldId id="426" r:id="rId12"/>
    <p:sldId id="427" r:id="rId13"/>
    <p:sldId id="475" r:id="rId14"/>
    <p:sldId id="474" r:id="rId15"/>
    <p:sldId id="2074" r:id="rId16"/>
    <p:sldId id="2075" r:id="rId17"/>
    <p:sldId id="485" r:id="rId18"/>
    <p:sldId id="486" r:id="rId19"/>
    <p:sldId id="490" r:id="rId20"/>
    <p:sldId id="492" r:id="rId21"/>
    <p:sldId id="487" r:id="rId22"/>
    <p:sldId id="489" r:id="rId23"/>
    <p:sldId id="491" r:id="rId24"/>
    <p:sldId id="2071" r:id="rId25"/>
    <p:sldId id="680" r:id="rId26"/>
    <p:sldId id="589" r:id="rId27"/>
    <p:sldId id="2123" r:id="rId28"/>
    <p:sldId id="2076" r:id="rId29"/>
    <p:sldId id="2069" r:id="rId30"/>
    <p:sldId id="787" r:id="rId31"/>
    <p:sldId id="788" r:id="rId32"/>
    <p:sldId id="792" r:id="rId33"/>
    <p:sldId id="795" r:id="rId34"/>
    <p:sldId id="797" r:id="rId35"/>
    <p:sldId id="799" r:id="rId36"/>
    <p:sldId id="803" r:id="rId37"/>
    <p:sldId id="805" r:id="rId38"/>
    <p:sldId id="2070" r:id="rId39"/>
    <p:sldId id="477" r:id="rId40"/>
    <p:sldId id="478" r:id="rId41"/>
    <p:sldId id="479" r:id="rId42"/>
    <p:sldId id="575" r:id="rId43"/>
    <p:sldId id="576" r:id="rId44"/>
    <p:sldId id="578" r:id="rId45"/>
    <p:sldId id="579" r:id="rId46"/>
    <p:sldId id="2121" r:id="rId47"/>
    <p:sldId id="581" r:id="rId48"/>
    <p:sldId id="582" r:id="rId49"/>
    <p:sldId id="2122" r:id="rId50"/>
    <p:sldId id="586" r:id="rId51"/>
    <p:sldId id="587" r:id="rId52"/>
    <p:sldId id="588" r:id="rId53"/>
    <p:sldId id="590" r:id="rId54"/>
    <p:sldId id="591" r:id="rId55"/>
    <p:sldId id="594" r:id="rId56"/>
    <p:sldId id="592" r:id="rId57"/>
    <p:sldId id="595" r:id="rId58"/>
    <p:sldId id="481" r:id="rId59"/>
    <p:sldId id="596" r:id="rId60"/>
    <p:sldId id="597" r:id="rId61"/>
    <p:sldId id="598" r:id="rId62"/>
    <p:sldId id="599" r:id="rId63"/>
    <p:sldId id="601" r:id="rId64"/>
    <p:sldId id="602" r:id="rId65"/>
    <p:sldId id="2116" r:id="rId66"/>
    <p:sldId id="2081" r:id="rId67"/>
    <p:sldId id="2084" r:id="rId68"/>
    <p:sldId id="2106" r:id="rId69"/>
    <p:sldId id="2107" r:id="rId70"/>
    <p:sldId id="2108" r:id="rId71"/>
    <p:sldId id="2109" r:id="rId72"/>
    <p:sldId id="2110" r:id="rId73"/>
    <p:sldId id="2099" r:id="rId74"/>
    <p:sldId id="2090" r:id="rId75"/>
    <p:sldId id="2085" r:id="rId76"/>
    <p:sldId id="2087" r:id="rId77"/>
    <p:sldId id="2088" r:id="rId78"/>
    <p:sldId id="2089" r:id="rId79"/>
    <p:sldId id="2111" r:id="rId80"/>
    <p:sldId id="2091" r:id="rId81"/>
    <p:sldId id="2092" r:id="rId82"/>
    <p:sldId id="2093" r:id="rId83"/>
    <p:sldId id="2094" r:id="rId84"/>
    <p:sldId id="2095" r:id="rId85"/>
    <p:sldId id="2104" r:id="rId86"/>
    <p:sldId id="2096" r:id="rId87"/>
    <p:sldId id="2097" r:id="rId88"/>
    <p:sldId id="2098" r:id="rId89"/>
    <p:sldId id="2113" r:id="rId90"/>
    <p:sldId id="2114" r:id="rId91"/>
    <p:sldId id="2115" r:id="rId92"/>
    <p:sldId id="2078" r:id="rId93"/>
    <p:sldId id="2079" r:id="rId94"/>
    <p:sldId id="2082" r:id="rId95"/>
    <p:sldId id="2080" r:id="rId96"/>
    <p:sldId id="2083" r:id="rId97"/>
    <p:sldId id="1921" r:id="rId98"/>
    <p:sldId id="1901" r:id="rId99"/>
    <p:sldId id="2120" r:id="rId100"/>
    <p:sldId id="2117" r:id="rId101"/>
    <p:sldId id="2118" r:id="rId102"/>
    <p:sldId id="2119" r:id="rId103"/>
    <p:sldId id="2000" r:id="rId10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EDC7"/>
    <a:srgbClr val="272921"/>
    <a:srgbClr val="FF85FF"/>
    <a:srgbClr val="A58FC2"/>
    <a:srgbClr val="BF2DC0"/>
    <a:srgbClr val="62B3D5"/>
    <a:srgbClr val="53D5A8"/>
    <a:srgbClr val="092C63"/>
    <a:srgbClr val="DE84A2"/>
    <a:srgbClr val="C384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717"/>
    <p:restoredTop sz="80065"/>
  </p:normalViewPr>
  <p:slideViewPr>
    <p:cSldViewPr snapToGrid="0" snapToObjects="1">
      <p:cViewPr varScale="1">
        <p:scale>
          <a:sx n="138" d="100"/>
          <a:sy n="138" d="100"/>
        </p:scale>
        <p:origin x="200" y="176"/>
      </p:cViewPr>
      <p:guideLst/>
    </p:cSldViewPr>
  </p:slideViewPr>
  <p:notesTextViewPr>
    <p:cViewPr>
      <p:scale>
        <a:sx n="185" d="100"/>
        <a:sy n="185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napToObjects="1">
      <p:cViewPr varScale="1">
        <p:scale>
          <a:sx n="92" d="100"/>
          <a:sy n="92" d="100"/>
        </p:scale>
        <p:origin x="3600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84" Type="http://schemas.openxmlformats.org/officeDocument/2006/relationships/slide" Target="slides/slide81.xml"/><Relationship Id="rId89" Type="http://schemas.openxmlformats.org/officeDocument/2006/relationships/slide" Target="slides/slide86.xml"/><Relationship Id="rId16" Type="http://schemas.openxmlformats.org/officeDocument/2006/relationships/slide" Target="slides/slide13.xml"/><Relationship Id="rId107" Type="http://schemas.openxmlformats.org/officeDocument/2006/relationships/viewProps" Target="viewProps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74" Type="http://schemas.openxmlformats.org/officeDocument/2006/relationships/slide" Target="slides/slide71.xml"/><Relationship Id="rId79" Type="http://schemas.openxmlformats.org/officeDocument/2006/relationships/slide" Target="slides/slide76.xml"/><Relationship Id="rId102" Type="http://schemas.openxmlformats.org/officeDocument/2006/relationships/slide" Target="slides/slide99.xml"/><Relationship Id="rId5" Type="http://schemas.openxmlformats.org/officeDocument/2006/relationships/slide" Target="slides/slide2.xml"/><Relationship Id="rId90" Type="http://schemas.openxmlformats.org/officeDocument/2006/relationships/slide" Target="slides/slide87.xml"/><Relationship Id="rId95" Type="http://schemas.openxmlformats.org/officeDocument/2006/relationships/slide" Target="slides/slide92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80" Type="http://schemas.openxmlformats.org/officeDocument/2006/relationships/slide" Target="slides/slide77.xml"/><Relationship Id="rId85" Type="http://schemas.openxmlformats.org/officeDocument/2006/relationships/slide" Target="slides/slide82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59" Type="http://schemas.openxmlformats.org/officeDocument/2006/relationships/slide" Target="slides/slide56.xml"/><Relationship Id="rId103" Type="http://schemas.openxmlformats.org/officeDocument/2006/relationships/slide" Target="slides/slide100.xml"/><Relationship Id="rId108" Type="http://schemas.openxmlformats.org/officeDocument/2006/relationships/theme" Target="theme/theme1.xml"/><Relationship Id="rId54" Type="http://schemas.openxmlformats.org/officeDocument/2006/relationships/slide" Target="slides/slide51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91" Type="http://schemas.openxmlformats.org/officeDocument/2006/relationships/slide" Target="slides/slide88.xml"/><Relationship Id="rId96" Type="http://schemas.openxmlformats.org/officeDocument/2006/relationships/slide" Target="slides/slide9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6" Type="http://schemas.openxmlformats.org/officeDocument/2006/relationships/presProps" Target="presProps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81" Type="http://schemas.openxmlformats.org/officeDocument/2006/relationships/slide" Target="slides/slide78.xml"/><Relationship Id="rId86" Type="http://schemas.openxmlformats.org/officeDocument/2006/relationships/slide" Target="slides/slide83.xml"/><Relationship Id="rId94" Type="http://schemas.openxmlformats.org/officeDocument/2006/relationships/slide" Target="slides/slide91.xml"/><Relationship Id="rId99" Type="http://schemas.openxmlformats.org/officeDocument/2006/relationships/slide" Target="slides/slide96.xml"/><Relationship Id="rId101" Type="http://schemas.openxmlformats.org/officeDocument/2006/relationships/slide" Target="slides/slide9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109" Type="http://schemas.openxmlformats.org/officeDocument/2006/relationships/tableStyles" Target="tableStyles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97" Type="http://schemas.openxmlformats.org/officeDocument/2006/relationships/slide" Target="slides/slide94.xml"/><Relationship Id="rId104" Type="http://schemas.openxmlformats.org/officeDocument/2006/relationships/slide" Target="slides/slide101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92" Type="http://schemas.openxmlformats.org/officeDocument/2006/relationships/slide" Target="slides/slide8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Relationship Id="rId87" Type="http://schemas.openxmlformats.org/officeDocument/2006/relationships/slide" Target="slides/slide84.xml"/><Relationship Id="rId61" Type="http://schemas.openxmlformats.org/officeDocument/2006/relationships/slide" Target="slides/slide58.xml"/><Relationship Id="rId82" Type="http://schemas.openxmlformats.org/officeDocument/2006/relationships/slide" Target="slides/slide79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56" Type="http://schemas.openxmlformats.org/officeDocument/2006/relationships/slide" Target="slides/slide53.xml"/><Relationship Id="rId77" Type="http://schemas.openxmlformats.org/officeDocument/2006/relationships/slide" Target="slides/slide74.xml"/><Relationship Id="rId100" Type="http://schemas.openxmlformats.org/officeDocument/2006/relationships/slide" Target="slides/slide97.xml"/><Relationship Id="rId105" Type="http://schemas.openxmlformats.org/officeDocument/2006/relationships/notesMaster" Target="notesMasters/notesMaster1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93" Type="http://schemas.openxmlformats.org/officeDocument/2006/relationships/slide" Target="slides/slide90.xml"/><Relationship Id="rId98" Type="http://schemas.openxmlformats.org/officeDocument/2006/relationships/slide" Target="slides/slide95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2.xml"/><Relationship Id="rId46" Type="http://schemas.openxmlformats.org/officeDocument/2006/relationships/slide" Target="slides/slide43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62" Type="http://schemas.openxmlformats.org/officeDocument/2006/relationships/slide" Target="slides/slide59.xml"/><Relationship Id="rId83" Type="http://schemas.openxmlformats.org/officeDocument/2006/relationships/slide" Target="slides/slide80.xml"/><Relationship Id="rId88" Type="http://schemas.openxmlformats.org/officeDocument/2006/relationships/slide" Target="slides/slide8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5010D5-81C9-C448-82E8-71177EBFEC32}" type="datetimeFigureOut">
              <a:rPr lang="en-US" smtClean="0"/>
              <a:t>9/30/19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86DF27-AD16-B741-919E-EA3A35DE95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6074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6736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7221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4924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473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2616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9720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2042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8164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8365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6777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sz="2000" dirty="0"/>
              <a:t>Parallelized Stochastic Gradient Descent (NIPS’10)</a:t>
            </a:r>
          </a:p>
          <a:p>
            <a:pPr lvl="1"/>
            <a:r>
              <a:rPr lang="en-US" sz="2000" dirty="0"/>
              <a:t>Parallel training of DNNs with Natural Gradient and Parameter Averaging (ICLR’15)</a:t>
            </a:r>
          </a:p>
          <a:p>
            <a:pPr lvl="1"/>
            <a:r>
              <a:rPr lang="en-US" sz="2000" dirty="0"/>
              <a:t>Deep learning with Elastic Averaging SGD (NIPS’15)</a:t>
            </a:r>
          </a:p>
          <a:p>
            <a:pPr lvl="1"/>
            <a:r>
              <a:rPr lang="en-US" sz="2000" dirty="0" err="1"/>
              <a:t>SparkNet</a:t>
            </a:r>
            <a:r>
              <a:rPr lang="en-US" sz="2000" dirty="0"/>
              <a:t>: Training Deep Networks in Spark (ICLR’16)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7233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6676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Chu and several others (including me) have incorrectly attributed</a:t>
            </a:r>
            <a:r>
              <a:rPr lang="en-US" baseline="0" dirty="0"/>
              <a:t> this pattern to the</a:t>
            </a:r>
            <a:r>
              <a:rPr lang="en-US" dirty="0"/>
              <a:t> statistical query model of </a:t>
            </a:r>
            <a:r>
              <a:rPr lang="en-US" dirty="0">
                <a:latin typeface="Gill Sans Light"/>
                <a:cs typeface="Gill Sans Light"/>
              </a:rPr>
              <a:t>M. Kearns, STOC’93.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815C1A-7619-F842-ADB3-2B982DE9A3B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4791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B815C1A-7619-F842-ADB3-2B982DE9A3B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484730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32B9E8-698A-8948-9227-39339D24573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 Regular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 Neue Regular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441518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6053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1120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1523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092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2400">
                <a:uFillTx/>
              </a:defRPr>
            </a:lvl1pPr>
            <a:lvl2pPr marL="457189" indent="0" algn="ctr">
              <a:buNone/>
              <a:defRPr sz="2000">
                <a:uFillTx/>
              </a:defRPr>
            </a:lvl2pPr>
            <a:lvl3pPr marL="914377" indent="0" algn="ctr">
              <a:buNone/>
              <a:defRPr sz="1800">
                <a:uFillTx/>
              </a:defRPr>
            </a:lvl3pPr>
            <a:lvl4pPr marL="1371566" indent="0" algn="ctr">
              <a:buNone/>
              <a:defRPr sz="1600">
                <a:uFillTx/>
              </a:defRPr>
            </a:lvl4pPr>
            <a:lvl5pPr marL="1828754" indent="0" algn="ctr">
              <a:buNone/>
              <a:defRPr sz="1600">
                <a:uFillTx/>
              </a:defRPr>
            </a:lvl5pPr>
            <a:lvl6pPr marL="2285943" indent="0" algn="ctr">
              <a:buNone/>
              <a:defRPr sz="1600">
                <a:uFillTx/>
              </a:defRPr>
            </a:lvl6pPr>
            <a:lvl7pPr marL="2743131" indent="0" algn="ctr">
              <a:buNone/>
              <a:defRPr sz="1600">
                <a:uFillTx/>
              </a:defRPr>
            </a:lvl7pPr>
            <a:lvl8pPr marL="3200320" indent="0" algn="ctr">
              <a:buNone/>
              <a:defRPr sz="1600">
                <a:uFillTx/>
              </a:defRPr>
            </a:lvl8pPr>
            <a:lvl9pPr marL="3657509" indent="0" algn="ctr">
              <a:buNone/>
              <a:defRPr sz="1600">
                <a:uFillTx/>
              </a:defRPr>
            </a:lvl9pPr>
          </a:lstStyle>
          <a:p>
            <a:r>
              <a:rPr lang="en-US" dirty="0">
                <a:uFillTx/>
              </a:rPr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9/30/19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267865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2_Section Header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tx1"/>
                </a:solidFill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  <a:uFillTx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  <a:uFillTx/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  <a:uFillTx/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uFillTx/>
              </a:defRPr>
            </a:lvl1pPr>
          </a:lstStyle>
          <a:p>
            <a:fld id="{F51376BE-D49D-E946-9484-81A0C482C8D7}" type="datetimeFigureOut">
              <a:rPr lang="en-US" smtClean="0">
                <a:uFillTx/>
              </a:rPr>
              <a:pPr/>
              <a:t>9/30/19</a:t>
            </a:fld>
            <a:endParaRPr lang="en-US"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uFillTx/>
              </a:defRPr>
            </a:lvl1pPr>
          </a:lstStyle>
          <a:p>
            <a:endParaRPr lang="en-US"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uFillTx/>
              </a:defRPr>
            </a:lvl1pPr>
          </a:lstStyle>
          <a:p>
            <a:fld id="{DC2A921A-EC74-6F4D-8465-D463C43FF014}" type="slidenum">
              <a:rPr lang="en-US" smtClean="0">
                <a:uFillTx/>
              </a:rPr>
              <a:pPr/>
              <a:t>‹#›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8355045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9"/>
          </a:xfrm>
        </p:spPr>
        <p:txBody>
          <a:bodyPr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9"/>
          </a:xfrm>
        </p:spPr>
        <p:txBody>
          <a:bodyPr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9/30/19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9393901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uFillTx/>
              </a:defRPr>
            </a:lvl1pPr>
            <a:lvl2pPr marL="457189" indent="0">
              <a:buNone/>
              <a:defRPr sz="2000" b="1">
                <a:uFillTx/>
              </a:defRPr>
            </a:lvl2pPr>
            <a:lvl3pPr marL="914377" indent="0">
              <a:buNone/>
              <a:defRPr sz="1800" b="1">
                <a:uFillTx/>
              </a:defRPr>
            </a:lvl3pPr>
            <a:lvl4pPr marL="1371566" indent="0">
              <a:buNone/>
              <a:defRPr sz="1600" b="1">
                <a:uFillTx/>
              </a:defRPr>
            </a:lvl4pPr>
            <a:lvl5pPr marL="1828754" indent="0">
              <a:buNone/>
              <a:defRPr sz="1600" b="1">
                <a:uFillTx/>
              </a:defRPr>
            </a:lvl5pPr>
            <a:lvl6pPr marL="2285943" indent="0">
              <a:buNone/>
              <a:defRPr sz="1600" b="1">
                <a:uFillTx/>
              </a:defRPr>
            </a:lvl6pPr>
            <a:lvl7pPr marL="2743131" indent="0">
              <a:buNone/>
              <a:defRPr sz="1600" b="1">
                <a:uFillTx/>
              </a:defRPr>
            </a:lvl7pPr>
            <a:lvl8pPr marL="3200320" indent="0">
              <a:buNone/>
              <a:defRPr sz="1600" b="1">
                <a:uFillTx/>
              </a:defRPr>
            </a:lvl8pPr>
            <a:lvl9pPr marL="3657509" indent="0">
              <a:buNone/>
              <a:defRPr sz="1600" b="1"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uFillTx/>
              </a:defRPr>
            </a:lvl1pPr>
            <a:lvl2pPr marL="457189" indent="0">
              <a:buNone/>
              <a:defRPr sz="2000" b="1">
                <a:uFillTx/>
              </a:defRPr>
            </a:lvl2pPr>
            <a:lvl3pPr marL="914377" indent="0">
              <a:buNone/>
              <a:defRPr sz="1800" b="1">
                <a:uFillTx/>
              </a:defRPr>
            </a:lvl3pPr>
            <a:lvl4pPr marL="1371566" indent="0">
              <a:buNone/>
              <a:defRPr sz="1600" b="1">
                <a:uFillTx/>
              </a:defRPr>
            </a:lvl4pPr>
            <a:lvl5pPr marL="1828754" indent="0">
              <a:buNone/>
              <a:defRPr sz="1600" b="1">
                <a:uFillTx/>
              </a:defRPr>
            </a:lvl5pPr>
            <a:lvl6pPr marL="2285943" indent="0">
              <a:buNone/>
              <a:defRPr sz="1600" b="1">
                <a:uFillTx/>
              </a:defRPr>
            </a:lvl6pPr>
            <a:lvl7pPr marL="2743131" indent="0">
              <a:buNone/>
              <a:defRPr sz="1600" b="1">
                <a:uFillTx/>
              </a:defRPr>
            </a:lvl7pPr>
            <a:lvl8pPr marL="3200320" indent="0">
              <a:buNone/>
              <a:defRPr sz="1600" b="1">
                <a:uFillTx/>
              </a:defRPr>
            </a:lvl8pPr>
            <a:lvl9pPr marL="3657509" indent="0">
              <a:buNone/>
              <a:defRPr sz="1600" b="1"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9/30/19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4508073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9/30/19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7351448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9/30/19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9510131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0">
                <a:uFillTx/>
              </a:defRPr>
            </a:lvl1pPr>
            <a:lvl2pPr>
              <a:defRPr sz="2800">
                <a:uFillTx/>
              </a:defRPr>
            </a:lvl2pPr>
            <a:lvl3pPr>
              <a:defRPr sz="2400">
                <a:uFillTx/>
              </a:defRPr>
            </a:lvl3pPr>
            <a:lvl4pPr>
              <a:defRPr sz="2000">
                <a:uFillTx/>
              </a:defRPr>
            </a:lvl4pPr>
            <a:lvl5pPr>
              <a:defRPr sz="2000">
                <a:uFillTx/>
              </a:defRPr>
            </a:lvl5pPr>
            <a:lvl6pPr>
              <a:defRPr sz="2000">
                <a:uFillTx/>
              </a:defRPr>
            </a:lvl6pPr>
            <a:lvl7pPr>
              <a:defRPr sz="2000">
                <a:uFillTx/>
              </a:defRPr>
            </a:lvl7pPr>
            <a:lvl8pPr>
              <a:defRPr sz="2000">
                <a:uFillTx/>
              </a:defRPr>
            </a:lvl8pPr>
            <a:lvl9pPr>
              <a:defRPr sz="2000"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>
                <a:uFillTx/>
              </a:defRPr>
            </a:lvl1pPr>
            <a:lvl2pPr marL="457189" indent="0">
              <a:buNone/>
              <a:defRPr sz="1400">
                <a:uFillTx/>
              </a:defRPr>
            </a:lvl2pPr>
            <a:lvl3pPr marL="914377" indent="0">
              <a:buNone/>
              <a:defRPr sz="1200">
                <a:uFillTx/>
              </a:defRPr>
            </a:lvl3pPr>
            <a:lvl4pPr marL="1371566" indent="0">
              <a:buNone/>
              <a:defRPr sz="1000">
                <a:uFillTx/>
              </a:defRPr>
            </a:lvl4pPr>
            <a:lvl5pPr marL="1828754" indent="0">
              <a:buNone/>
              <a:defRPr sz="1000">
                <a:uFillTx/>
              </a:defRPr>
            </a:lvl5pPr>
            <a:lvl6pPr marL="2285943" indent="0">
              <a:buNone/>
              <a:defRPr sz="1000">
                <a:uFillTx/>
              </a:defRPr>
            </a:lvl6pPr>
            <a:lvl7pPr marL="2743131" indent="0">
              <a:buNone/>
              <a:defRPr sz="1000">
                <a:uFillTx/>
              </a:defRPr>
            </a:lvl7pPr>
            <a:lvl8pPr marL="3200320" indent="0">
              <a:buNone/>
              <a:defRPr sz="1000">
                <a:uFillTx/>
              </a:defRPr>
            </a:lvl8pPr>
            <a:lvl9pPr marL="3657509" indent="0">
              <a:buNone/>
              <a:defRPr sz="1000"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9/30/19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00061840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 marL="0" indent="0">
              <a:buNone/>
              <a:defRPr sz="3200">
                <a:uFillTx/>
              </a:defRPr>
            </a:lvl1pPr>
            <a:lvl2pPr marL="457189" indent="0">
              <a:buNone/>
              <a:defRPr sz="2800">
                <a:uFillTx/>
              </a:defRPr>
            </a:lvl2pPr>
            <a:lvl3pPr marL="914377" indent="0">
              <a:buNone/>
              <a:defRPr sz="2400">
                <a:uFillTx/>
              </a:defRPr>
            </a:lvl3pPr>
            <a:lvl4pPr marL="1371566" indent="0">
              <a:buNone/>
              <a:defRPr sz="2000">
                <a:uFillTx/>
              </a:defRPr>
            </a:lvl4pPr>
            <a:lvl5pPr marL="1828754" indent="0">
              <a:buNone/>
              <a:defRPr sz="2000">
                <a:uFillTx/>
              </a:defRPr>
            </a:lvl5pPr>
            <a:lvl6pPr marL="2285943" indent="0">
              <a:buNone/>
              <a:defRPr sz="2000">
                <a:uFillTx/>
              </a:defRPr>
            </a:lvl6pPr>
            <a:lvl7pPr marL="2743131" indent="0">
              <a:buNone/>
              <a:defRPr sz="2000">
                <a:uFillTx/>
              </a:defRPr>
            </a:lvl7pPr>
            <a:lvl8pPr marL="3200320" indent="0">
              <a:buNone/>
              <a:defRPr sz="2000">
                <a:uFillTx/>
              </a:defRPr>
            </a:lvl8pPr>
            <a:lvl9pPr marL="3657509" indent="0">
              <a:buNone/>
              <a:defRPr sz="2000">
                <a:uFillTx/>
              </a:defRPr>
            </a:lvl9pPr>
          </a:lstStyle>
          <a:p>
            <a:endParaRPr lang="en-US">
              <a:uFillTx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>
                <a:uFillTx/>
              </a:defRPr>
            </a:lvl1pPr>
            <a:lvl2pPr marL="457189" indent="0">
              <a:buNone/>
              <a:defRPr sz="1400">
                <a:uFillTx/>
              </a:defRPr>
            </a:lvl2pPr>
            <a:lvl3pPr marL="914377" indent="0">
              <a:buNone/>
              <a:defRPr sz="1200">
                <a:uFillTx/>
              </a:defRPr>
            </a:lvl3pPr>
            <a:lvl4pPr marL="1371566" indent="0">
              <a:buNone/>
              <a:defRPr sz="1000">
                <a:uFillTx/>
              </a:defRPr>
            </a:lvl4pPr>
            <a:lvl5pPr marL="1828754" indent="0">
              <a:buNone/>
              <a:defRPr sz="1000">
                <a:uFillTx/>
              </a:defRPr>
            </a:lvl5pPr>
            <a:lvl6pPr marL="2285943" indent="0">
              <a:buNone/>
              <a:defRPr sz="1000">
                <a:uFillTx/>
              </a:defRPr>
            </a:lvl6pPr>
            <a:lvl7pPr marL="2743131" indent="0">
              <a:buNone/>
              <a:defRPr sz="1000">
                <a:uFillTx/>
              </a:defRPr>
            </a:lvl7pPr>
            <a:lvl8pPr marL="3200320" indent="0">
              <a:buNone/>
              <a:defRPr sz="1000">
                <a:uFillTx/>
              </a:defRPr>
            </a:lvl8pPr>
            <a:lvl9pPr marL="3657509" indent="0">
              <a:buNone/>
              <a:defRPr sz="1000"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9/30/19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79569531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9/30/19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23975689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6"/>
            <a:ext cx="2628900" cy="5811839"/>
          </a:xfrm>
        </p:spPr>
        <p:txBody>
          <a:bodyPr vert="eaVert"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6"/>
            <a:ext cx="7734300" cy="5811839"/>
          </a:xfrm>
        </p:spPr>
        <p:txBody>
          <a:bodyPr vert="eaVert"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9/30/19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291935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" y="1915566"/>
            <a:ext cx="12191999" cy="1996034"/>
          </a:xfrm>
        </p:spPr>
        <p:txBody>
          <a:bodyPr/>
          <a:lstStyle>
            <a:lvl1pPr algn="ctr">
              <a:defRPr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r>
              <a:rPr lang="en-US" dirty="0">
                <a:uFillTx/>
              </a:rPr>
              <a:t>Click to edit Master title style</a:t>
            </a: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914400" y="6248400"/>
            <a:ext cx="25400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400"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pPr>
              <a:defRPr>
                <a:uFillTx/>
              </a:defRPr>
            </a:pPr>
            <a:endParaRPr lang="en-US">
              <a:uFillTx/>
            </a:endParaRPr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4165600" y="6248400"/>
            <a:ext cx="38608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defRPr sz="1400"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pPr>
              <a:defRPr>
                <a:uFillTx/>
              </a:defRPr>
            </a:pPr>
            <a:endParaRPr lang="en-US">
              <a:uFillTx/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8400"/>
            <a:ext cx="2540000" cy="457200"/>
          </a:xfrm>
        </p:spPr>
        <p:txBody>
          <a:bodyPr/>
          <a:lstStyle>
            <a:lvl1pPr>
              <a:defRPr b="0" i="0"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fld id="{0707532D-10C1-AA49-B4A4-A871B8E03AF0}" type="slidenum">
              <a:rPr lang="en-US" smtClean="0">
                <a:uFillTx/>
              </a:rPr>
              <a:pPr/>
              <a:t>‹#›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2325717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42913">
              <a:buClr>
                <a:schemeClr val="tx1"/>
              </a:buClr>
              <a:buSzPct val="100000"/>
              <a:buFont typeface="Wingdings" charset="2"/>
              <a:buChar char="Ø"/>
              <a:defRPr>
                <a:uFillTx/>
              </a:defRPr>
            </a:lvl1pPr>
            <a:lvl2pPr marL="914400" indent="-457200">
              <a:defRPr>
                <a:uFillTx/>
              </a:defRPr>
            </a:lvl2pPr>
            <a:lvl3pPr marL="1373188" indent="-311150">
              <a:defRPr>
                <a:uFillTx/>
              </a:defRPr>
            </a:lvl3pPr>
            <a:lvl4pPr marL="1830388" indent="-236538">
              <a:defRPr>
                <a:uFillTx/>
              </a:defRPr>
            </a:lvl4pPr>
            <a:lvl5pPr marL="2287588" indent="-234950">
              <a:defRPr>
                <a:uFillTx/>
              </a:defRPr>
            </a:lvl5pPr>
          </a:lstStyle>
          <a:p>
            <a:pPr lvl="0"/>
            <a:r>
              <a:rPr lang="en-US" dirty="0">
                <a:uFillTx/>
              </a:rPr>
              <a:t>Click to edit Master text styles</a:t>
            </a:r>
          </a:p>
          <a:p>
            <a:pPr lvl="1"/>
            <a:r>
              <a:rPr lang="en-US" dirty="0">
                <a:uFillTx/>
              </a:rPr>
              <a:t>Second level</a:t>
            </a:r>
          </a:p>
          <a:p>
            <a:pPr lvl="2"/>
            <a:r>
              <a:rPr lang="en-US" dirty="0">
                <a:uFillTx/>
              </a:rPr>
              <a:t>Third level</a:t>
            </a:r>
          </a:p>
          <a:p>
            <a:pPr lvl="3"/>
            <a:r>
              <a:rPr lang="en-US" dirty="0">
                <a:uFillTx/>
              </a:rPr>
              <a:t>Fourth level</a:t>
            </a:r>
          </a:p>
          <a:p>
            <a:pPr lvl="4"/>
            <a:r>
              <a:rPr lang="en-US" dirty="0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9/30/19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04657843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Title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" y="1915566"/>
            <a:ext cx="12191999" cy="1996034"/>
          </a:xfrm>
        </p:spPr>
        <p:txBody>
          <a:bodyPr/>
          <a:lstStyle>
            <a:lvl1pPr algn="ctr">
              <a:defRPr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r>
              <a:rPr lang="en-US" dirty="0">
                <a:uFillTx/>
              </a:rPr>
              <a:t>Click to edit Master title style</a:t>
            </a: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914400" y="6248400"/>
            <a:ext cx="25400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400"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pPr>
              <a:defRPr>
                <a:uFillTx/>
              </a:defRPr>
            </a:pPr>
            <a:endParaRPr lang="en-US">
              <a:uFillTx/>
            </a:endParaRPr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4165600" y="6248400"/>
            <a:ext cx="38608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defRPr sz="1400"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pPr>
              <a:defRPr>
                <a:uFillTx/>
              </a:defRPr>
            </a:pPr>
            <a:endParaRPr lang="en-US">
              <a:uFillTx/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8400"/>
            <a:ext cx="2540000" cy="457200"/>
          </a:xfrm>
        </p:spPr>
        <p:txBody>
          <a:bodyPr/>
          <a:lstStyle>
            <a:lvl1pPr>
              <a:defRPr b="0" i="0"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fld id="{0707532D-10C1-AA49-B4A4-A871B8E03AF0}" type="slidenum">
              <a:rPr lang="en-US" smtClean="0">
                <a:uFillTx/>
              </a:rPr>
              <a:pPr/>
              <a:t>‹#›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8610907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2400">
                <a:uFillTx/>
              </a:defRPr>
            </a:lvl1pPr>
            <a:lvl2pPr marL="457189" indent="0" algn="ctr">
              <a:buNone/>
              <a:defRPr sz="2000">
                <a:uFillTx/>
              </a:defRPr>
            </a:lvl2pPr>
            <a:lvl3pPr marL="914377" indent="0" algn="ctr">
              <a:buNone/>
              <a:defRPr sz="1800">
                <a:uFillTx/>
              </a:defRPr>
            </a:lvl3pPr>
            <a:lvl4pPr marL="1371566" indent="0" algn="ctr">
              <a:buNone/>
              <a:defRPr sz="1600">
                <a:uFillTx/>
              </a:defRPr>
            </a:lvl4pPr>
            <a:lvl5pPr marL="1828754" indent="0" algn="ctr">
              <a:buNone/>
              <a:defRPr sz="1600">
                <a:uFillTx/>
              </a:defRPr>
            </a:lvl5pPr>
            <a:lvl6pPr marL="2285943" indent="0" algn="ctr">
              <a:buNone/>
              <a:defRPr sz="1600">
                <a:uFillTx/>
              </a:defRPr>
            </a:lvl6pPr>
            <a:lvl7pPr marL="2743131" indent="0" algn="ctr">
              <a:buNone/>
              <a:defRPr sz="1600">
                <a:uFillTx/>
              </a:defRPr>
            </a:lvl7pPr>
            <a:lvl8pPr marL="3200320" indent="0" algn="ctr">
              <a:buNone/>
              <a:defRPr sz="1600">
                <a:uFillTx/>
              </a:defRPr>
            </a:lvl8pPr>
            <a:lvl9pPr marL="3657509" indent="0" algn="ctr">
              <a:buNone/>
              <a:defRPr sz="1600">
                <a:uFillTx/>
              </a:defRPr>
            </a:lvl9pPr>
          </a:lstStyle>
          <a:p>
            <a:r>
              <a:rPr lang="en-US">
                <a:uFillTx/>
              </a:rPr>
              <a:t>Click to edit Master subtitle style</a:t>
            </a:r>
            <a:endParaRPr lang="en-US" dirty="0">
              <a:uFillTx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DB6FC-AD6B-D04B-9886-FBA5C0D2176A}" type="datetimeFigureOut">
              <a:rPr lang="en-US" smtClean="0"/>
              <a:t>9/30/19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C7E77-65BD-CE4E-8599-E46F6A8116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11608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42913">
              <a:buClr>
                <a:schemeClr val="tx1"/>
              </a:buClr>
              <a:buSzPct val="100000"/>
              <a:buFont typeface="Wingdings" charset="2"/>
              <a:buChar char="Ø"/>
              <a:defRPr>
                <a:uFillTx/>
              </a:defRPr>
            </a:lvl1pPr>
            <a:lvl2pPr marL="914400" indent="-457200">
              <a:defRPr>
                <a:uFillTx/>
              </a:defRPr>
            </a:lvl2pPr>
            <a:lvl3pPr marL="1373188" indent="-311150">
              <a:defRPr>
                <a:uFillTx/>
              </a:defRPr>
            </a:lvl3pPr>
            <a:lvl4pPr marL="1830388" indent="-236538">
              <a:defRPr>
                <a:uFillTx/>
              </a:defRPr>
            </a:lvl4pPr>
            <a:lvl5pPr marL="2287588" indent="-234950">
              <a:defRPr>
                <a:uFillTx/>
              </a:defRPr>
            </a:lvl5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  <a:endParaRPr lang="en-US" dirty="0">
              <a:uFillTx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DB6FC-AD6B-D04B-9886-FBA5C0D2176A}" type="datetimeFigureOut">
              <a:rPr lang="en-US" smtClean="0"/>
              <a:t>9/30/19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C7E77-65BD-CE4E-8599-E46F6A8116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80550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Title and Content"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541060"/>
            <a:ext cx="10801350" cy="1305579"/>
          </a:xfrm>
        </p:spPr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026025"/>
            <a:ext cx="10515600" cy="4150940"/>
          </a:xfrm>
        </p:spPr>
        <p:txBody>
          <a:bodyPr/>
          <a:lstStyle>
            <a:lvl1pPr marL="457200" indent="-442913">
              <a:buClr>
                <a:schemeClr val="tx1"/>
              </a:buClr>
              <a:buSzPct val="100000"/>
              <a:buFont typeface="Wingdings" charset="2"/>
              <a:buChar char="Ø"/>
              <a:defRPr>
                <a:uFillTx/>
              </a:defRPr>
            </a:lvl1pPr>
            <a:lvl2pPr marL="914400" indent="-457200">
              <a:defRPr>
                <a:uFillTx/>
              </a:defRPr>
            </a:lvl2pPr>
            <a:lvl3pPr marL="1373188" indent="-311150">
              <a:defRPr>
                <a:uFillTx/>
              </a:defRPr>
            </a:lvl3pPr>
            <a:lvl4pPr marL="1830388" indent="-236538">
              <a:defRPr>
                <a:uFillTx/>
              </a:defRPr>
            </a:lvl4pPr>
            <a:lvl5pPr marL="2287588" indent="-234950">
              <a:defRPr>
                <a:uFillTx/>
              </a:defRPr>
            </a:lvl5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  <a:endParaRPr lang="en-US" dirty="0">
              <a:uFillTx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DB6FC-AD6B-D04B-9886-FBA5C0D2176A}" type="datetimeFigureOut">
              <a:rPr lang="en-US" smtClean="0"/>
              <a:pPr/>
              <a:t>9/30/19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C7E77-65BD-CE4E-8599-E46F6A81167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Box 6"/>
          <p:cNvSpPr txBox="1">
            <a:spLocks/>
          </p:cNvSpPr>
          <p:nvPr/>
        </p:nvSpPr>
        <p:spPr>
          <a:xfrm>
            <a:off x="175999" y="171728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uFillTx/>
              </a:rPr>
              <a:t>Todo</a:t>
            </a:r>
            <a:r>
              <a:rPr lang="en-US" dirty="0">
                <a:uFillTx/>
              </a:rPr>
              <a:t> Slide</a:t>
            </a:r>
          </a:p>
        </p:txBody>
      </p:sp>
      <p:sp>
        <p:nvSpPr>
          <p:cNvPr id="8" name="TextBox 7"/>
          <p:cNvSpPr txBox="1">
            <a:spLocks/>
          </p:cNvSpPr>
          <p:nvPr/>
        </p:nvSpPr>
        <p:spPr>
          <a:xfrm rot="2080315">
            <a:off x="8030560" y="740354"/>
            <a:ext cx="5319706" cy="461665"/>
          </a:xfrm>
          <a:prstGeom prst="rect">
            <a:avLst/>
          </a:prstGeom>
          <a:pattFill prst="wdUpDiag">
            <a:fgClr>
              <a:schemeClr val="accent2">
                <a:lumMod val="50000"/>
              </a:schemeClr>
            </a:fgClr>
            <a:bgClr>
              <a:srgbClr val="FFC000"/>
            </a:bgClr>
          </a:pattFill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effectLst>
                  <a:glow rad="368300">
                    <a:srgbClr val="FFC000">
                      <a:alpha val="76000"/>
                    </a:srgbClr>
                  </a:glow>
                </a:effectLst>
                <a:uFillTx/>
              </a:rPr>
              <a:t>Under Construction</a:t>
            </a:r>
          </a:p>
        </p:txBody>
      </p:sp>
    </p:spTree>
    <p:extLst>
      <p:ext uri="{BB962C8B-B14F-4D97-AF65-F5344CB8AC3E}">
        <p14:creationId xmlns:p14="http://schemas.microsoft.com/office/powerpoint/2010/main" val="340168139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4287" indent="0">
              <a:buClr>
                <a:schemeClr val="tx1"/>
              </a:buClr>
              <a:buSzPct val="100000"/>
              <a:buFont typeface="Wingdings" charset="2"/>
              <a:buNone/>
              <a:defRPr>
                <a:uFillTx/>
              </a:defRPr>
            </a:lvl1pPr>
            <a:lvl2pPr marL="914400" indent="-457200">
              <a:defRPr>
                <a:uFillTx/>
              </a:defRPr>
            </a:lvl2pPr>
            <a:lvl3pPr marL="1373188" indent="-311150">
              <a:defRPr>
                <a:uFillTx/>
              </a:defRPr>
            </a:lvl3pPr>
            <a:lvl4pPr marL="1830388" indent="-236538">
              <a:defRPr>
                <a:uFillTx/>
              </a:defRPr>
            </a:lvl4pPr>
            <a:lvl5pPr marL="2287588" indent="-234950">
              <a:defRPr>
                <a:uFillTx/>
              </a:defRPr>
            </a:lvl5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  <a:endParaRPr lang="en-US" dirty="0">
              <a:uFillTx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DB6FC-AD6B-D04B-9886-FBA5C0D2176A}" type="datetimeFigureOut">
              <a:rPr lang="en-US" smtClean="0"/>
              <a:pPr/>
              <a:t>9/30/19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C7E77-65BD-CE4E-8599-E46F6A81167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845734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uFillTx/>
              </a:rPr>
              <a:t>Click to edit Master title style</a:t>
            </a:r>
            <a:endParaRPr lang="en-US" dirty="0">
              <a:uFillTx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4287" indent="0">
              <a:buClr>
                <a:schemeClr val="tx1"/>
              </a:buClr>
              <a:buSzPct val="100000"/>
              <a:buFont typeface="Wingdings" charset="2"/>
              <a:buNone/>
              <a:defRPr>
                <a:uFillTx/>
                <a:latin typeface="Monaco" charset="0"/>
                <a:ea typeface="Monaco" charset="0"/>
                <a:cs typeface="Monaco" charset="0"/>
              </a:defRPr>
            </a:lvl1pPr>
            <a:lvl2pPr marL="457200" indent="0">
              <a:buNone/>
              <a:defRPr>
                <a:uFillTx/>
                <a:latin typeface="Monaco" charset="0"/>
                <a:ea typeface="Monaco" charset="0"/>
                <a:cs typeface="Monaco" charset="0"/>
              </a:defRPr>
            </a:lvl2pPr>
            <a:lvl3pPr marL="1062038" indent="0">
              <a:buNone/>
              <a:defRPr>
                <a:uFillTx/>
                <a:latin typeface="Monaco" charset="0"/>
                <a:ea typeface="Monaco" charset="0"/>
                <a:cs typeface="Monaco" charset="0"/>
              </a:defRPr>
            </a:lvl3pPr>
            <a:lvl4pPr marL="1593850" indent="0">
              <a:buNone/>
              <a:defRPr>
                <a:uFillTx/>
                <a:latin typeface="Monaco" charset="0"/>
                <a:ea typeface="Monaco" charset="0"/>
                <a:cs typeface="Monaco" charset="0"/>
              </a:defRPr>
            </a:lvl4pPr>
            <a:lvl5pPr marL="2052638" indent="0">
              <a:buNone/>
              <a:defRPr>
                <a:uFillTx/>
                <a:latin typeface="Monaco" charset="0"/>
                <a:ea typeface="Monaco" charset="0"/>
                <a:cs typeface="Monaco" charset="0"/>
              </a:defRPr>
            </a:lvl5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  <a:endParaRPr lang="en-US" dirty="0">
              <a:uFillTx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DB6FC-AD6B-D04B-9886-FBA5C0D2176A}" type="datetimeFigureOut">
              <a:rPr lang="en-US" smtClean="0"/>
              <a:pPr/>
              <a:t>9/30/19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C7E77-65BD-CE4E-8599-E46F6A81167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87871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42913">
              <a:buClr>
                <a:schemeClr val="bg1"/>
              </a:buClr>
              <a:buSzPct val="100000"/>
              <a:buFont typeface="Wingdings" charset="2"/>
              <a:buChar char="Ø"/>
              <a:defRPr>
                <a:solidFill>
                  <a:schemeClr val="bg1"/>
                </a:solidFill>
                <a:uFillTx/>
              </a:defRPr>
            </a:lvl1pPr>
            <a:lvl2pPr marL="914400" indent="-457200">
              <a:defRPr>
                <a:solidFill>
                  <a:schemeClr val="bg1"/>
                </a:solidFill>
                <a:uFillTx/>
              </a:defRPr>
            </a:lvl2pPr>
            <a:lvl3pPr marL="1373188" indent="-311150">
              <a:defRPr>
                <a:solidFill>
                  <a:schemeClr val="bg1"/>
                </a:solidFill>
                <a:uFillTx/>
              </a:defRPr>
            </a:lvl3pPr>
            <a:lvl4pPr marL="1830388" indent="-236538">
              <a:defRPr>
                <a:solidFill>
                  <a:schemeClr val="bg1"/>
                </a:solidFill>
                <a:uFillTx/>
              </a:defRPr>
            </a:lvl4pPr>
            <a:lvl5pPr marL="2287588" indent="-234950">
              <a:defRPr>
                <a:solidFill>
                  <a:schemeClr val="bg1"/>
                </a:solidFill>
                <a:uFillTx/>
              </a:defRPr>
            </a:lvl5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  <a:endParaRPr lang="en-US" dirty="0">
              <a:uFillTx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CBEDB6FC-AD6B-D04B-9886-FBA5C0D2176A}" type="datetimeFigureOut">
              <a:rPr lang="en-US" smtClean="0"/>
              <a:pPr/>
              <a:t>9/30/19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4A0C7E77-65BD-CE4E-8599-E46F6A81167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399428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  <a:endParaRPr lang="en-US" dirty="0">
              <a:uFillTx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42913">
              <a:buClr>
                <a:schemeClr val="bg1"/>
              </a:buClr>
              <a:buSzPct val="100000"/>
              <a:buFont typeface="Wingdings" charset="2"/>
              <a:buChar char="Ø"/>
              <a:defRPr>
                <a:solidFill>
                  <a:schemeClr val="bg1"/>
                </a:solidFill>
                <a:uFillTx/>
              </a:defRPr>
            </a:lvl1pPr>
            <a:lvl2pPr marL="914400" indent="-457200">
              <a:defRPr>
                <a:solidFill>
                  <a:schemeClr val="bg1"/>
                </a:solidFill>
                <a:uFillTx/>
              </a:defRPr>
            </a:lvl2pPr>
            <a:lvl3pPr marL="1373188" indent="-311150">
              <a:defRPr>
                <a:solidFill>
                  <a:schemeClr val="bg1"/>
                </a:solidFill>
                <a:uFillTx/>
              </a:defRPr>
            </a:lvl3pPr>
            <a:lvl4pPr marL="1830388" indent="-236538">
              <a:defRPr>
                <a:solidFill>
                  <a:schemeClr val="bg1"/>
                </a:solidFill>
                <a:uFillTx/>
              </a:defRPr>
            </a:lvl4pPr>
            <a:lvl5pPr marL="2287588" indent="-234950">
              <a:defRPr>
                <a:solidFill>
                  <a:schemeClr val="bg1"/>
                </a:solidFill>
                <a:uFillTx/>
              </a:defRPr>
            </a:lvl5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  <a:endParaRPr lang="en-US" dirty="0">
              <a:uFillTx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CBEDB6FC-AD6B-D04B-9886-FBA5C0D2176A}" type="datetimeFigureOut">
              <a:rPr lang="en-US" smtClean="0"/>
              <a:pPr/>
              <a:t>9/30/19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4A0C7E77-65BD-CE4E-8599-E46F6A81167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834863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uFillTx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  <a:uFillTx/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  <a:uFillTx/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DB6FC-AD6B-D04B-9886-FBA5C0D2176A}" type="datetimeFigureOut">
              <a:rPr lang="en-US" smtClean="0"/>
              <a:t>9/30/19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C7E77-65BD-CE4E-8599-E46F6A8116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86073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  <a:uFillTx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  <a:uFillTx/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  <a:uFillTx/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CBEDB6FC-AD6B-D04B-9886-FBA5C0D2176A}" type="datetimeFigureOut">
              <a:rPr lang="en-US" smtClean="0"/>
              <a:pPr/>
              <a:t>9/30/19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4A0C7E77-65BD-CE4E-8599-E46F6A81167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95417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Title and Content"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541060"/>
            <a:ext cx="10801350" cy="1305579"/>
          </a:xfrm>
        </p:spPr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026025"/>
            <a:ext cx="10515600" cy="4150940"/>
          </a:xfrm>
        </p:spPr>
        <p:txBody>
          <a:bodyPr/>
          <a:lstStyle>
            <a:lvl1pPr marL="457200" indent="-442913">
              <a:buClr>
                <a:schemeClr val="tx1"/>
              </a:buClr>
              <a:buSzPct val="100000"/>
              <a:buFont typeface="Wingdings" charset="2"/>
              <a:buChar char="Ø"/>
              <a:defRPr>
                <a:uFillTx/>
              </a:defRPr>
            </a:lvl1pPr>
            <a:lvl2pPr marL="914400" indent="-457200">
              <a:defRPr>
                <a:uFillTx/>
              </a:defRPr>
            </a:lvl2pPr>
            <a:lvl3pPr marL="1373188" indent="-311150">
              <a:defRPr>
                <a:uFillTx/>
              </a:defRPr>
            </a:lvl3pPr>
            <a:lvl4pPr marL="1830388" indent="-236538">
              <a:defRPr>
                <a:uFillTx/>
              </a:defRPr>
            </a:lvl4pPr>
            <a:lvl5pPr marL="2287588" indent="-234950">
              <a:defRPr>
                <a:uFillTx/>
              </a:defRPr>
            </a:lvl5pPr>
          </a:lstStyle>
          <a:p>
            <a:pPr lvl="0"/>
            <a:r>
              <a:rPr lang="en-US" dirty="0">
                <a:uFillTx/>
              </a:rPr>
              <a:t>Click to edit Master text styles</a:t>
            </a:r>
          </a:p>
          <a:p>
            <a:pPr lvl="1"/>
            <a:r>
              <a:rPr lang="en-US" dirty="0">
                <a:uFillTx/>
              </a:rPr>
              <a:t>Second level</a:t>
            </a:r>
          </a:p>
          <a:p>
            <a:pPr lvl="2"/>
            <a:r>
              <a:rPr lang="en-US" dirty="0">
                <a:uFillTx/>
              </a:rPr>
              <a:t>Third level</a:t>
            </a:r>
          </a:p>
          <a:p>
            <a:pPr lvl="3"/>
            <a:r>
              <a:rPr lang="en-US" dirty="0">
                <a:uFillTx/>
              </a:rPr>
              <a:t>Fourth level</a:t>
            </a:r>
          </a:p>
          <a:p>
            <a:pPr lvl="4"/>
            <a:r>
              <a:rPr lang="en-US" dirty="0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9/30/19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7" name="TextBox 6"/>
          <p:cNvSpPr txBox="1">
            <a:spLocks/>
          </p:cNvSpPr>
          <p:nvPr userDrawn="1"/>
        </p:nvSpPr>
        <p:spPr>
          <a:xfrm>
            <a:off x="175999" y="171728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uFillTx/>
              </a:rPr>
              <a:t>Todo</a:t>
            </a:r>
            <a:r>
              <a:rPr lang="en-US" dirty="0">
                <a:uFillTx/>
              </a:rPr>
              <a:t> Slide</a:t>
            </a:r>
          </a:p>
        </p:txBody>
      </p:sp>
      <p:sp>
        <p:nvSpPr>
          <p:cNvPr id="8" name="TextBox 7"/>
          <p:cNvSpPr txBox="1">
            <a:spLocks/>
          </p:cNvSpPr>
          <p:nvPr userDrawn="1"/>
        </p:nvSpPr>
        <p:spPr>
          <a:xfrm rot="2080315">
            <a:off x="8030560" y="740354"/>
            <a:ext cx="5319706" cy="461665"/>
          </a:xfrm>
          <a:prstGeom prst="rect">
            <a:avLst/>
          </a:prstGeom>
          <a:pattFill prst="wdUpDiag">
            <a:fgClr>
              <a:schemeClr val="accent2">
                <a:lumMod val="50000"/>
              </a:schemeClr>
            </a:fgClr>
            <a:bgClr>
              <a:srgbClr val="FFC000"/>
            </a:bgClr>
          </a:pattFill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effectLst>
                  <a:glow rad="368300">
                    <a:srgbClr val="FFC000">
                      <a:alpha val="76000"/>
                    </a:srgbClr>
                  </a:glow>
                </a:effectLst>
                <a:uFillTx/>
              </a:rPr>
              <a:t>Under Construction</a:t>
            </a:r>
          </a:p>
        </p:txBody>
      </p:sp>
    </p:spTree>
    <p:extLst>
      <p:ext uri="{BB962C8B-B14F-4D97-AF65-F5344CB8AC3E}">
        <p14:creationId xmlns:p14="http://schemas.microsoft.com/office/powerpoint/2010/main" val="69518279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2_Section Header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tx1"/>
                </a:solidFill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  <a:uFillTx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  <a:uFillTx/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  <a:uFillTx/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uFillTx/>
              </a:defRPr>
            </a:lvl1pPr>
          </a:lstStyle>
          <a:p>
            <a:fld id="{CBEDB6FC-AD6B-D04B-9886-FBA5C0D2176A}" type="datetimeFigureOut">
              <a:rPr lang="en-US" smtClean="0"/>
              <a:pPr/>
              <a:t>9/30/19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uFillTx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uFillTx/>
              </a:defRPr>
            </a:lvl1pPr>
          </a:lstStyle>
          <a:p>
            <a:fld id="{4A0C7E77-65BD-CE4E-8599-E46F6A81167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26868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9"/>
          </a:xfrm>
        </p:spPr>
        <p:txBody>
          <a:bodyPr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9"/>
          </a:xfrm>
        </p:spPr>
        <p:txBody>
          <a:bodyPr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DB6FC-AD6B-D04B-9886-FBA5C0D2176A}" type="datetimeFigureOut">
              <a:rPr lang="en-US" smtClean="0"/>
              <a:t>9/30/19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C7E77-65BD-CE4E-8599-E46F6A8116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5075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uFillTx/>
              </a:defRPr>
            </a:lvl1pPr>
            <a:lvl2pPr marL="457189" indent="0">
              <a:buNone/>
              <a:defRPr sz="2000" b="1">
                <a:uFillTx/>
              </a:defRPr>
            </a:lvl2pPr>
            <a:lvl3pPr marL="914377" indent="0">
              <a:buNone/>
              <a:defRPr sz="1800" b="1">
                <a:uFillTx/>
              </a:defRPr>
            </a:lvl3pPr>
            <a:lvl4pPr marL="1371566" indent="0">
              <a:buNone/>
              <a:defRPr sz="1600" b="1">
                <a:uFillTx/>
              </a:defRPr>
            </a:lvl4pPr>
            <a:lvl5pPr marL="1828754" indent="0">
              <a:buNone/>
              <a:defRPr sz="1600" b="1">
                <a:uFillTx/>
              </a:defRPr>
            </a:lvl5pPr>
            <a:lvl6pPr marL="2285943" indent="0">
              <a:buNone/>
              <a:defRPr sz="1600" b="1">
                <a:uFillTx/>
              </a:defRPr>
            </a:lvl6pPr>
            <a:lvl7pPr marL="2743131" indent="0">
              <a:buNone/>
              <a:defRPr sz="1600" b="1">
                <a:uFillTx/>
              </a:defRPr>
            </a:lvl7pPr>
            <a:lvl8pPr marL="3200320" indent="0">
              <a:buNone/>
              <a:defRPr sz="1600" b="1">
                <a:uFillTx/>
              </a:defRPr>
            </a:lvl8pPr>
            <a:lvl9pPr marL="3657509" indent="0">
              <a:buNone/>
              <a:defRPr sz="1600" b="1"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uFillTx/>
              </a:defRPr>
            </a:lvl1pPr>
            <a:lvl2pPr marL="457189" indent="0">
              <a:buNone/>
              <a:defRPr sz="2000" b="1">
                <a:uFillTx/>
              </a:defRPr>
            </a:lvl2pPr>
            <a:lvl3pPr marL="914377" indent="0">
              <a:buNone/>
              <a:defRPr sz="1800" b="1">
                <a:uFillTx/>
              </a:defRPr>
            </a:lvl3pPr>
            <a:lvl4pPr marL="1371566" indent="0">
              <a:buNone/>
              <a:defRPr sz="1600" b="1">
                <a:uFillTx/>
              </a:defRPr>
            </a:lvl4pPr>
            <a:lvl5pPr marL="1828754" indent="0">
              <a:buNone/>
              <a:defRPr sz="1600" b="1">
                <a:uFillTx/>
              </a:defRPr>
            </a:lvl5pPr>
            <a:lvl6pPr marL="2285943" indent="0">
              <a:buNone/>
              <a:defRPr sz="1600" b="1">
                <a:uFillTx/>
              </a:defRPr>
            </a:lvl6pPr>
            <a:lvl7pPr marL="2743131" indent="0">
              <a:buNone/>
              <a:defRPr sz="1600" b="1">
                <a:uFillTx/>
              </a:defRPr>
            </a:lvl7pPr>
            <a:lvl8pPr marL="3200320" indent="0">
              <a:buNone/>
              <a:defRPr sz="1600" b="1">
                <a:uFillTx/>
              </a:defRPr>
            </a:lvl8pPr>
            <a:lvl9pPr marL="3657509" indent="0">
              <a:buNone/>
              <a:defRPr sz="1600" b="1"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DB6FC-AD6B-D04B-9886-FBA5C0D2176A}" type="datetimeFigureOut">
              <a:rPr lang="en-US" smtClean="0"/>
              <a:t>9/30/19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C7E77-65BD-CE4E-8599-E46F6A8116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53496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DB6FC-AD6B-D04B-9886-FBA5C0D2176A}" type="datetimeFigureOut">
              <a:rPr lang="en-US" smtClean="0"/>
              <a:t>9/30/19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C7E77-65BD-CE4E-8599-E46F6A8116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00945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DB6FC-AD6B-D04B-9886-FBA5C0D2176A}" type="datetimeFigureOut">
              <a:rPr lang="en-US" smtClean="0"/>
              <a:t>9/30/19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C7E77-65BD-CE4E-8599-E46F6A8116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61008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0">
                <a:uFillTx/>
              </a:defRPr>
            </a:lvl1pPr>
            <a:lvl2pPr>
              <a:defRPr sz="2800">
                <a:uFillTx/>
              </a:defRPr>
            </a:lvl2pPr>
            <a:lvl3pPr>
              <a:defRPr sz="2400">
                <a:uFillTx/>
              </a:defRPr>
            </a:lvl3pPr>
            <a:lvl4pPr>
              <a:defRPr sz="2000">
                <a:uFillTx/>
              </a:defRPr>
            </a:lvl4pPr>
            <a:lvl5pPr>
              <a:defRPr sz="2000">
                <a:uFillTx/>
              </a:defRPr>
            </a:lvl5pPr>
            <a:lvl6pPr>
              <a:defRPr sz="2000">
                <a:uFillTx/>
              </a:defRPr>
            </a:lvl6pPr>
            <a:lvl7pPr>
              <a:defRPr sz="2000">
                <a:uFillTx/>
              </a:defRPr>
            </a:lvl7pPr>
            <a:lvl8pPr>
              <a:defRPr sz="2000">
                <a:uFillTx/>
              </a:defRPr>
            </a:lvl8pPr>
            <a:lvl9pPr>
              <a:defRPr sz="2000"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>
                <a:uFillTx/>
              </a:defRPr>
            </a:lvl1pPr>
            <a:lvl2pPr marL="457189" indent="0">
              <a:buNone/>
              <a:defRPr sz="1400">
                <a:uFillTx/>
              </a:defRPr>
            </a:lvl2pPr>
            <a:lvl3pPr marL="914377" indent="0">
              <a:buNone/>
              <a:defRPr sz="1200">
                <a:uFillTx/>
              </a:defRPr>
            </a:lvl3pPr>
            <a:lvl4pPr marL="1371566" indent="0">
              <a:buNone/>
              <a:defRPr sz="1000">
                <a:uFillTx/>
              </a:defRPr>
            </a:lvl4pPr>
            <a:lvl5pPr marL="1828754" indent="0">
              <a:buNone/>
              <a:defRPr sz="1000">
                <a:uFillTx/>
              </a:defRPr>
            </a:lvl5pPr>
            <a:lvl6pPr marL="2285943" indent="0">
              <a:buNone/>
              <a:defRPr sz="1000">
                <a:uFillTx/>
              </a:defRPr>
            </a:lvl6pPr>
            <a:lvl7pPr marL="2743131" indent="0">
              <a:buNone/>
              <a:defRPr sz="1000">
                <a:uFillTx/>
              </a:defRPr>
            </a:lvl7pPr>
            <a:lvl8pPr marL="3200320" indent="0">
              <a:buNone/>
              <a:defRPr sz="1000">
                <a:uFillTx/>
              </a:defRPr>
            </a:lvl8pPr>
            <a:lvl9pPr marL="3657509" indent="0">
              <a:buNone/>
              <a:defRPr sz="1000"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DB6FC-AD6B-D04B-9886-FBA5C0D2176A}" type="datetimeFigureOut">
              <a:rPr lang="en-US" smtClean="0"/>
              <a:t>9/30/19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C7E77-65BD-CE4E-8599-E46F6A8116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03343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 marL="0" indent="0">
              <a:buNone/>
              <a:defRPr sz="3200">
                <a:uFillTx/>
              </a:defRPr>
            </a:lvl1pPr>
            <a:lvl2pPr marL="457189" indent="0">
              <a:buNone/>
              <a:defRPr sz="2800">
                <a:uFillTx/>
              </a:defRPr>
            </a:lvl2pPr>
            <a:lvl3pPr marL="914377" indent="0">
              <a:buNone/>
              <a:defRPr sz="2400">
                <a:uFillTx/>
              </a:defRPr>
            </a:lvl3pPr>
            <a:lvl4pPr marL="1371566" indent="0">
              <a:buNone/>
              <a:defRPr sz="2000">
                <a:uFillTx/>
              </a:defRPr>
            </a:lvl4pPr>
            <a:lvl5pPr marL="1828754" indent="0">
              <a:buNone/>
              <a:defRPr sz="2000">
                <a:uFillTx/>
              </a:defRPr>
            </a:lvl5pPr>
            <a:lvl6pPr marL="2285943" indent="0">
              <a:buNone/>
              <a:defRPr sz="2000">
                <a:uFillTx/>
              </a:defRPr>
            </a:lvl6pPr>
            <a:lvl7pPr marL="2743131" indent="0">
              <a:buNone/>
              <a:defRPr sz="2000">
                <a:uFillTx/>
              </a:defRPr>
            </a:lvl7pPr>
            <a:lvl8pPr marL="3200320" indent="0">
              <a:buNone/>
              <a:defRPr sz="2000">
                <a:uFillTx/>
              </a:defRPr>
            </a:lvl8pPr>
            <a:lvl9pPr marL="3657509" indent="0">
              <a:buNone/>
              <a:defRPr sz="2000">
                <a:uFillTx/>
              </a:defRPr>
            </a:lvl9pPr>
          </a:lstStyle>
          <a:p>
            <a:r>
              <a:rPr lang="en-US">
                <a:uFillTx/>
              </a:rPr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>
                <a:uFillTx/>
              </a:defRPr>
            </a:lvl1pPr>
            <a:lvl2pPr marL="457189" indent="0">
              <a:buNone/>
              <a:defRPr sz="1400">
                <a:uFillTx/>
              </a:defRPr>
            </a:lvl2pPr>
            <a:lvl3pPr marL="914377" indent="0">
              <a:buNone/>
              <a:defRPr sz="1200">
                <a:uFillTx/>
              </a:defRPr>
            </a:lvl3pPr>
            <a:lvl4pPr marL="1371566" indent="0">
              <a:buNone/>
              <a:defRPr sz="1000">
                <a:uFillTx/>
              </a:defRPr>
            </a:lvl4pPr>
            <a:lvl5pPr marL="1828754" indent="0">
              <a:buNone/>
              <a:defRPr sz="1000">
                <a:uFillTx/>
              </a:defRPr>
            </a:lvl5pPr>
            <a:lvl6pPr marL="2285943" indent="0">
              <a:buNone/>
              <a:defRPr sz="1000">
                <a:uFillTx/>
              </a:defRPr>
            </a:lvl6pPr>
            <a:lvl7pPr marL="2743131" indent="0">
              <a:buNone/>
              <a:defRPr sz="1000">
                <a:uFillTx/>
              </a:defRPr>
            </a:lvl7pPr>
            <a:lvl8pPr marL="3200320" indent="0">
              <a:buNone/>
              <a:defRPr sz="1000">
                <a:uFillTx/>
              </a:defRPr>
            </a:lvl8pPr>
            <a:lvl9pPr marL="3657509" indent="0">
              <a:buNone/>
              <a:defRPr sz="1000"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DB6FC-AD6B-D04B-9886-FBA5C0D2176A}" type="datetimeFigureOut">
              <a:rPr lang="en-US" smtClean="0"/>
              <a:t>9/30/19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C7E77-65BD-CE4E-8599-E46F6A8116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70365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DB6FC-AD6B-D04B-9886-FBA5C0D2176A}" type="datetimeFigureOut">
              <a:rPr lang="en-US" smtClean="0"/>
              <a:t>9/30/19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C7E77-65BD-CE4E-8599-E46F6A8116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52650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6"/>
            <a:ext cx="2628900" cy="5811839"/>
          </a:xfrm>
        </p:spPr>
        <p:txBody>
          <a:bodyPr vert="eaVert"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6"/>
            <a:ext cx="7734300" cy="5811839"/>
          </a:xfrm>
        </p:spPr>
        <p:txBody>
          <a:bodyPr vert="eaVert"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DB6FC-AD6B-D04B-9886-FBA5C0D2176A}" type="datetimeFigureOut">
              <a:rPr lang="en-US" smtClean="0"/>
              <a:t>9/30/19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C7E77-65BD-CE4E-8599-E46F6A8116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91722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" y="1915566"/>
            <a:ext cx="12191999" cy="1996034"/>
          </a:xfrm>
        </p:spPr>
        <p:txBody>
          <a:bodyPr/>
          <a:lstStyle>
            <a:lvl1pPr algn="ctr">
              <a:defRPr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  <a:endParaRPr lang="en-US" dirty="0">
              <a:uFillTx/>
            </a:endParaRP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914400" y="6248400"/>
            <a:ext cx="25400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400"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fld id="{CBEDB6FC-AD6B-D04B-9886-FBA5C0D2176A}" type="datetimeFigureOut">
              <a:rPr lang="en-US" smtClean="0"/>
              <a:pPr/>
              <a:t>9/30/19</a:t>
            </a:fld>
            <a:endParaRPr lang="en-US" dirty="0"/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4165600" y="6248400"/>
            <a:ext cx="38608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defRPr sz="1400"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endParaRPr lang="en-US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8400"/>
            <a:ext cx="2540000" cy="457200"/>
          </a:xfrm>
        </p:spPr>
        <p:txBody>
          <a:bodyPr/>
          <a:lstStyle>
            <a:lvl1pPr>
              <a:defRPr b="0" i="0"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fld id="{4A0C7E77-65BD-CE4E-8599-E46F6A81167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65879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4287" indent="0">
              <a:buClr>
                <a:schemeClr val="tx1"/>
              </a:buClr>
              <a:buSzPct val="100000"/>
              <a:buFont typeface="Wingdings" charset="2"/>
              <a:buNone/>
              <a:defRPr>
                <a:uFillTx/>
              </a:defRPr>
            </a:lvl1pPr>
            <a:lvl2pPr marL="914400" indent="-457200">
              <a:defRPr>
                <a:uFillTx/>
              </a:defRPr>
            </a:lvl2pPr>
            <a:lvl3pPr marL="1373188" indent="-311150">
              <a:defRPr>
                <a:uFillTx/>
              </a:defRPr>
            </a:lvl3pPr>
            <a:lvl4pPr marL="1830388" indent="-236538">
              <a:defRPr>
                <a:uFillTx/>
              </a:defRPr>
            </a:lvl4pPr>
            <a:lvl5pPr marL="2287588" indent="-234950">
              <a:defRPr>
                <a:uFillTx/>
              </a:defRPr>
            </a:lvl5pPr>
          </a:lstStyle>
          <a:p>
            <a:pPr lvl="0"/>
            <a:r>
              <a:rPr lang="en-US" dirty="0">
                <a:uFillTx/>
              </a:rPr>
              <a:t>Click to edit Master text styles</a:t>
            </a:r>
          </a:p>
          <a:p>
            <a:pPr lvl="1"/>
            <a:r>
              <a:rPr lang="en-US" dirty="0">
                <a:uFillTx/>
              </a:rPr>
              <a:t>Second level</a:t>
            </a:r>
          </a:p>
          <a:p>
            <a:pPr lvl="2"/>
            <a:r>
              <a:rPr lang="en-US" dirty="0">
                <a:uFillTx/>
              </a:rPr>
              <a:t>Third level</a:t>
            </a:r>
          </a:p>
          <a:p>
            <a:pPr lvl="3"/>
            <a:r>
              <a:rPr lang="en-US" dirty="0">
                <a:uFillTx/>
              </a:rPr>
              <a:t>Fourth level</a:t>
            </a:r>
          </a:p>
          <a:p>
            <a:pPr lvl="4"/>
            <a:r>
              <a:rPr lang="en-US" dirty="0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9/30/19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30331362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Title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" y="1915566"/>
            <a:ext cx="12191999" cy="1996034"/>
          </a:xfrm>
        </p:spPr>
        <p:txBody>
          <a:bodyPr/>
          <a:lstStyle>
            <a:lvl1pPr algn="ctr">
              <a:defRPr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  <a:endParaRPr lang="en-US" dirty="0">
              <a:uFillTx/>
            </a:endParaRP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914400" y="6248400"/>
            <a:ext cx="25400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400"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fld id="{CBEDB6FC-AD6B-D04B-9886-FBA5C0D2176A}" type="datetimeFigureOut">
              <a:rPr lang="en-US" smtClean="0"/>
              <a:pPr/>
              <a:t>9/30/19</a:t>
            </a:fld>
            <a:endParaRPr lang="en-US" dirty="0"/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4165600" y="6248400"/>
            <a:ext cx="38608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defRPr sz="1400"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endParaRPr lang="en-US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8400"/>
            <a:ext cx="2540000" cy="457200"/>
          </a:xfrm>
        </p:spPr>
        <p:txBody>
          <a:bodyPr/>
          <a:lstStyle>
            <a:lvl1pPr>
              <a:defRPr b="0" i="0"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fld id="{4A0C7E77-65BD-CE4E-8599-E46F6A81167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82646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249056"/>
            <a:ext cx="10363200" cy="2221521"/>
          </a:xfrm>
        </p:spPr>
        <p:txBody>
          <a:bodyPr anchor="t"/>
          <a:lstStyle>
            <a:lvl1pPr>
              <a:defRPr sz="7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736975"/>
            <a:ext cx="10363200" cy="682625"/>
          </a:xfrm>
        </p:spPr>
        <p:txBody>
          <a:bodyPr/>
          <a:lstStyle>
            <a:lvl1pPr marL="0" indent="0" algn="ctr">
              <a:buNone/>
              <a:defRPr sz="2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86055635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838200"/>
            <a:ext cx="10363200" cy="2573088"/>
          </a:xfrm>
        </p:spPr>
        <p:txBody>
          <a:bodyPr anchor="t"/>
          <a:lstStyle>
            <a:lvl1pPr algn="l"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630381"/>
            <a:ext cx="8534400" cy="682625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04400098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905000"/>
            <a:ext cx="10972800" cy="11430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4F38D69-7854-5743-8814-6FD6FB500DD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89061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98055"/>
            <a:ext cx="109728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DE1F212-E36A-6C44-B33E-31147482829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50860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26E3AE0-77FC-6A46-AAD7-7484B6419ED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82867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25E49AE-0C71-C547-B6A5-EC281CCEEEF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59682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2FC58E1-AD50-B54D-AB38-8CD397ACEDB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48434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1200" y="152400"/>
            <a:ext cx="10972800" cy="838200"/>
          </a:xfrm>
        </p:spPr>
        <p:txBody>
          <a:bodyPr/>
          <a:lstStyle>
            <a:lvl1pPr>
              <a:defRPr sz="55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9464161-BD14-6B44-8A5D-DA5F390B3FB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35073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7683E74-89E2-C64C-9005-6CEB91907F0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0347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4287" indent="0">
              <a:buClr>
                <a:schemeClr val="tx1"/>
              </a:buClr>
              <a:buSzPct val="100000"/>
              <a:buFont typeface="Wingdings" charset="2"/>
              <a:buNone/>
              <a:defRPr>
                <a:uFillTx/>
                <a:latin typeface="Monaco" charset="0"/>
                <a:ea typeface="Monaco" charset="0"/>
                <a:cs typeface="Monaco" charset="0"/>
              </a:defRPr>
            </a:lvl1pPr>
            <a:lvl2pPr marL="457200" indent="0">
              <a:buNone/>
              <a:defRPr>
                <a:uFillTx/>
                <a:latin typeface="Monaco" charset="0"/>
                <a:ea typeface="Monaco" charset="0"/>
                <a:cs typeface="Monaco" charset="0"/>
              </a:defRPr>
            </a:lvl2pPr>
            <a:lvl3pPr marL="1062038" indent="0">
              <a:buNone/>
              <a:defRPr>
                <a:uFillTx/>
                <a:latin typeface="Monaco" charset="0"/>
                <a:ea typeface="Monaco" charset="0"/>
                <a:cs typeface="Monaco" charset="0"/>
              </a:defRPr>
            </a:lvl3pPr>
            <a:lvl4pPr marL="1593850" indent="0">
              <a:buNone/>
              <a:defRPr>
                <a:uFillTx/>
                <a:latin typeface="Monaco" charset="0"/>
                <a:ea typeface="Monaco" charset="0"/>
                <a:cs typeface="Monaco" charset="0"/>
              </a:defRPr>
            </a:lvl4pPr>
            <a:lvl5pPr marL="2052638" indent="0">
              <a:buNone/>
              <a:defRPr>
                <a:uFillTx/>
                <a:latin typeface="Monaco" charset="0"/>
                <a:ea typeface="Monaco" charset="0"/>
                <a:cs typeface="Monaco" charset="0"/>
              </a:defRPr>
            </a:lvl5pPr>
          </a:lstStyle>
          <a:p>
            <a:pPr lvl="0"/>
            <a:r>
              <a:rPr lang="en-US" dirty="0">
                <a:uFillTx/>
              </a:rPr>
              <a:t>Click to edit Master text styles</a:t>
            </a:r>
          </a:p>
          <a:p>
            <a:pPr lvl="1"/>
            <a:r>
              <a:rPr lang="en-US" dirty="0">
                <a:uFillTx/>
              </a:rPr>
              <a:t>Second level</a:t>
            </a:r>
          </a:p>
          <a:p>
            <a:pPr lvl="2"/>
            <a:r>
              <a:rPr lang="en-US" dirty="0">
                <a:uFillTx/>
              </a:rPr>
              <a:t>Third level</a:t>
            </a:r>
          </a:p>
          <a:p>
            <a:pPr lvl="3"/>
            <a:r>
              <a:rPr lang="en-US" dirty="0">
                <a:uFillTx/>
              </a:rPr>
              <a:t>Fourth level</a:t>
            </a:r>
          </a:p>
          <a:p>
            <a:pPr lvl="4"/>
            <a:r>
              <a:rPr lang="en-US" dirty="0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9/30/19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03840516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2E9F4B6-8681-E04D-9255-0297A3D3238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23289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9A3C13E-E4C7-D24A-8B56-ECE664E03A4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25275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E32440E-5BFE-874C-9227-F4E32884346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78495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15463FC-7912-AC48-B1D7-F0AD74BF434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46544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6270" y="432215"/>
            <a:ext cx="11441231" cy="838200"/>
          </a:xfr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10976" y="1344168"/>
            <a:ext cx="11427883" cy="4965192"/>
          </a:xfrm>
        </p:spPr>
        <p:txBody>
          <a:bodyPr>
            <a:noAutofit/>
          </a:bodyPr>
          <a:lstStyle>
            <a:lvl1pPr>
              <a:lnSpc>
                <a:spcPct val="95000"/>
              </a:lnSpc>
              <a:spcBef>
                <a:spcPts val="1480"/>
              </a:spcBef>
              <a:defRPr sz="2200">
                <a:solidFill>
                  <a:srgbClr val="435153"/>
                </a:solidFill>
                <a:latin typeface="+mj-lt"/>
              </a:defRPr>
            </a:lvl1pPr>
            <a:lvl2pPr>
              <a:lnSpc>
                <a:spcPct val="95000"/>
              </a:lnSpc>
              <a:spcBef>
                <a:spcPts val="600"/>
              </a:spcBef>
              <a:defRPr>
                <a:solidFill>
                  <a:srgbClr val="435153"/>
                </a:solidFill>
                <a:latin typeface="+mj-lt"/>
              </a:defRPr>
            </a:lvl2pPr>
            <a:lvl3pPr>
              <a:defRPr>
                <a:solidFill>
                  <a:srgbClr val="435153"/>
                </a:solidFill>
                <a:latin typeface="+mj-lt"/>
              </a:defRPr>
            </a:lvl3pPr>
            <a:lvl4pPr>
              <a:defRPr>
                <a:solidFill>
                  <a:srgbClr val="435153"/>
                </a:solidFill>
                <a:latin typeface="+mj-lt"/>
              </a:defRPr>
            </a:lvl4pPr>
            <a:lvl5pPr>
              <a:defRPr>
                <a:solidFill>
                  <a:srgbClr val="435153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6373860"/>
      </p:ext>
    </p:extLst>
  </p:cSld>
  <p:clrMapOvr>
    <a:masterClrMapping/>
  </p:clrMapOvr>
  <p:transition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42913">
              <a:buClr>
                <a:schemeClr val="bg1"/>
              </a:buClr>
              <a:buSzPct val="100000"/>
              <a:buFont typeface="Wingdings" charset="2"/>
              <a:buChar char="Ø"/>
              <a:defRPr>
                <a:solidFill>
                  <a:schemeClr val="bg1"/>
                </a:solidFill>
                <a:uFillTx/>
              </a:defRPr>
            </a:lvl1pPr>
            <a:lvl2pPr marL="914400" indent="-457200">
              <a:defRPr>
                <a:solidFill>
                  <a:schemeClr val="bg1"/>
                </a:solidFill>
                <a:uFillTx/>
              </a:defRPr>
            </a:lvl2pPr>
            <a:lvl3pPr marL="1373188" indent="-311150">
              <a:defRPr>
                <a:solidFill>
                  <a:schemeClr val="bg1"/>
                </a:solidFill>
                <a:uFillTx/>
              </a:defRPr>
            </a:lvl3pPr>
            <a:lvl4pPr marL="1830388" indent="-236538">
              <a:defRPr>
                <a:solidFill>
                  <a:schemeClr val="bg1"/>
                </a:solidFill>
                <a:uFillTx/>
              </a:defRPr>
            </a:lvl4pPr>
            <a:lvl5pPr marL="2287588" indent="-234950">
              <a:defRPr>
                <a:solidFill>
                  <a:schemeClr val="bg1"/>
                </a:solidFill>
                <a:uFillTx/>
              </a:defRPr>
            </a:lvl5pPr>
          </a:lstStyle>
          <a:p>
            <a:pPr lvl="0"/>
            <a:r>
              <a:rPr lang="en-US" dirty="0">
                <a:uFillTx/>
              </a:rPr>
              <a:t>Click to edit Master text styles</a:t>
            </a:r>
          </a:p>
          <a:p>
            <a:pPr lvl="1"/>
            <a:r>
              <a:rPr lang="en-US" dirty="0">
                <a:uFillTx/>
              </a:rPr>
              <a:t>Second level</a:t>
            </a:r>
          </a:p>
          <a:p>
            <a:pPr lvl="2"/>
            <a:r>
              <a:rPr lang="en-US" dirty="0">
                <a:uFillTx/>
              </a:rPr>
              <a:t>Third level</a:t>
            </a:r>
          </a:p>
          <a:p>
            <a:pPr lvl="3"/>
            <a:r>
              <a:rPr lang="en-US" dirty="0">
                <a:uFillTx/>
              </a:rPr>
              <a:t>Fourth level</a:t>
            </a:r>
          </a:p>
          <a:p>
            <a:pPr lvl="4"/>
            <a:r>
              <a:rPr lang="en-US" dirty="0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F51376BE-D49D-E946-9484-81A0C482C8D7}" type="datetimeFigureOut">
              <a:rPr lang="en-US" smtClean="0">
                <a:uFillTx/>
              </a:rPr>
              <a:pPr/>
              <a:t>9/30/19</a:t>
            </a:fld>
            <a:endParaRPr lang="en-US"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endParaRPr lang="en-US"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DC2A921A-EC74-6F4D-8465-D463C43FF014}" type="slidenum">
              <a:rPr lang="en-US" smtClean="0">
                <a:uFillTx/>
              </a:rPr>
              <a:pPr/>
              <a:t>‹#›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3612232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r>
              <a:rPr lang="en-US" dirty="0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42913">
              <a:buClr>
                <a:schemeClr val="bg1"/>
              </a:buClr>
              <a:buSzPct val="100000"/>
              <a:buFont typeface="Wingdings" charset="2"/>
              <a:buChar char="Ø"/>
              <a:defRPr>
                <a:solidFill>
                  <a:schemeClr val="bg1"/>
                </a:solidFill>
                <a:uFillTx/>
              </a:defRPr>
            </a:lvl1pPr>
            <a:lvl2pPr marL="914400" indent="-457200">
              <a:defRPr>
                <a:solidFill>
                  <a:schemeClr val="bg1"/>
                </a:solidFill>
                <a:uFillTx/>
              </a:defRPr>
            </a:lvl2pPr>
            <a:lvl3pPr marL="1373188" indent="-311150">
              <a:defRPr>
                <a:solidFill>
                  <a:schemeClr val="bg1"/>
                </a:solidFill>
                <a:uFillTx/>
              </a:defRPr>
            </a:lvl3pPr>
            <a:lvl4pPr marL="1830388" indent="-236538">
              <a:defRPr>
                <a:solidFill>
                  <a:schemeClr val="bg1"/>
                </a:solidFill>
                <a:uFillTx/>
              </a:defRPr>
            </a:lvl4pPr>
            <a:lvl5pPr marL="2287588" indent="-234950">
              <a:defRPr>
                <a:solidFill>
                  <a:schemeClr val="bg1"/>
                </a:solidFill>
                <a:uFillTx/>
              </a:defRPr>
            </a:lvl5pPr>
          </a:lstStyle>
          <a:p>
            <a:pPr lvl="0"/>
            <a:r>
              <a:rPr lang="en-US" dirty="0">
                <a:uFillTx/>
              </a:rPr>
              <a:t>Click to edit Master text styles</a:t>
            </a:r>
          </a:p>
          <a:p>
            <a:pPr lvl="1"/>
            <a:r>
              <a:rPr lang="en-US" dirty="0">
                <a:uFillTx/>
              </a:rPr>
              <a:t>Second level</a:t>
            </a:r>
          </a:p>
          <a:p>
            <a:pPr lvl="2"/>
            <a:r>
              <a:rPr lang="en-US" dirty="0">
                <a:uFillTx/>
              </a:rPr>
              <a:t>Third level</a:t>
            </a:r>
          </a:p>
          <a:p>
            <a:pPr lvl="3"/>
            <a:r>
              <a:rPr lang="en-US" dirty="0">
                <a:uFillTx/>
              </a:rPr>
              <a:t>Fourth level</a:t>
            </a:r>
          </a:p>
          <a:p>
            <a:pPr lvl="4"/>
            <a:r>
              <a:rPr lang="en-US" dirty="0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F51376BE-D49D-E946-9484-81A0C482C8D7}" type="datetimeFigureOut">
              <a:rPr lang="en-US" smtClean="0">
                <a:uFillTx/>
              </a:rPr>
              <a:pPr/>
              <a:t>9/30/19</a:t>
            </a:fld>
            <a:endParaRPr lang="en-US"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endParaRPr lang="en-US"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DC2A921A-EC74-6F4D-8465-D463C43FF014}" type="slidenum">
              <a:rPr lang="en-US" smtClean="0">
                <a:uFillTx/>
              </a:rPr>
              <a:pPr/>
              <a:t>‹#›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2435489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uFillTx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  <a:uFillTx/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  <a:uFillTx/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9/30/19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7440878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  <a:uFillTx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  <a:uFillTx/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  <a:uFillTx/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F51376BE-D49D-E946-9484-81A0C482C8D7}" type="datetimeFigureOut">
              <a:rPr lang="en-US" smtClean="0">
                <a:uFillTx/>
              </a:rPr>
              <a:pPr/>
              <a:t>9/30/19</a:t>
            </a:fld>
            <a:endParaRPr lang="en-US"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endParaRPr lang="en-US"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DC2A921A-EC74-6F4D-8465-D463C43FF014}" type="slidenum">
              <a:rPr lang="en-US" smtClean="0">
                <a:uFillTx/>
              </a:rPr>
              <a:pPr/>
              <a:t>‹#›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7921043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13" Type="http://schemas.openxmlformats.org/officeDocument/2006/relationships/slideLayout" Target="../slideLayouts/slideLayout33.xml"/><Relationship Id="rId18" Type="http://schemas.openxmlformats.org/officeDocument/2006/relationships/slideLayout" Target="../slideLayouts/slideLayout38.xml"/><Relationship Id="rId3" Type="http://schemas.openxmlformats.org/officeDocument/2006/relationships/slideLayout" Target="../slideLayouts/slideLayout23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32.xml"/><Relationship Id="rId17" Type="http://schemas.openxmlformats.org/officeDocument/2006/relationships/slideLayout" Target="../slideLayouts/slideLayout37.xml"/><Relationship Id="rId2" Type="http://schemas.openxmlformats.org/officeDocument/2006/relationships/slideLayout" Target="../slideLayouts/slideLayout22.xml"/><Relationship Id="rId16" Type="http://schemas.openxmlformats.org/officeDocument/2006/relationships/slideLayout" Target="../slideLayouts/slideLayout36.xml"/><Relationship Id="rId20" Type="http://schemas.openxmlformats.org/officeDocument/2006/relationships/slideLayout" Target="../slideLayouts/slideLayout40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5.xml"/><Relationship Id="rId15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30.xml"/><Relationship Id="rId19" Type="http://schemas.openxmlformats.org/officeDocument/2006/relationships/slideLayout" Target="../slideLayouts/slideLayout39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Relationship Id="rId14" Type="http://schemas.openxmlformats.org/officeDocument/2006/relationships/slideLayout" Target="../slideLayouts/slideLayout34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8.xml"/><Relationship Id="rId13" Type="http://schemas.openxmlformats.org/officeDocument/2006/relationships/slideLayout" Target="../slideLayouts/slideLayout53.xml"/><Relationship Id="rId3" Type="http://schemas.openxmlformats.org/officeDocument/2006/relationships/slideLayout" Target="../slideLayouts/slideLayout43.xml"/><Relationship Id="rId7" Type="http://schemas.openxmlformats.org/officeDocument/2006/relationships/slideLayout" Target="../slideLayouts/slideLayout47.xml"/><Relationship Id="rId12" Type="http://schemas.openxmlformats.org/officeDocument/2006/relationships/slideLayout" Target="../slideLayouts/slideLayout52.xml"/><Relationship Id="rId2" Type="http://schemas.openxmlformats.org/officeDocument/2006/relationships/slideLayout" Target="../slideLayouts/slideLayout42.xml"/><Relationship Id="rId1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6.xml"/><Relationship Id="rId11" Type="http://schemas.openxmlformats.org/officeDocument/2006/relationships/slideLayout" Target="../slideLayouts/slideLayout51.xml"/><Relationship Id="rId5" Type="http://schemas.openxmlformats.org/officeDocument/2006/relationships/slideLayout" Target="../slideLayouts/slideLayout45.xml"/><Relationship Id="rId15" Type="http://schemas.openxmlformats.org/officeDocument/2006/relationships/theme" Target="../theme/theme3.xml"/><Relationship Id="rId10" Type="http://schemas.openxmlformats.org/officeDocument/2006/relationships/slideLayout" Target="../slideLayouts/slideLayout50.xml"/><Relationship Id="rId4" Type="http://schemas.openxmlformats.org/officeDocument/2006/relationships/slideLayout" Target="../slideLayouts/slideLayout44.xml"/><Relationship Id="rId9" Type="http://schemas.openxmlformats.org/officeDocument/2006/relationships/slideLayout" Target="../slideLayouts/slideLayout49.xml"/><Relationship Id="rId14" Type="http://schemas.openxmlformats.org/officeDocument/2006/relationships/slideLayout" Target="../slideLayouts/slideLayout5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52450" y="320675"/>
            <a:ext cx="1080135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uFillTx/>
              </a:rP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>
                <a:uFillTx/>
              </a:rPr>
              <a:t>Click to edit Master text styles</a:t>
            </a:r>
          </a:p>
          <a:p>
            <a:pPr lvl="1"/>
            <a:r>
              <a:rPr lang="en-US" dirty="0">
                <a:uFillTx/>
              </a:rPr>
              <a:t>Second level</a:t>
            </a:r>
          </a:p>
          <a:p>
            <a:pPr lvl="2"/>
            <a:r>
              <a:rPr lang="en-US" dirty="0">
                <a:uFillTx/>
              </a:rPr>
              <a:t>Third level</a:t>
            </a:r>
          </a:p>
          <a:p>
            <a:pPr lvl="3"/>
            <a:r>
              <a:rPr lang="en-US" dirty="0">
                <a:uFillTx/>
              </a:rPr>
              <a:t>Fourth level</a:t>
            </a:r>
          </a:p>
          <a:p>
            <a:pPr lvl="4"/>
            <a:r>
              <a:rPr lang="en-US" dirty="0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uFillTx/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defTabSz="914377"/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 defTabSz="914377"/>
              <a:t>9/30/19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uFillTx/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defTabSz="914377"/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uFillTx/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defTabSz="914377"/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 defTabSz="914377"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3876504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  <p:sldLayoutId id="2147483701" r:id="rId17"/>
    <p:sldLayoutId id="2147483702" r:id="rId18"/>
    <p:sldLayoutId id="2147483703" r:id="rId19"/>
    <p:sldLayoutId id="2147483704" r:id="rId20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uFillTx/>
          <a:latin typeface="+mj-lt"/>
          <a:ea typeface="Helvetica Neue" charset="0"/>
          <a:cs typeface="Helvetica Neue" charset="0"/>
        </a:defRPr>
      </a:lvl1pPr>
    </p:titleStyle>
    <p:bodyStyle>
      <a:lvl1pPr marL="0" indent="0" algn="l" defTabSz="914377" rtl="0" eaLnBrk="1" latinLnBrk="0" hangingPunct="1">
        <a:lnSpc>
          <a:spcPct val="90000"/>
        </a:lnSpc>
        <a:spcBef>
          <a:spcPts val="2200"/>
        </a:spcBef>
        <a:buFont typeface="Wingdings" charset="2"/>
        <a:buNone/>
        <a:defRPr sz="2800" b="0" i="0" kern="1200">
          <a:solidFill>
            <a:schemeClr val="tx1"/>
          </a:solidFill>
          <a:uFillTx/>
          <a:latin typeface="+mn-lt"/>
          <a:ea typeface="Helvetica Neue Light" charset="0"/>
          <a:cs typeface="Helvetica Neue Light" charset="0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charset="2"/>
        <a:buChar char="Ø"/>
        <a:defRPr sz="2400" b="0" i="0" kern="1200">
          <a:solidFill>
            <a:schemeClr val="tx1"/>
          </a:solidFill>
          <a:uFillTx/>
          <a:latin typeface="+mn-lt"/>
          <a:ea typeface="Helvetica Neue Light" charset="0"/>
          <a:cs typeface="Helvetica Neue Light" charset="0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charset="2"/>
        <a:buChar char="Ø"/>
        <a:defRPr sz="2000" b="0" i="0" kern="1200">
          <a:solidFill>
            <a:schemeClr val="tx1"/>
          </a:solidFill>
          <a:uFillTx/>
          <a:latin typeface="+mn-lt"/>
          <a:ea typeface="Helvetica Neue Light" charset="0"/>
          <a:cs typeface="Helvetica Neue Light" charset="0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charset="2"/>
        <a:buChar char="Ø"/>
        <a:defRPr sz="1800" b="0" i="0" kern="1200">
          <a:solidFill>
            <a:schemeClr val="tx1"/>
          </a:solidFill>
          <a:uFillTx/>
          <a:latin typeface="+mn-lt"/>
          <a:ea typeface="Helvetica Neue Light" charset="0"/>
          <a:cs typeface="Helvetica Neue Light" charset="0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charset="2"/>
        <a:buChar char="Ø"/>
        <a:defRPr sz="1800" b="0" i="0" kern="1200">
          <a:solidFill>
            <a:schemeClr val="tx1"/>
          </a:solidFill>
          <a:uFillTx/>
          <a:latin typeface="+mn-lt"/>
          <a:ea typeface="Helvetica Neue Light" charset="0"/>
          <a:cs typeface="Helvetica Neue Light" charset="0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9pPr>
    </p:bodyStyle>
    <p:otherStyle>
      <a:defPPr>
        <a:defRPr lang="en-US">
          <a:uFillTx/>
        </a:defRPr>
      </a:defPPr>
      <a:lvl1pPr marL="0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52450" y="320675"/>
            <a:ext cx="1080135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uFillTx/>
              </a:rPr>
              <a:t>Click to edit Master title style</a:t>
            </a:r>
            <a:endParaRPr lang="en-US" dirty="0">
              <a:uFillTx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  <a:endParaRPr lang="en-US" dirty="0">
              <a:uFillTx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uFillTx/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fld id="{CBEDB6FC-AD6B-D04B-9886-FBA5C0D2176A}" type="datetimeFigureOut">
              <a:rPr lang="en-US" smtClean="0"/>
              <a:pPr/>
              <a:t>9/30/19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uFillTx/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uFillTx/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fld id="{4A0C7E77-65BD-CE4E-8599-E46F6A81167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33123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  <p:sldLayoutId id="2147483718" r:id="rId13"/>
    <p:sldLayoutId id="2147483719" r:id="rId14"/>
    <p:sldLayoutId id="2147483720" r:id="rId15"/>
    <p:sldLayoutId id="2147483721" r:id="rId16"/>
    <p:sldLayoutId id="2147483722" r:id="rId17"/>
    <p:sldLayoutId id="2147483723" r:id="rId18"/>
    <p:sldLayoutId id="2147483724" r:id="rId19"/>
    <p:sldLayoutId id="2147483725" r:id="rId20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uFillTx/>
          <a:latin typeface="+mj-lt"/>
          <a:ea typeface="Helvetica Neue" charset="0"/>
          <a:cs typeface="Helvetica Neue" charset="0"/>
        </a:defRPr>
      </a:lvl1pPr>
    </p:titleStyle>
    <p:bodyStyle>
      <a:lvl1pPr marL="0" indent="0" algn="l" defTabSz="914377" rtl="0" eaLnBrk="1" latinLnBrk="0" hangingPunct="1">
        <a:lnSpc>
          <a:spcPct val="90000"/>
        </a:lnSpc>
        <a:spcBef>
          <a:spcPts val="2200"/>
        </a:spcBef>
        <a:buFont typeface="Wingdings" charset="2"/>
        <a:buNone/>
        <a:defRPr sz="2800" b="0" i="0" kern="1200">
          <a:solidFill>
            <a:schemeClr val="tx1"/>
          </a:solidFill>
          <a:uFillTx/>
          <a:latin typeface="+mn-lt"/>
          <a:ea typeface="Helvetica Neue Light" charset="0"/>
          <a:cs typeface="Helvetica Neue Light" charset="0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charset="2"/>
        <a:buChar char="Ø"/>
        <a:defRPr sz="2400" b="0" i="0" kern="1200">
          <a:solidFill>
            <a:schemeClr val="tx1"/>
          </a:solidFill>
          <a:uFillTx/>
          <a:latin typeface="+mn-lt"/>
          <a:ea typeface="Helvetica Neue Light" charset="0"/>
          <a:cs typeface="Helvetica Neue Light" charset="0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charset="2"/>
        <a:buChar char="Ø"/>
        <a:defRPr sz="2000" b="0" i="0" kern="1200">
          <a:solidFill>
            <a:schemeClr val="tx1"/>
          </a:solidFill>
          <a:uFillTx/>
          <a:latin typeface="+mn-lt"/>
          <a:ea typeface="Helvetica Neue Light" charset="0"/>
          <a:cs typeface="Helvetica Neue Light" charset="0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charset="2"/>
        <a:buChar char="Ø"/>
        <a:defRPr sz="1800" b="0" i="0" kern="1200">
          <a:solidFill>
            <a:schemeClr val="tx1"/>
          </a:solidFill>
          <a:uFillTx/>
          <a:latin typeface="+mn-lt"/>
          <a:ea typeface="Helvetica Neue Light" charset="0"/>
          <a:cs typeface="Helvetica Neue Light" charset="0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charset="2"/>
        <a:buChar char="Ø"/>
        <a:defRPr sz="1800" b="0" i="0" kern="1200">
          <a:solidFill>
            <a:schemeClr val="tx1"/>
          </a:solidFill>
          <a:uFillTx/>
          <a:latin typeface="+mn-lt"/>
          <a:ea typeface="Helvetica Neue Light" charset="0"/>
          <a:cs typeface="Helvetica Neue Light" charset="0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9pPr>
    </p:bodyStyle>
    <p:otherStyle>
      <a:defPPr>
        <a:defRPr lang="en-US">
          <a:uFillTx/>
        </a:defRPr>
      </a:defPPr>
      <a:lvl1pPr marL="0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609600"/>
            <a:ext cx="109728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1951038"/>
            <a:ext cx="10972800" cy="4221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  <a:latin typeface="Gill Sans Light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dirty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898989"/>
                </a:solidFill>
                <a:latin typeface="Gill Sans Light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dirty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Gill Sans Light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EC0E81C-C778-DC40-90D0-8BC73B380437}" type="slidenum">
              <a:rPr lang="en-US" smtClean="0">
                <a:ea typeface="ＭＳ Ｐゴシック" charset="-128"/>
                <a:cs typeface="ＭＳ Ｐゴシック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dirty="0"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989695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  <p:sldLayoutId id="2147483739" r:id="rId13"/>
    <p:sldLayoutId id="2147483740" r:id="rId14"/>
  </p:sldLayoutIdLst>
  <p:hf hdr="0" ft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5000" b="0" kern="1200">
          <a:solidFill>
            <a:schemeClr val="tx1"/>
          </a:solidFill>
          <a:latin typeface="Gill Sans Light"/>
          <a:ea typeface="ＭＳ Ｐゴシック" pitchFamily="-65" charset="-128"/>
          <a:cs typeface="Gill Sans Light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6000" b="1">
          <a:solidFill>
            <a:schemeClr val="tx1"/>
          </a:solidFill>
          <a:latin typeface="Corbel" pitchFamily="-65" charset="0"/>
          <a:ea typeface="ＭＳ Ｐゴシック" pitchFamily="-65" charset="-128"/>
          <a:cs typeface="ＭＳ Ｐゴシック" pitchFamily="-65" charset="-128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6000" b="1">
          <a:solidFill>
            <a:schemeClr val="tx1"/>
          </a:solidFill>
          <a:latin typeface="Corbel" pitchFamily="-65" charset="0"/>
          <a:ea typeface="ＭＳ Ｐゴシック" pitchFamily="-65" charset="-128"/>
          <a:cs typeface="ＭＳ Ｐゴシック" pitchFamily="-65" charset="-128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6000" b="1">
          <a:solidFill>
            <a:schemeClr val="tx1"/>
          </a:solidFill>
          <a:latin typeface="Corbel" pitchFamily="-65" charset="0"/>
          <a:ea typeface="ＭＳ Ｐゴシック" pitchFamily="-65" charset="-128"/>
          <a:cs typeface="ＭＳ Ｐゴシック" pitchFamily="-65" charset="-128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6000" b="1">
          <a:solidFill>
            <a:schemeClr val="tx1"/>
          </a:solidFill>
          <a:latin typeface="Corbel" pitchFamily="-65" charset="0"/>
          <a:ea typeface="ＭＳ Ｐゴシック" pitchFamily="-65" charset="-128"/>
          <a:cs typeface="ＭＳ Ｐゴシック" pitchFamily="-65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65" charset="0"/>
          <a:ea typeface="ＭＳ Ｐゴシック" pitchFamily="-65" charset="-128"/>
          <a:cs typeface="ＭＳ Ｐゴシック" pitchFamily="-65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65" charset="0"/>
          <a:ea typeface="ＭＳ Ｐゴシック" pitchFamily="-65" charset="-128"/>
          <a:cs typeface="ＭＳ Ｐゴシック" pitchFamily="-65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65" charset="0"/>
          <a:ea typeface="ＭＳ Ｐゴシック" pitchFamily="-65" charset="-128"/>
          <a:cs typeface="ＭＳ Ｐゴシック" pitchFamily="-65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65" charset="0"/>
          <a:ea typeface="ＭＳ Ｐゴシック" pitchFamily="-65" charset="-128"/>
          <a:cs typeface="ＭＳ Ｐゴシック" pitchFamily="-65" charset="-128"/>
        </a:defRPr>
      </a:lvl9pPr>
    </p:titleStyle>
    <p:bodyStyle>
      <a:lvl1pPr marL="0" indent="0" algn="l" defTabSz="457200" rtl="0" eaLnBrk="0" fontAlgn="base" hangingPunct="0">
        <a:spcBef>
          <a:spcPts val="2000"/>
        </a:spcBef>
        <a:spcAft>
          <a:spcPct val="0"/>
        </a:spcAft>
        <a:buNone/>
        <a:defRPr sz="3200" kern="1200">
          <a:solidFill>
            <a:schemeClr val="tx1"/>
          </a:solidFill>
          <a:latin typeface="Gill Sans Light"/>
          <a:ea typeface="ＭＳ Ｐゴシック" pitchFamily="-65" charset="-128"/>
          <a:cs typeface="Gill Sans Light"/>
        </a:defRPr>
      </a:lvl1pPr>
      <a:lvl2pPr marL="457200" indent="-228600" algn="l" defTabSz="457200" rtl="0" eaLnBrk="0" fontAlgn="base" hangingPunct="0">
        <a:spcBef>
          <a:spcPct val="0"/>
        </a:spcBef>
        <a:spcAft>
          <a:spcPct val="0"/>
        </a:spcAft>
        <a:buSzPct val="100000"/>
        <a:buFont typeface="Lucida Grande" charset="0"/>
        <a:buChar char="»"/>
        <a:defRPr sz="2700" kern="1200">
          <a:solidFill>
            <a:schemeClr val="tx1"/>
          </a:solidFill>
          <a:latin typeface="Gill Sans Light"/>
          <a:ea typeface="ＭＳ Ｐゴシック" pitchFamily="-65" charset="-128"/>
          <a:cs typeface="Gill Sans Light"/>
        </a:defRPr>
      </a:lvl2pPr>
      <a:lvl3pPr marL="77724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Gill Sans Light"/>
          <a:ea typeface="ＭＳ Ｐゴシック" pitchFamily="-65" charset="-128"/>
          <a:cs typeface="Gill Sans Light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Gill Sans Light"/>
          <a:ea typeface="ＭＳ Ｐゴシック" pitchFamily="-65" charset="-128"/>
          <a:cs typeface="Gill Sans Light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Gill Sans Light"/>
          <a:ea typeface="ＭＳ Ｐゴシック" pitchFamily="-65" charset="-128"/>
          <a:cs typeface="Gill Sans Light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emf"/><Relationship Id="rId5" Type="http://schemas.openxmlformats.org/officeDocument/2006/relationships/image" Target="../media/image10.emf"/><Relationship Id="rId4" Type="http://schemas.openxmlformats.org/officeDocument/2006/relationships/image" Target="../media/image9.emf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emf"/><Relationship Id="rId13" Type="http://schemas.openxmlformats.org/officeDocument/2006/relationships/image" Target="../media/image22.emf"/><Relationship Id="rId3" Type="http://schemas.openxmlformats.org/officeDocument/2006/relationships/image" Target="../media/image12.emf"/><Relationship Id="rId7" Type="http://schemas.openxmlformats.org/officeDocument/2006/relationships/image" Target="../media/image16.emf"/><Relationship Id="rId12" Type="http://schemas.openxmlformats.org/officeDocument/2006/relationships/image" Target="../media/image21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emf"/><Relationship Id="rId11" Type="http://schemas.openxmlformats.org/officeDocument/2006/relationships/image" Target="../media/image20.emf"/><Relationship Id="rId5" Type="http://schemas.openxmlformats.org/officeDocument/2006/relationships/image" Target="../media/image14.emf"/><Relationship Id="rId10" Type="http://schemas.openxmlformats.org/officeDocument/2006/relationships/image" Target="../media/image19.emf"/><Relationship Id="rId4" Type="http://schemas.openxmlformats.org/officeDocument/2006/relationships/image" Target="../media/image13.emf"/><Relationship Id="rId9" Type="http://schemas.openxmlformats.org/officeDocument/2006/relationships/image" Target="../media/image18.em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44.xml"/><Relationship Id="rId6" Type="http://schemas.openxmlformats.org/officeDocument/2006/relationships/image" Target="../media/image26.emf"/><Relationship Id="rId5" Type="http://schemas.openxmlformats.org/officeDocument/2006/relationships/image" Target="../media/image25.emf"/><Relationship Id="rId4" Type="http://schemas.openxmlformats.org/officeDocument/2006/relationships/image" Target="../media/image24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44.xml"/><Relationship Id="rId6" Type="http://schemas.openxmlformats.org/officeDocument/2006/relationships/image" Target="../media/image26.emf"/><Relationship Id="rId5" Type="http://schemas.openxmlformats.org/officeDocument/2006/relationships/image" Target="../media/image25.emf"/><Relationship Id="rId4" Type="http://schemas.openxmlformats.org/officeDocument/2006/relationships/image" Target="../media/image24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8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emf"/><Relationship Id="rId3" Type="http://schemas.openxmlformats.org/officeDocument/2006/relationships/image" Target="../media/image30.emf"/><Relationship Id="rId7" Type="http://schemas.openxmlformats.org/officeDocument/2006/relationships/image" Target="../media/image34.emf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33.emf"/><Relationship Id="rId5" Type="http://schemas.openxmlformats.org/officeDocument/2006/relationships/image" Target="../media/image32.emf"/><Relationship Id="rId4" Type="http://schemas.openxmlformats.org/officeDocument/2006/relationships/image" Target="../media/image31.emf"/><Relationship Id="rId9" Type="http://schemas.openxmlformats.org/officeDocument/2006/relationships/image" Target="../media/image36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emf"/><Relationship Id="rId4" Type="http://schemas.openxmlformats.org/officeDocument/2006/relationships/image" Target="../media/image2.emf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2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tiff"/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43.emf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tiff"/><Relationship Id="rId1" Type="http://schemas.openxmlformats.org/officeDocument/2006/relationships/slideLayout" Target="../slideLayouts/slideLayout2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2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jpeg"/><Relationship Id="rId4" Type="http://schemas.openxmlformats.org/officeDocument/2006/relationships/image" Target="../media/image47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em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emf"/><Relationship Id="rId4" Type="http://schemas.openxmlformats.org/officeDocument/2006/relationships/image" Target="../media/image5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emf"/><Relationship Id="rId4" Type="http://schemas.openxmlformats.org/officeDocument/2006/relationships/image" Target="../media/image5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emf"/><Relationship Id="rId4" Type="http://schemas.openxmlformats.org/officeDocument/2006/relationships/image" Target="../media/image5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emf"/><Relationship Id="rId4" Type="http://schemas.openxmlformats.org/officeDocument/2006/relationships/image" Target="../media/image53.e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2" Type="http://schemas.openxmlformats.org/officeDocument/2006/relationships/image" Target="../media/image5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emf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emf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image" Target="../media/image62.emf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2" Type="http://schemas.openxmlformats.org/officeDocument/2006/relationships/image" Target="../media/image61.emf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emf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image" Target="../media/image66.emf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.png"/><Relationship Id="rId4" Type="http://schemas.openxmlformats.org/officeDocument/2006/relationships/image" Target="../media/image5.emf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tiff"/><Relationship Id="rId2" Type="http://schemas.openxmlformats.org/officeDocument/2006/relationships/image" Target="../media/image68.tiff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evblogs.nvidia.com/massively-scale-deep-learning-training-nccl-2-4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emf"/><Relationship Id="rId5" Type="http://schemas.openxmlformats.org/officeDocument/2006/relationships/image" Target="../media/image10.emf"/><Relationship Id="rId4" Type="http://schemas.openxmlformats.org/officeDocument/2006/relationships/image" Target="../media/image9.emf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811.06965.pdf" TargetMode="External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tiff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hyperlink" Target="https://cs.stanford.edu/~matei/papers/2019/sosp_pipedream.pdf" TargetMode="External"/><Relationship Id="rId2" Type="http://schemas.openxmlformats.org/officeDocument/2006/relationships/hyperlink" Target="https://www.usenix.org/system/files/conference/osdi14/osdi14-paper-li_mu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pdf/1810.08313.pdf" TargetMode="Externa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emf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hyperlink" Target="https://arxiv.org/pdf/1811.06965.pdf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.cmu.edu/~seunghak/SSPTable_NIPS2013.pdf" TargetMode="External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ubtitle 2">
            <a:extLst>
              <a:ext uri="{FF2B5EF4-FFF2-40B4-BE49-F238E27FC236}">
                <a16:creationId xmlns:a16="http://schemas.microsoft.com/office/drawing/2014/main" id="{2E258B90-0F12-634D-B10B-BF94645DDE0A}"/>
              </a:ext>
            </a:extLst>
          </p:cNvPr>
          <p:cNvSpPr txBox="1">
            <a:spLocks/>
          </p:cNvSpPr>
          <p:nvPr/>
        </p:nvSpPr>
        <p:spPr bwMode="auto">
          <a:xfrm>
            <a:off x="4517745" y="4683739"/>
            <a:ext cx="7001435" cy="12717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</a:bodyPr>
          <a:lstStyle>
            <a:lvl1pPr marL="342900" lvl="0" indent="-342900" algn="ctr" defTabSz="457200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 charset="0"/>
              <a:buNone/>
              <a:defRPr sz="2800" b="0" i="0" kern="1200">
                <a:solidFill>
                  <a:srgbClr val="404040"/>
                </a:solidFill>
                <a:latin typeface="Tahoma"/>
                <a:ea typeface="Helvetica Neue Light" charset="0"/>
                <a:cs typeface="Tahoma"/>
              </a:defRPr>
            </a:lvl1pPr>
            <a:lvl2pPr marL="628650" lvl="1" indent="-171450" algn="ctr" defTabSz="457200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 charset="0"/>
              <a:buNone/>
              <a:defRPr sz="2800" b="0" i="0" kern="1200">
                <a:solidFill>
                  <a:srgbClr val="404040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2pPr>
            <a:lvl3pPr marL="1089025" lvl="2" indent="-174625" algn="ctr" defTabSz="457200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Lucida Grande" charset="0"/>
              <a:buNone/>
              <a:defRPr sz="2800" b="0" i="0" kern="1200">
                <a:solidFill>
                  <a:srgbClr val="404040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3pPr>
            <a:lvl4pPr marL="1541463" lvl="3" indent="-169863" algn="ctr" defTabSz="457200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 charset="0"/>
              <a:buNone/>
              <a:defRPr sz="2800" b="0" i="0" kern="1200">
                <a:solidFill>
                  <a:srgbClr val="404040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4pPr>
            <a:lvl5pPr marL="2001838" lvl="4" indent="-173038" algn="ctr" defTabSz="457200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Lucida Grande" charset="0"/>
              <a:buNone/>
              <a:defRPr sz="2800" b="0" i="0" kern="1200">
                <a:solidFill>
                  <a:srgbClr val="404040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5pPr>
            <a:lvl6pPr marL="2514600" lvl="5" indent="-228600" algn="ctr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ctr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ctr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ctr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r" defTabSz="4572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itchFamily="34" charset="0"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entury Gothic" panose="020B0502020202020204" pitchFamily="34" charset="0"/>
                <a:cs typeface="Calibri" panose="020F0502020204030204" pitchFamily="34" charset="0"/>
              </a:rPr>
              <a:t>Joseph E. Gonzalez</a:t>
            </a:r>
          </a:p>
          <a:p>
            <a:pPr marL="342900" marR="0" lvl="0" indent="-342900" algn="r" defTabSz="4572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itchFamily="34" charset="0"/>
              <a:buNone/>
              <a:tabLst/>
              <a:defRPr/>
            </a:pPr>
            <a:r>
              <a:rPr lang="en-US" sz="2400" dirty="0">
                <a:latin typeface="Century Gothic" panose="020B0502020202020204" pitchFamily="34" charset="0"/>
                <a:cs typeface="Calibri" panose="020F0502020204030204" pitchFamily="34" charset="0"/>
              </a:rPr>
              <a:t>Co-director of the RISE Lab</a:t>
            </a:r>
            <a:br>
              <a:rPr lang="en-US" sz="2400" dirty="0">
                <a:latin typeface="Century Gothic" panose="020B0502020202020204" pitchFamily="34" charset="0"/>
                <a:cs typeface="Calibri" panose="020F0502020204030204" pitchFamily="34" charset="0"/>
              </a:rPr>
            </a:br>
            <a:r>
              <a:rPr kumimoji="0" lang="en-US" sz="2000" b="0" i="0" u="sng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entury Gothic" panose="020B0502020202020204" pitchFamily="34" charset="0"/>
                <a:cs typeface="Calibri" panose="020F0502020204030204" pitchFamily="34" charset="0"/>
              </a:rPr>
              <a:t>jegonzal@cs.berkeley.edu</a:t>
            </a:r>
            <a:endParaRPr kumimoji="0" lang="en-US" sz="2000" b="0" i="0" u="sng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Century Gothic" panose="020B050202020202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DB2976-31A7-0C41-A48C-33994F7292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41680" y="419757"/>
            <a:ext cx="10477500" cy="4053794"/>
          </a:xfrm>
        </p:spPr>
        <p:txBody>
          <a:bodyPr>
            <a:normAutofit/>
          </a:bodyPr>
          <a:lstStyle/>
          <a:p>
            <a:pPr algn="l"/>
            <a:r>
              <a:rPr lang="en-US" sz="4800" dirty="0">
                <a:solidFill>
                  <a:schemeClr val="accent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AI-Systems</a:t>
            </a:r>
            <a:br>
              <a:rPr lang="en-US" sz="8800" dirty="0">
                <a:solidFill>
                  <a:schemeClr val="accent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US" sz="7200" dirty="0">
                <a:solidFill>
                  <a:schemeClr val="accent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Distributed Training</a:t>
            </a:r>
            <a:endParaRPr lang="en-US" sz="8800" dirty="0">
              <a:solidFill>
                <a:schemeClr val="accent5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6548785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9704">
        <p159:morph option="byObject"/>
      </p:transition>
    </mc:Choice>
    <mc:Fallback xmlns="">
      <p:transition spd="slow" advTm="19704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/>
          <p:cNvSpPr txBox="1">
            <a:spLocks/>
          </p:cNvSpPr>
          <p:nvPr/>
        </p:nvSpPr>
        <p:spPr>
          <a:xfrm>
            <a:off x="627682" y="2059789"/>
            <a:ext cx="10935604" cy="17135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using the statistical query pattern</a:t>
            </a:r>
            <a:br>
              <a:rPr lang="en-US" dirty="0"/>
            </a:br>
            <a:r>
              <a:rPr lang="en-US" dirty="0"/>
              <a:t>in map-reduce?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851" y="-6377"/>
            <a:ext cx="7886700" cy="1325563"/>
          </a:xfrm>
        </p:spPr>
        <p:txBody>
          <a:bodyPr/>
          <a:lstStyle/>
          <a:p>
            <a:r>
              <a:rPr lang="en-US" dirty="0"/>
              <a:t>Can we compute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9455" y="4524997"/>
            <a:ext cx="1503070" cy="1665453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1929785" y="3779189"/>
            <a:ext cx="2958353" cy="2958353"/>
            <a:chOff x="829874" y="3296876"/>
            <a:chExt cx="2958353" cy="2958353"/>
          </a:xfrm>
        </p:grpSpPr>
        <p:sp>
          <p:nvSpPr>
            <p:cNvPr id="21" name="Circular Arrow 20"/>
            <p:cNvSpPr/>
            <p:nvPr/>
          </p:nvSpPr>
          <p:spPr>
            <a:xfrm rot="10800000">
              <a:off x="829874" y="3296876"/>
              <a:ext cx="2958353" cy="2958353"/>
            </a:xfrm>
            <a:prstGeom prst="circularArrow">
              <a:avLst>
                <a:gd name="adj1" fmla="val 6732"/>
                <a:gd name="adj2" fmla="val 1142319"/>
                <a:gd name="adj3" fmla="val 20410808"/>
                <a:gd name="adj4" fmla="val 187223"/>
                <a:gd name="adj5" fmla="val 9266"/>
              </a:avLst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262130" y="4448607"/>
              <a:ext cx="209384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dirty="0"/>
                <a:t>Algorithm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5232587" y="4322565"/>
            <a:ext cx="2444963" cy="770167"/>
            <a:chOff x="3371851" y="3314309"/>
            <a:chExt cx="2444963" cy="770167"/>
          </a:xfrm>
        </p:grpSpPr>
        <p:sp>
          <p:nvSpPr>
            <p:cNvPr id="17" name="Right Arrow 16"/>
            <p:cNvSpPr/>
            <p:nvPr/>
          </p:nvSpPr>
          <p:spPr>
            <a:xfrm>
              <a:off x="3371851" y="3838587"/>
              <a:ext cx="2444963" cy="245889"/>
            </a:xfrm>
            <a:prstGeom prst="rightArrow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" name="Group 17"/>
            <p:cNvGrpSpPr/>
            <p:nvPr/>
          </p:nvGrpSpPr>
          <p:grpSpPr>
            <a:xfrm>
              <a:off x="3645515" y="3314309"/>
              <a:ext cx="1618659" cy="508000"/>
              <a:chOff x="3448820" y="3806533"/>
              <a:chExt cx="1618659" cy="508000"/>
            </a:xfrm>
          </p:grpSpPr>
          <p:sp>
            <p:nvSpPr>
              <p:cNvPr id="19" name="TextBox 18"/>
              <p:cNvSpPr txBox="1"/>
              <p:nvPr/>
            </p:nvSpPr>
            <p:spPr>
              <a:xfrm>
                <a:off x="3448820" y="3834836"/>
                <a:ext cx="118333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Query:</a:t>
                </a:r>
              </a:p>
            </p:txBody>
          </p:sp>
          <p:pic>
            <p:nvPicPr>
              <p:cNvPr id="20" name="Picture 19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622979" y="3806533"/>
                <a:ext cx="444500" cy="508000"/>
              </a:xfrm>
              <a:prstGeom prst="rect">
                <a:avLst/>
              </a:prstGeom>
            </p:spPr>
          </p:pic>
        </p:grpSp>
      </p:grpSp>
      <p:grpSp>
        <p:nvGrpSpPr>
          <p:cNvPr id="8" name="Group 7"/>
          <p:cNvGrpSpPr/>
          <p:nvPr/>
        </p:nvGrpSpPr>
        <p:grpSpPr>
          <a:xfrm>
            <a:off x="5196633" y="5223588"/>
            <a:ext cx="2480916" cy="713439"/>
            <a:chOff x="3335897" y="4215332"/>
            <a:chExt cx="2480916" cy="713439"/>
          </a:xfrm>
        </p:grpSpPr>
        <p:sp>
          <p:nvSpPr>
            <p:cNvPr id="13" name="Right Arrow 12"/>
            <p:cNvSpPr/>
            <p:nvPr/>
          </p:nvSpPr>
          <p:spPr>
            <a:xfrm rot="10800000">
              <a:off x="3371850" y="4215332"/>
              <a:ext cx="2444963" cy="245889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" name="Group 13"/>
            <p:cNvGrpSpPr/>
            <p:nvPr/>
          </p:nvGrpSpPr>
          <p:grpSpPr>
            <a:xfrm>
              <a:off x="3335897" y="4467106"/>
              <a:ext cx="1992148" cy="461665"/>
              <a:chOff x="3411621" y="5073821"/>
              <a:chExt cx="1992148" cy="461665"/>
            </a:xfrm>
          </p:grpSpPr>
          <p:sp>
            <p:nvSpPr>
              <p:cNvPr id="15" name="TextBox 14"/>
              <p:cNvSpPr txBox="1"/>
              <p:nvPr/>
            </p:nvSpPr>
            <p:spPr>
              <a:xfrm>
                <a:off x="3411621" y="5073821"/>
                <a:ext cx="169790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Response:</a:t>
                </a:r>
              </a:p>
            </p:txBody>
          </p:sp>
          <p:pic>
            <p:nvPicPr>
              <p:cNvPr id="16" name="Picture 15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073569" y="5114154"/>
                <a:ext cx="330200" cy="381000"/>
              </a:xfrm>
              <a:prstGeom prst="rect">
                <a:avLst/>
              </a:prstGeom>
            </p:spPr>
          </p:pic>
        </p:grpSp>
      </p:grpSp>
      <p:grpSp>
        <p:nvGrpSpPr>
          <p:cNvPr id="9" name="Group 8"/>
          <p:cNvGrpSpPr/>
          <p:nvPr/>
        </p:nvGrpSpPr>
        <p:grpSpPr>
          <a:xfrm>
            <a:off x="8787895" y="3193380"/>
            <a:ext cx="3044007" cy="1171618"/>
            <a:chOff x="5505405" y="2708225"/>
            <a:chExt cx="3044007" cy="1171618"/>
          </a:xfrm>
        </p:grpSpPr>
        <p:sp>
          <p:nvSpPr>
            <p:cNvPr id="11" name="Cloud Callout 10"/>
            <p:cNvSpPr/>
            <p:nvPr/>
          </p:nvSpPr>
          <p:spPr>
            <a:xfrm>
              <a:off x="5505405" y="2708225"/>
              <a:ext cx="3044007" cy="1171618"/>
            </a:xfrm>
            <a:prstGeom prst="cloudCallout">
              <a:avLst>
                <a:gd name="adj1" fmla="val -30032"/>
                <a:gd name="adj2" fmla="val 64392"/>
              </a:avLst>
            </a:prstGeom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13437" y="2915906"/>
              <a:ext cx="2267359" cy="728428"/>
            </a:xfrm>
            <a:prstGeom prst="rect">
              <a:avLst/>
            </a:prstGeom>
          </p:spPr>
        </p:pic>
      </p:grpSp>
      <p:sp>
        <p:nvSpPr>
          <p:cNvPr id="25" name="Rectangle 24"/>
          <p:cNvSpPr/>
          <p:nvPr/>
        </p:nvSpPr>
        <p:spPr>
          <a:xfrm>
            <a:off x="359067" y="-6377"/>
            <a:ext cx="12163564" cy="7062270"/>
          </a:xfrm>
          <a:prstGeom prst="rect">
            <a:avLst/>
          </a:prstGeom>
          <a:solidFill>
            <a:schemeClr val="lt1">
              <a:alpha val="8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96201" y="1414469"/>
            <a:ext cx="3822700" cy="558800"/>
          </a:xfrm>
          <a:prstGeom prst="rect">
            <a:avLst/>
          </a:prstGeom>
        </p:spPr>
      </p:pic>
      <p:sp>
        <p:nvSpPr>
          <p:cNvPr id="26" name="Rounded Rectangular Callout 25"/>
          <p:cNvSpPr/>
          <p:nvPr/>
        </p:nvSpPr>
        <p:spPr>
          <a:xfrm>
            <a:off x="4090366" y="3130153"/>
            <a:ext cx="2254448" cy="1057386"/>
          </a:xfrm>
          <a:prstGeom prst="wedgeRoundRectCallout">
            <a:avLst>
              <a:gd name="adj1" fmla="val 30920"/>
              <a:gd name="adj2" fmla="val -161640"/>
              <a:gd name="adj3" fmla="val 16667"/>
            </a:avLst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Query 1</a:t>
            </a:r>
          </a:p>
        </p:txBody>
      </p:sp>
      <p:sp>
        <p:nvSpPr>
          <p:cNvPr id="27" name="Rounded Rectangular Callout 26"/>
          <p:cNvSpPr/>
          <p:nvPr/>
        </p:nvSpPr>
        <p:spPr>
          <a:xfrm>
            <a:off x="7731044" y="3827399"/>
            <a:ext cx="2254448" cy="1057386"/>
          </a:xfrm>
          <a:prstGeom prst="wedgeRoundRectCallout">
            <a:avLst>
              <a:gd name="adj1" fmla="val -51500"/>
              <a:gd name="adj2" fmla="val -226520"/>
              <a:gd name="adj3" fmla="val 16667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/>
              <a:t>Query 2</a:t>
            </a:r>
            <a:endParaRPr lang="en-US" sz="3600" dirty="0"/>
          </a:p>
        </p:txBody>
      </p:sp>
      <p:cxnSp>
        <p:nvCxnSpPr>
          <p:cNvPr id="28" name="Straight Connector 27"/>
          <p:cNvCxnSpPr/>
          <p:nvPr/>
        </p:nvCxnSpPr>
        <p:spPr>
          <a:xfrm>
            <a:off x="5524128" y="1932452"/>
            <a:ext cx="965215" cy="0"/>
          </a:xfrm>
          <a:prstGeom prst="line">
            <a:avLst/>
          </a:prstGeom>
          <a:ln w="38100"/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7248437" y="1932452"/>
            <a:ext cx="965215" cy="0"/>
          </a:xfrm>
          <a:prstGeom prst="line">
            <a:avLst/>
          </a:prstGeom>
          <a:ln w="38100"/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3488748" y="5024302"/>
            <a:ext cx="553126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Break computation into two queries</a:t>
            </a:r>
          </a:p>
        </p:txBody>
      </p:sp>
    </p:spTree>
    <p:extLst>
      <p:ext uri="{BB962C8B-B14F-4D97-AF65-F5344CB8AC3E}">
        <p14:creationId xmlns:p14="http://schemas.microsoft.com/office/powerpoint/2010/main" val="673411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ECF3DA29-D0F9-F649-8B2C-98F418177E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1429" y="337907"/>
            <a:ext cx="3910571" cy="366338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6CB0F69-6D86-7A4E-BB2F-6FEBEAA507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450" y="320675"/>
            <a:ext cx="7989666" cy="1325563"/>
          </a:xfrm>
        </p:spPr>
        <p:txBody>
          <a:bodyPr>
            <a:noAutofit/>
          </a:bodyPr>
          <a:lstStyle/>
          <a:p>
            <a:r>
              <a:rPr lang="en-US" sz="3200" dirty="0"/>
              <a:t>Adaptive Communication Strategies to Achieve the Best Error-Runtime Trade-off in Local-Update SGD </a:t>
            </a:r>
            <a:r>
              <a:rPr lang="en-US" sz="2000" dirty="0"/>
              <a:t>(SysML’19)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D0DD0A-D51F-0742-B889-E6D88F63AF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90845"/>
            <a:ext cx="11049000" cy="4529247"/>
          </a:xfrm>
        </p:spPr>
        <p:txBody>
          <a:bodyPr/>
          <a:lstStyle/>
          <a:p>
            <a:r>
              <a:rPr lang="en-US" dirty="0"/>
              <a:t>Studies Periodic Averaging SGD (PASGD)</a:t>
            </a:r>
            <a:endParaRPr lang="en-US" sz="2400" b="1" dirty="0"/>
          </a:p>
          <a:p>
            <a:r>
              <a:rPr lang="en-US" sz="2400" b="1" dirty="0"/>
              <a:t>Key Idea: </a:t>
            </a:r>
            <a:r>
              <a:rPr lang="en-US" sz="2400" dirty="0"/>
              <a:t>Change 𝜏 as algorithm converges</a:t>
            </a:r>
          </a:p>
          <a:p>
            <a:endParaRPr lang="en-US" sz="2400" b="1" dirty="0"/>
          </a:p>
          <a:p>
            <a:endParaRPr lang="en-US" sz="2400" b="1" dirty="0"/>
          </a:p>
          <a:p>
            <a:pPr marL="14287" indent="0">
              <a:buNone/>
            </a:pPr>
            <a:endParaRPr lang="en-US" sz="2400" b="1" dirty="0"/>
          </a:p>
          <a:p>
            <a:pPr marL="14287" indent="0">
              <a:buNone/>
            </a:pPr>
            <a:endParaRPr lang="en-US" sz="2400" b="1" dirty="0"/>
          </a:p>
          <a:p>
            <a:r>
              <a:rPr lang="en-US" sz="2400" dirty="0"/>
              <a:t>More theoretical than previous reading</a:t>
            </a:r>
            <a:r>
              <a:rPr lang="en-US" sz="2400" b="1" dirty="0"/>
              <a:t> </a:t>
            </a:r>
          </a:p>
          <a:p>
            <a:pPr lvl="1"/>
            <a:r>
              <a:rPr lang="en-US" dirty="0"/>
              <a:t>Theoretical results do not make convex assumptions!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B95CFC-311A-E84D-8126-3AAF22E479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9979" y="3158297"/>
            <a:ext cx="6340979" cy="2247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48421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6DA2723-A370-7A43-ADBF-71788F88D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Old Stuff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0F78607-2FE8-2E45-8F52-FC8141D9C4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4077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/>
          <p:cNvGrpSpPr/>
          <p:nvPr/>
        </p:nvGrpSpPr>
        <p:grpSpPr>
          <a:xfrm>
            <a:off x="1536192" y="2639161"/>
            <a:ext cx="10143744" cy="1903550"/>
            <a:chOff x="1536192" y="2639161"/>
            <a:chExt cx="10143744" cy="1903550"/>
          </a:xfrm>
        </p:grpSpPr>
        <p:sp>
          <p:nvSpPr>
            <p:cNvPr id="40" name="Rectangle 39"/>
            <p:cNvSpPr/>
            <p:nvPr/>
          </p:nvSpPr>
          <p:spPr>
            <a:xfrm>
              <a:off x="1536192" y="2639161"/>
              <a:ext cx="10143744" cy="190355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7476383" y="3175437"/>
              <a:ext cx="4136069" cy="830997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r"/>
              <a:r>
                <a:rPr lang="en-US" sz="2400" dirty="0"/>
                <a:t>When </a:t>
              </a:r>
              <a:r>
                <a:rPr lang="en-US" sz="2400" b="1" dirty="0"/>
                <a:t>n &gt;&gt; p</a:t>
              </a:r>
              <a:r>
                <a:rPr lang="en-US" sz="2400" dirty="0"/>
                <a:t> we </a:t>
              </a:r>
              <a:r>
                <a:rPr lang="en-US" sz="2400"/>
                <a:t>want to</a:t>
              </a:r>
              <a:br>
                <a:rPr lang="en-US" sz="2400" dirty="0"/>
              </a:br>
              <a:r>
                <a:rPr lang="en-US" sz="2400" dirty="0"/>
                <a:t>distribute this computation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851" y="-6377"/>
            <a:ext cx="7886700" cy="1325563"/>
          </a:xfrm>
        </p:spPr>
        <p:txBody>
          <a:bodyPr/>
          <a:lstStyle/>
          <a:p>
            <a:r>
              <a:rPr lang="en-US" dirty="0"/>
              <a:t>Cost Analysis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4259" y="1036992"/>
            <a:ext cx="3822700" cy="5588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2335" y="2817136"/>
            <a:ext cx="1092200" cy="4064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7559" y="2759986"/>
            <a:ext cx="1955800" cy="5207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82335" y="3865648"/>
            <a:ext cx="1054100" cy="4064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47559" y="3865648"/>
            <a:ext cx="1739900" cy="4699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08423" y="2880636"/>
            <a:ext cx="787400" cy="3429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82335" y="4877584"/>
            <a:ext cx="774700" cy="4064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47559" y="4888760"/>
            <a:ext cx="1676400" cy="52070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95139" y="4966484"/>
            <a:ext cx="812800" cy="31750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107839" y="3891048"/>
            <a:ext cx="800100" cy="35560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282335" y="5889520"/>
            <a:ext cx="711200" cy="355600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947559" y="5860875"/>
            <a:ext cx="1676400" cy="520700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2866127" y="2273710"/>
            <a:ext cx="1532792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/>
              <a:t>Comutation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5249663" y="2269829"/>
            <a:ext cx="691215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Cost</a:t>
            </a:r>
          </a:p>
        </p:txBody>
      </p:sp>
    </p:spTree>
    <p:extLst>
      <p:ext uri="{BB962C8B-B14F-4D97-AF65-F5344CB8AC3E}">
        <p14:creationId xmlns:p14="http://schemas.microsoft.com/office/powerpoint/2010/main" val="8770325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6000" dirty="0"/>
              <a:t>Logistic Regression</a:t>
            </a:r>
            <a:br>
              <a:rPr lang="en-US" sz="6600" dirty="0"/>
            </a:br>
            <a:r>
              <a:rPr lang="en-US" sz="6600" dirty="0"/>
              <a:t>using </a:t>
            </a:r>
            <a:r>
              <a:rPr lang="en-US" sz="6600" b="1" dirty="0"/>
              <a:t>Gradient Descent</a:t>
            </a:r>
            <a:r>
              <a:rPr lang="en-US" sz="6600" dirty="0"/>
              <a:t>?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914400" y="195743"/>
            <a:ext cx="6400800" cy="682625"/>
          </a:xfrm>
        </p:spPr>
        <p:txBody>
          <a:bodyPr/>
          <a:lstStyle/>
          <a:p>
            <a:r>
              <a:rPr lang="en-US" dirty="0"/>
              <a:t>What about 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7488622" y="3302001"/>
            <a:ext cx="0" cy="3170621"/>
          </a:xfrm>
          <a:prstGeom prst="line">
            <a:avLst/>
          </a:prstGeom>
          <a:ln>
            <a:solidFill>
              <a:schemeClr val="tx1"/>
            </a:solidFill>
            <a:headEnd type="arrow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755932" y="5027449"/>
            <a:ext cx="4939863" cy="0"/>
          </a:xfrm>
          <a:prstGeom prst="line">
            <a:avLst/>
          </a:prstGeom>
          <a:ln>
            <a:solidFill>
              <a:schemeClr val="tx1"/>
            </a:solidFill>
            <a:headEnd type="arrow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6491121" y="4335169"/>
            <a:ext cx="122621" cy="122621"/>
          </a:xfrm>
          <a:prstGeom prst="ellipse">
            <a:avLst/>
          </a:prstGeom>
          <a:ln>
            <a:headEnd type="none" w="med" len="med"/>
            <a:tailEnd type="none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Corbel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7071721" y="4549223"/>
            <a:ext cx="122621" cy="122621"/>
          </a:xfrm>
          <a:prstGeom prst="ellipse">
            <a:avLst/>
          </a:prstGeom>
          <a:ln>
            <a:headEnd type="none" w="med" len="med"/>
            <a:tailEnd type="none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Corbel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7626843" y="5828880"/>
            <a:ext cx="122621" cy="122621"/>
          </a:xfrm>
          <a:prstGeom prst="ellipse">
            <a:avLst/>
          </a:prstGeom>
          <a:ln>
            <a:headEnd type="none" w="med" len="med"/>
            <a:tailEnd type="none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Corbel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 flipV="1">
            <a:off x="5877336" y="3302001"/>
            <a:ext cx="3229867" cy="3055803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  <a:prstDash val="sysDash"/>
            <a:headEnd type="none" w="med" len="med"/>
            <a:tailEnd type="non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7" name="Oval 16"/>
          <p:cNvSpPr/>
          <p:nvPr/>
        </p:nvSpPr>
        <p:spPr>
          <a:xfrm>
            <a:off x="7312605" y="3659379"/>
            <a:ext cx="122621" cy="122621"/>
          </a:xfrm>
          <a:prstGeom prst="ellipse">
            <a:avLst/>
          </a:prstGeom>
          <a:ln>
            <a:headEnd type="none" w="med" len="med"/>
            <a:tailEnd type="none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Corbel"/>
            </a:endParaRPr>
          </a:p>
        </p:txBody>
      </p:sp>
      <p:sp>
        <p:nvSpPr>
          <p:cNvPr id="18" name="Oval 17"/>
          <p:cNvSpPr/>
          <p:nvPr/>
        </p:nvSpPr>
        <p:spPr>
          <a:xfrm>
            <a:off x="8891534" y="5363463"/>
            <a:ext cx="122621" cy="122621"/>
          </a:xfrm>
          <a:prstGeom prst="ellipse">
            <a:avLst/>
          </a:prstGeom>
          <a:ln>
            <a:headEnd type="none" w="med" len="med"/>
            <a:tailEnd type="none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Corbel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7939793" y="3782000"/>
            <a:ext cx="122621" cy="122621"/>
          </a:xfrm>
          <a:prstGeom prst="ellipse">
            <a:avLst/>
          </a:prstGeom>
          <a:ln>
            <a:headEnd type="none" w="med" len="med"/>
            <a:tailEnd type="none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Corbel"/>
            </a:endParaRPr>
          </a:p>
        </p:txBody>
      </p:sp>
      <p:sp>
        <p:nvSpPr>
          <p:cNvPr id="20" name="Oval 19"/>
          <p:cNvSpPr/>
          <p:nvPr/>
        </p:nvSpPr>
        <p:spPr>
          <a:xfrm>
            <a:off x="5946634" y="5486084"/>
            <a:ext cx="122621" cy="122621"/>
          </a:xfrm>
          <a:prstGeom prst="ellipse">
            <a:avLst/>
          </a:prstGeom>
          <a:ln>
            <a:headEnd type="none" w="med" len="med"/>
            <a:tailEnd type="none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Corbel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6570990" y="5240842"/>
            <a:ext cx="122621" cy="122621"/>
          </a:xfrm>
          <a:prstGeom prst="ellipse">
            <a:avLst/>
          </a:prstGeom>
          <a:ln>
            <a:headEnd type="none" w="med" len="med"/>
            <a:tailEnd type="none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Corbel"/>
            </a:endParaRPr>
          </a:p>
        </p:txBody>
      </p:sp>
      <p:sp>
        <p:nvSpPr>
          <p:cNvPr id="6" name="Cross 5"/>
          <p:cNvSpPr/>
          <p:nvPr/>
        </p:nvSpPr>
        <p:spPr>
          <a:xfrm rot="2700000">
            <a:off x="6745143" y="6057453"/>
            <a:ext cx="248819" cy="248819"/>
          </a:xfrm>
          <a:prstGeom prst="plus">
            <a:avLst>
              <a:gd name="adj" fmla="val 34273"/>
            </a:avLst>
          </a:prstGeom>
          <a:ln>
            <a:headEnd type="none" w="med" len="med"/>
            <a:tailEnd type="none"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Corbel"/>
            </a:endParaRPr>
          </a:p>
        </p:txBody>
      </p:sp>
      <p:sp>
        <p:nvSpPr>
          <p:cNvPr id="22" name="Cross 21"/>
          <p:cNvSpPr/>
          <p:nvPr/>
        </p:nvSpPr>
        <p:spPr>
          <a:xfrm rot="2700000">
            <a:off x="7810928" y="5414996"/>
            <a:ext cx="248819" cy="248819"/>
          </a:xfrm>
          <a:prstGeom prst="plus">
            <a:avLst>
              <a:gd name="adj" fmla="val 34273"/>
            </a:avLst>
          </a:prstGeom>
          <a:ln>
            <a:headEnd type="none" w="med" len="med"/>
            <a:tailEnd type="none"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Corbel"/>
            </a:endParaRPr>
          </a:p>
        </p:txBody>
      </p:sp>
      <p:sp>
        <p:nvSpPr>
          <p:cNvPr id="23" name="Cross 22"/>
          <p:cNvSpPr/>
          <p:nvPr/>
        </p:nvSpPr>
        <p:spPr>
          <a:xfrm rot="2700000">
            <a:off x="7996682" y="5827092"/>
            <a:ext cx="248819" cy="248819"/>
          </a:xfrm>
          <a:prstGeom prst="plus">
            <a:avLst>
              <a:gd name="adj" fmla="val 34273"/>
            </a:avLst>
          </a:prstGeom>
          <a:ln>
            <a:headEnd type="none" w="med" len="med"/>
            <a:tailEnd type="none"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Corbel"/>
            </a:endParaRPr>
          </a:p>
        </p:txBody>
      </p:sp>
      <p:sp>
        <p:nvSpPr>
          <p:cNvPr id="24" name="Cross 23"/>
          <p:cNvSpPr/>
          <p:nvPr/>
        </p:nvSpPr>
        <p:spPr>
          <a:xfrm rot="2700000">
            <a:off x="7142267" y="5185734"/>
            <a:ext cx="248819" cy="248819"/>
          </a:xfrm>
          <a:prstGeom prst="plus">
            <a:avLst>
              <a:gd name="adj" fmla="val 34273"/>
            </a:avLst>
          </a:prstGeom>
          <a:ln>
            <a:headEnd type="none" w="med" len="med"/>
            <a:tailEnd type="none"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Corbel"/>
            </a:endParaRPr>
          </a:p>
        </p:txBody>
      </p:sp>
      <p:sp>
        <p:nvSpPr>
          <p:cNvPr id="25" name="Cross 24"/>
          <p:cNvSpPr/>
          <p:nvPr/>
        </p:nvSpPr>
        <p:spPr>
          <a:xfrm rot="2700000">
            <a:off x="6966324" y="3780210"/>
            <a:ext cx="248819" cy="248819"/>
          </a:xfrm>
          <a:prstGeom prst="plus">
            <a:avLst>
              <a:gd name="adj" fmla="val 34273"/>
            </a:avLst>
          </a:prstGeom>
          <a:ln>
            <a:headEnd type="none" w="med" len="med"/>
            <a:tailEnd type="none"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Corbel"/>
            </a:endParaRPr>
          </a:p>
        </p:txBody>
      </p:sp>
      <p:sp>
        <p:nvSpPr>
          <p:cNvPr id="26" name="Cross 25"/>
          <p:cNvSpPr/>
          <p:nvPr/>
        </p:nvSpPr>
        <p:spPr>
          <a:xfrm rot="2700000">
            <a:off x="8162812" y="4509323"/>
            <a:ext cx="248819" cy="248819"/>
          </a:xfrm>
          <a:prstGeom prst="plus">
            <a:avLst>
              <a:gd name="adj" fmla="val 34273"/>
            </a:avLst>
          </a:prstGeom>
          <a:ln>
            <a:headEnd type="none" w="med" len="med"/>
            <a:tailEnd type="none"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Corbel"/>
            </a:endParaRPr>
          </a:p>
        </p:txBody>
      </p:sp>
      <p:sp>
        <p:nvSpPr>
          <p:cNvPr id="27" name="Cross 26"/>
          <p:cNvSpPr/>
          <p:nvPr/>
        </p:nvSpPr>
        <p:spPr>
          <a:xfrm rot="2700000">
            <a:off x="9299321" y="3534969"/>
            <a:ext cx="248819" cy="248819"/>
          </a:xfrm>
          <a:prstGeom prst="plus">
            <a:avLst>
              <a:gd name="adj" fmla="val 34273"/>
            </a:avLst>
          </a:prstGeom>
          <a:ln>
            <a:headEnd type="none" w="med" len="med"/>
            <a:tailEnd type="none"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Corbel"/>
            </a:endParaRPr>
          </a:p>
        </p:txBody>
      </p:sp>
      <p:sp>
        <p:nvSpPr>
          <p:cNvPr id="28" name="Oval 27"/>
          <p:cNvSpPr/>
          <p:nvPr/>
        </p:nvSpPr>
        <p:spPr>
          <a:xfrm>
            <a:off x="6007944" y="4687054"/>
            <a:ext cx="122621" cy="122621"/>
          </a:xfrm>
          <a:prstGeom prst="ellipse">
            <a:avLst/>
          </a:prstGeom>
          <a:ln>
            <a:headEnd type="none" w="med" len="med"/>
            <a:tailEnd type="none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Corbel"/>
            </a:endParaRPr>
          </a:p>
        </p:txBody>
      </p:sp>
      <p:sp>
        <p:nvSpPr>
          <p:cNvPr id="29" name="Cross 28"/>
          <p:cNvSpPr/>
          <p:nvPr/>
        </p:nvSpPr>
        <p:spPr>
          <a:xfrm rot="2700000">
            <a:off x="9065688" y="4600755"/>
            <a:ext cx="248819" cy="248819"/>
          </a:xfrm>
          <a:prstGeom prst="plus">
            <a:avLst>
              <a:gd name="adj" fmla="val 34273"/>
            </a:avLst>
          </a:prstGeom>
          <a:ln>
            <a:headEnd type="none" w="med" len="med"/>
            <a:tailEnd type="none"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Corbel"/>
            </a:endParaRPr>
          </a:p>
        </p:txBody>
      </p:sp>
      <p:sp>
        <p:nvSpPr>
          <p:cNvPr id="30" name="Oval 29"/>
          <p:cNvSpPr/>
          <p:nvPr/>
        </p:nvSpPr>
        <p:spPr>
          <a:xfrm>
            <a:off x="5105958" y="5581712"/>
            <a:ext cx="122621" cy="122621"/>
          </a:xfrm>
          <a:prstGeom prst="ellipse">
            <a:avLst/>
          </a:prstGeom>
          <a:ln>
            <a:headEnd type="none" w="med" len="med"/>
            <a:tailEnd type="none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28644363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35"/>
            <a:ext cx="9144000" cy="1143000"/>
          </a:xfrm>
        </p:spPr>
        <p:txBody>
          <a:bodyPr/>
          <a:lstStyle/>
          <a:p>
            <a:r>
              <a:rPr lang="en-US" sz="4800" dirty="0"/>
              <a:t>Logistic Regression in Map-Reduce</a:t>
            </a:r>
          </a:p>
        </p:txBody>
      </p:sp>
      <p:sp>
        <p:nvSpPr>
          <p:cNvPr id="16" name="Content Placeholder 15"/>
          <p:cNvSpPr>
            <a:spLocks noGrp="1"/>
          </p:cNvSpPr>
          <p:nvPr>
            <p:ph idx="1"/>
          </p:nvPr>
        </p:nvSpPr>
        <p:spPr>
          <a:xfrm>
            <a:off x="1981200" y="1184948"/>
            <a:ext cx="8229600" cy="4221162"/>
          </a:xfrm>
        </p:spPr>
        <p:txBody>
          <a:bodyPr/>
          <a:lstStyle/>
          <a:p>
            <a:r>
              <a:rPr lang="en-US" dirty="0"/>
              <a:t>Gradient descent:</a:t>
            </a:r>
          </a:p>
        </p:txBody>
      </p:sp>
      <p:pic>
        <p:nvPicPr>
          <p:cNvPr id="21" name="Picture 20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35555" y="1986931"/>
            <a:ext cx="4914900" cy="419100"/>
          </a:xfrm>
          <a:prstGeom prst="rect">
            <a:avLst/>
          </a:prstGeom>
        </p:spPr>
      </p:pic>
      <p:grpSp>
        <p:nvGrpSpPr>
          <p:cNvPr id="41" name="Group 40"/>
          <p:cNvGrpSpPr/>
          <p:nvPr/>
        </p:nvGrpSpPr>
        <p:grpSpPr>
          <a:xfrm>
            <a:off x="7589459" y="2971231"/>
            <a:ext cx="2938583" cy="3268075"/>
            <a:chOff x="6065458" y="2971230"/>
            <a:chExt cx="2938583" cy="3268075"/>
          </a:xfrm>
        </p:grpSpPr>
        <p:sp>
          <p:nvSpPr>
            <p:cNvPr id="31" name="Rectangle 30"/>
            <p:cNvSpPr/>
            <p:nvPr/>
          </p:nvSpPr>
          <p:spPr>
            <a:xfrm>
              <a:off x="6172834" y="2971230"/>
              <a:ext cx="2723830" cy="3161049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 defTabSz="457200"/>
              <a:r>
                <a:rPr lang="en-US" sz="3200" dirty="0">
                  <a:solidFill>
                    <a:prstClr val="black"/>
                  </a:solidFill>
                  <a:latin typeface="Gill Sans Light"/>
                  <a:cs typeface="Gill Sans Light"/>
                </a:rPr>
                <a:t>System</a:t>
              </a:r>
            </a:p>
          </p:txBody>
        </p:sp>
        <p:pic>
          <p:nvPicPr>
            <p:cNvPr id="32" name="Picture 31" descr="hadoop_rgb.png"/>
            <p:cNvPicPr>
              <a:picLocks noChangeAspect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065458" y="5189557"/>
              <a:ext cx="2938583" cy="1049748"/>
            </a:xfrm>
            <a:prstGeom prst="rect">
              <a:avLst/>
            </a:prstGeom>
          </p:spPr>
        </p:pic>
        <p:sp>
          <p:nvSpPr>
            <p:cNvPr id="33" name="Can 32"/>
            <p:cNvSpPr/>
            <p:nvPr/>
          </p:nvSpPr>
          <p:spPr>
            <a:xfrm>
              <a:off x="7106265" y="3954689"/>
              <a:ext cx="1480015" cy="1180805"/>
            </a:xfrm>
            <a:prstGeom prst="can">
              <a:avLst/>
            </a:prstGeom>
            <a:ln>
              <a:headEnd type="none" w="med" len="med"/>
              <a:tailEnd type="none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200"/>
              <a:r>
                <a:rPr lang="en-US" sz="3600" dirty="0">
                  <a:solidFill>
                    <a:prstClr val="black"/>
                  </a:solidFill>
                  <a:latin typeface="Gill Sans Light"/>
                  <a:cs typeface="Gill Sans Light"/>
                </a:rPr>
                <a:t>Data</a:t>
              </a:r>
            </a:p>
          </p:txBody>
        </p:sp>
      </p:grpSp>
      <p:sp>
        <p:nvSpPr>
          <p:cNvPr id="34" name="Rectangle 33"/>
          <p:cNvSpPr/>
          <p:nvPr/>
        </p:nvSpPr>
        <p:spPr>
          <a:xfrm>
            <a:off x="1824002" y="2971230"/>
            <a:ext cx="2604013" cy="3161049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 defTabSz="457200"/>
            <a:r>
              <a:rPr lang="en-US" sz="3200" dirty="0">
                <a:solidFill>
                  <a:prstClr val="black"/>
                </a:solidFill>
                <a:latin typeface="Gill Sans Light"/>
                <a:cs typeface="Gill Sans Light"/>
              </a:rPr>
              <a:t>Learning Algorithm</a:t>
            </a:r>
          </a:p>
        </p:txBody>
      </p:sp>
      <p:grpSp>
        <p:nvGrpSpPr>
          <p:cNvPr id="44" name="Group 43"/>
          <p:cNvGrpSpPr/>
          <p:nvPr/>
        </p:nvGrpSpPr>
        <p:grpSpPr>
          <a:xfrm>
            <a:off x="1885344" y="4742201"/>
            <a:ext cx="2077056" cy="737772"/>
            <a:chOff x="361344" y="4742201"/>
            <a:chExt cx="2077056" cy="737772"/>
          </a:xfrm>
        </p:grpSpPr>
        <p:pic>
          <p:nvPicPr>
            <p:cNvPr id="37" name="Picture 36" descr="latex-image-1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7200" y="5213273"/>
              <a:ext cx="1981200" cy="266700"/>
            </a:xfrm>
            <a:prstGeom prst="rect">
              <a:avLst/>
            </a:prstGeom>
          </p:spPr>
        </p:pic>
        <p:sp>
          <p:nvSpPr>
            <p:cNvPr id="43" name="TextBox 42"/>
            <p:cNvSpPr txBox="1"/>
            <p:nvPr/>
          </p:nvSpPr>
          <p:spPr>
            <a:xfrm>
              <a:off x="361344" y="4742201"/>
              <a:ext cx="169261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2000" dirty="0">
                  <a:solidFill>
                    <a:prstClr val="black"/>
                  </a:solidFill>
                  <a:latin typeface="Gill Sans Light"/>
                  <a:cs typeface="Gill Sans Light"/>
                </a:rPr>
                <a:t>Update Model:</a:t>
              </a: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4669262" y="2971231"/>
            <a:ext cx="2816352" cy="1581912"/>
            <a:chOff x="3188734" y="2843439"/>
            <a:chExt cx="2816352" cy="1581912"/>
          </a:xfrm>
        </p:grpSpPr>
        <p:sp>
          <p:nvSpPr>
            <p:cNvPr id="27" name="Right Arrow 26"/>
            <p:cNvSpPr/>
            <p:nvPr/>
          </p:nvSpPr>
          <p:spPr>
            <a:xfrm>
              <a:off x="3188734" y="2843439"/>
              <a:ext cx="2816352" cy="1581912"/>
            </a:xfrm>
            <a:prstGeom prst="rightArrow">
              <a:avLst>
                <a:gd name="adj1" fmla="val 61108"/>
                <a:gd name="adj2" fmla="val 50000"/>
              </a:avLst>
            </a:prstGeom>
            <a:ln>
              <a:headEnd type="none" w="med" len="med"/>
              <a:tailEnd type="none"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200"/>
              <a:r>
                <a:rPr lang="en-US" sz="2800" dirty="0">
                  <a:solidFill>
                    <a:prstClr val="black"/>
                  </a:solidFill>
                  <a:latin typeface="Gill Sans Light"/>
                  <a:cs typeface="Gill Sans Light"/>
                </a:rPr>
                <a:t>Query:  </a:t>
              </a:r>
              <a:endParaRPr lang="en-US" sz="2800" i="1" dirty="0">
                <a:solidFill>
                  <a:prstClr val="black"/>
                </a:solidFill>
                <a:latin typeface="Gill Sans Light"/>
                <a:cs typeface="Gill Sans Light"/>
              </a:endParaRPr>
            </a:p>
          </p:txBody>
        </p:sp>
        <p:pic>
          <p:nvPicPr>
            <p:cNvPr id="22" name="Picture 21" descr="latex-image-1.pd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984555" y="3463184"/>
              <a:ext cx="406400" cy="381000"/>
            </a:xfrm>
            <a:prstGeom prst="rect">
              <a:avLst/>
            </a:prstGeom>
          </p:spPr>
        </p:pic>
      </p:grpSp>
      <p:grpSp>
        <p:nvGrpSpPr>
          <p:cNvPr id="30" name="Group 29"/>
          <p:cNvGrpSpPr/>
          <p:nvPr/>
        </p:nvGrpSpPr>
        <p:grpSpPr>
          <a:xfrm>
            <a:off x="4670176" y="4553144"/>
            <a:ext cx="2815439" cy="1579137"/>
            <a:chOff x="2899561" y="3900074"/>
            <a:chExt cx="2815439" cy="1579137"/>
          </a:xfrm>
        </p:grpSpPr>
        <p:sp>
          <p:nvSpPr>
            <p:cNvPr id="24" name="Left Arrow 23"/>
            <p:cNvSpPr/>
            <p:nvPr/>
          </p:nvSpPr>
          <p:spPr>
            <a:xfrm>
              <a:off x="2899561" y="3900074"/>
              <a:ext cx="2815439" cy="1579137"/>
            </a:xfrm>
            <a:prstGeom prst="leftArrow">
              <a:avLst>
                <a:gd name="adj1" fmla="val 65174"/>
                <a:gd name="adj2" fmla="val 50000"/>
              </a:avLst>
            </a:prstGeom>
            <a:ln>
              <a:headEnd type="none" w="med" len="med"/>
              <a:tailEnd type="none"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200"/>
              <a:endParaRPr lang="en-US">
                <a:solidFill>
                  <a:prstClr val="black"/>
                </a:solidFill>
                <a:latin typeface="Corbel"/>
              </a:endParaRPr>
            </a:p>
          </p:txBody>
        </p:sp>
        <p:pic>
          <p:nvPicPr>
            <p:cNvPr id="29" name="Picture 28" descr="latex-image-1.pdf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75292" y="4260899"/>
              <a:ext cx="2578100" cy="850900"/>
            </a:xfrm>
            <a:prstGeom prst="rect">
              <a:avLst/>
            </a:prstGeom>
          </p:spPr>
        </p:pic>
      </p:grpSp>
      <p:sp>
        <p:nvSpPr>
          <p:cNvPr id="39" name="Circular Arrow 38"/>
          <p:cNvSpPr/>
          <p:nvPr/>
        </p:nvSpPr>
        <p:spPr>
          <a:xfrm rot="16200000">
            <a:off x="3635555" y="3575132"/>
            <a:ext cx="2019918" cy="2019918"/>
          </a:xfrm>
          <a:prstGeom prst="circularArrow">
            <a:avLst/>
          </a:prstGeom>
          <a:ln>
            <a:headEnd type="none" w="med" len="med"/>
            <a:tailEnd type="none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black"/>
              </a:solidFill>
              <a:latin typeface="Corbel"/>
            </a:endParaRPr>
          </a:p>
        </p:txBody>
      </p:sp>
      <p:sp>
        <p:nvSpPr>
          <p:cNvPr id="40" name="Circular Arrow 39"/>
          <p:cNvSpPr/>
          <p:nvPr/>
        </p:nvSpPr>
        <p:spPr>
          <a:xfrm rot="5400000">
            <a:off x="6489047" y="3543184"/>
            <a:ext cx="2019918" cy="2019918"/>
          </a:xfrm>
          <a:prstGeom prst="circularArrow">
            <a:avLst/>
          </a:prstGeom>
          <a:ln>
            <a:headEnd type="none" w="med" len="med"/>
            <a:tailEnd type="none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black"/>
              </a:solidFill>
              <a:latin typeface="Corbel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>
              <a:defRPr/>
            </a:pPr>
            <a:fld id="{8DE1F212-E36A-6C44-B33E-31147482829D}" type="slidenum">
              <a:rPr lang="en-US"/>
              <a:pPr defTabSz="457200"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613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9" grpId="0" animBg="1"/>
      <p:bldP spid="4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35"/>
            <a:ext cx="9144000" cy="1143000"/>
          </a:xfrm>
        </p:spPr>
        <p:txBody>
          <a:bodyPr/>
          <a:lstStyle/>
          <a:p>
            <a:r>
              <a:rPr lang="en-US" sz="4800" dirty="0"/>
              <a:t>Logistic Regression in Map-Reduce</a:t>
            </a:r>
          </a:p>
        </p:txBody>
      </p:sp>
      <p:sp>
        <p:nvSpPr>
          <p:cNvPr id="16" name="Content Placeholder 15"/>
          <p:cNvSpPr>
            <a:spLocks noGrp="1"/>
          </p:cNvSpPr>
          <p:nvPr>
            <p:ph idx="1"/>
          </p:nvPr>
        </p:nvSpPr>
        <p:spPr>
          <a:xfrm>
            <a:off x="1981200" y="1184948"/>
            <a:ext cx="8229600" cy="4221162"/>
          </a:xfrm>
        </p:spPr>
        <p:txBody>
          <a:bodyPr/>
          <a:lstStyle/>
          <a:p>
            <a:r>
              <a:rPr lang="en-US" dirty="0"/>
              <a:t>Gradient descent:</a:t>
            </a:r>
          </a:p>
        </p:txBody>
      </p:sp>
      <p:pic>
        <p:nvPicPr>
          <p:cNvPr id="21" name="Picture 20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35555" y="1986931"/>
            <a:ext cx="4914900" cy="419100"/>
          </a:xfrm>
          <a:prstGeom prst="rect">
            <a:avLst/>
          </a:prstGeom>
        </p:spPr>
      </p:pic>
      <p:grpSp>
        <p:nvGrpSpPr>
          <p:cNvPr id="41" name="Group 40"/>
          <p:cNvGrpSpPr/>
          <p:nvPr/>
        </p:nvGrpSpPr>
        <p:grpSpPr>
          <a:xfrm>
            <a:off x="7589459" y="2971231"/>
            <a:ext cx="2938583" cy="3268075"/>
            <a:chOff x="6065458" y="2971230"/>
            <a:chExt cx="2938583" cy="3268075"/>
          </a:xfrm>
        </p:grpSpPr>
        <p:sp>
          <p:nvSpPr>
            <p:cNvPr id="31" name="Rectangle 30"/>
            <p:cNvSpPr/>
            <p:nvPr/>
          </p:nvSpPr>
          <p:spPr>
            <a:xfrm>
              <a:off x="6172834" y="2971230"/>
              <a:ext cx="2723830" cy="3161049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 defTabSz="457200"/>
              <a:r>
                <a:rPr lang="en-US" sz="3200" dirty="0">
                  <a:solidFill>
                    <a:prstClr val="black"/>
                  </a:solidFill>
                  <a:latin typeface="Gill Sans Light"/>
                  <a:cs typeface="Gill Sans Light"/>
                </a:rPr>
                <a:t>System</a:t>
              </a:r>
            </a:p>
          </p:txBody>
        </p:sp>
        <p:pic>
          <p:nvPicPr>
            <p:cNvPr id="32" name="Picture 31" descr="hadoop_rgb.png"/>
            <p:cNvPicPr>
              <a:picLocks noChangeAspect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065458" y="5189557"/>
              <a:ext cx="2938583" cy="1049748"/>
            </a:xfrm>
            <a:prstGeom prst="rect">
              <a:avLst/>
            </a:prstGeom>
          </p:spPr>
        </p:pic>
        <p:sp>
          <p:nvSpPr>
            <p:cNvPr id="33" name="Can 32"/>
            <p:cNvSpPr/>
            <p:nvPr/>
          </p:nvSpPr>
          <p:spPr>
            <a:xfrm>
              <a:off x="7106265" y="3954689"/>
              <a:ext cx="1480015" cy="1180805"/>
            </a:xfrm>
            <a:prstGeom prst="can">
              <a:avLst/>
            </a:prstGeom>
            <a:ln>
              <a:headEnd type="none" w="med" len="med"/>
              <a:tailEnd type="none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200"/>
              <a:r>
                <a:rPr lang="en-US" sz="3600" dirty="0">
                  <a:solidFill>
                    <a:prstClr val="black"/>
                  </a:solidFill>
                  <a:latin typeface="Gill Sans Light"/>
                  <a:cs typeface="Gill Sans Light"/>
                </a:rPr>
                <a:t>Data</a:t>
              </a:r>
            </a:p>
          </p:txBody>
        </p:sp>
      </p:grpSp>
      <p:sp>
        <p:nvSpPr>
          <p:cNvPr id="34" name="Rectangle 33"/>
          <p:cNvSpPr/>
          <p:nvPr/>
        </p:nvSpPr>
        <p:spPr>
          <a:xfrm>
            <a:off x="1824002" y="2971230"/>
            <a:ext cx="2604013" cy="3161049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 defTabSz="457200"/>
            <a:r>
              <a:rPr lang="en-US" sz="3200" dirty="0">
                <a:solidFill>
                  <a:prstClr val="black"/>
                </a:solidFill>
                <a:latin typeface="Gill Sans Light"/>
                <a:cs typeface="Gill Sans Light"/>
              </a:rPr>
              <a:t>Learning Algorithm</a:t>
            </a:r>
          </a:p>
        </p:txBody>
      </p:sp>
      <p:grpSp>
        <p:nvGrpSpPr>
          <p:cNvPr id="44" name="Group 43"/>
          <p:cNvGrpSpPr/>
          <p:nvPr/>
        </p:nvGrpSpPr>
        <p:grpSpPr>
          <a:xfrm>
            <a:off x="1885344" y="4742201"/>
            <a:ext cx="2077056" cy="737772"/>
            <a:chOff x="361344" y="4742201"/>
            <a:chExt cx="2077056" cy="737772"/>
          </a:xfrm>
        </p:grpSpPr>
        <p:pic>
          <p:nvPicPr>
            <p:cNvPr id="37" name="Picture 36" descr="latex-image-1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7200" y="5213273"/>
              <a:ext cx="1981200" cy="266700"/>
            </a:xfrm>
            <a:prstGeom prst="rect">
              <a:avLst/>
            </a:prstGeom>
          </p:spPr>
        </p:pic>
        <p:sp>
          <p:nvSpPr>
            <p:cNvPr id="43" name="TextBox 42"/>
            <p:cNvSpPr txBox="1"/>
            <p:nvPr/>
          </p:nvSpPr>
          <p:spPr>
            <a:xfrm>
              <a:off x="361344" y="4742201"/>
              <a:ext cx="169261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2000" dirty="0">
                  <a:solidFill>
                    <a:prstClr val="black"/>
                  </a:solidFill>
                  <a:latin typeface="Gill Sans Light"/>
                  <a:cs typeface="Gill Sans Light"/>
                </a:rPr>
                <a:t>Update Model:</a:t>
              </a:r>
            </a:p>
          </p:txBody>
        </p:sp>
      </p:grpSp>
      <p:sp>
        <p:nvSpPr>
          <p:cNvPr id="45" name="Rectangle 44"/>
          <p:cNvSpPr/>
          <p:nvPr/>
        </p:nvSpPr>
        <p:spPr>
          <a:xfrm>
            <a:off x="1524000" y="7836"/>
            <a:ext cx="9144000" cy="6850165"/>
          </a:xfrm>
          <a:prstGeom prst="rect">
            <a:avLst/>
          </a:prstGeom>
          <a:solidFill>
            <a:srgbClr val="FFFFFF">
              <a:alpha val="79000"/>
            </a:srgbClr>
          </a:solidFill>
          <a:ln>
            <a:noFill/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black"/>
              </a:solidFill>
              <a:latin typeface="Corbel"/>
            </a:endParaRPr>
          </a:p>
        </p:txBody>
      </p:sp>
      <p:grpSp>
        <p:nvGrpSpPr>
          <p:cNvPr id="35" name="Group 34"/>
          <p:cNvGrpSpPr/>
          <p:nvPr/>
        </p:nvGrpSpPr>
        <p:grpSpPr>
          <a:xfrm>
            <a:off x="4669262" y="2971231"/>
            <a:ext cx="2816352" cy="1581912"/>
            <a:chOff x="3188734" y="2843439"/>
            <a:chExt cx="2816352" cy="1581912"/>
          </a:xfrm>
        </p:grpSpPr>
        <p:sp>
          <p:nvSpPr>
            <p:cNvPr id="27" name="Right Arrow 26"/>
            <p:cNvSpPr/>
            <p:nvPr/>
          </p:nvSpPr>
          <p:spPr>
            <a:xfrm>
              <a:off x="3188734" y="2843439"/>
              <a:ext cx="2816352" cy="1581912"/>
            </a:xfrm>
            <a:prstGeom prst="rightArrow">
              <a:avLst>
                <a:gd name="adj1" fmla="val 61108"/>
                <a:gd name="adj2" fmla="val 50000"/>
              </a:avLst>
            </a:prstGeom>
            <a:ln>
              <a:headEnd type="none" w="med" len="med"/>
              <a:tailEnd type="none"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200"/>
              <a:r>
                <a:rPr lang="en-US" sz="2800" dirty="0">
                  <a:solidFill>
                    <a:prstClr val="black"/>
                  </a:solidFill>
                  <a:latin typeface="Gill Sans Light"/>
                  <a:cs typeface="Gill Sans Light"/>
                </a:rPr>
                <a:t>Query:  </a:t>
              </a:r>
              <a:endParaRPr lang="en-US" sz="2800" i="1" dirty="0">
                <a:solidFill>
                  <a:prstClr val="black"/>
                </a:solidFill>
                <a:latin typeface="Gill Sans Light"/>
                <a:cs typeface="Gill Sans Light"/>
              </a:endParaRPr>
            </a:p>
          </p:txBody>
        </p:sp>
        <p:pic>
          <p:nvPicPr>
            <p:cNvPr id="22" name="Picture 21" descr="latex-image-1.pd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984555" y="3463184"/>
              <a:ext cx="406400" cy="381000"/>
            </a:xfrm>
            <a:prstGeom prst="rect">
              <a:avLst/>
            </a:prstGeom>
          </p:spPr>
        </p:pic>
      </p:grpSp>
      <p:grpSp>
        <p:nvGrpSpPr>
          <p:cNvPr id="30" name="Group 29"/>
          <p:cNvGrpSpPr/>
          <p:nvPr/>
        </p:nvGrpSpPr>
        <p:grpSpPr>
          <a:xfrm>
            <a:off x="4670176" y="4553144"/>
            <a:ext cx="2815439" cy="1579137"/>
            <a:chOff x="2899561" y="3900074"/>
            <a:chExt cx="2815439" cy="1579137"/>
          </a:xfrm>
        </p:grpSpPr>
        <p:sp>
          <p:nvSpPr>
            <p:cNvPr id="24" name="Left Arrow 23"/>
            <p:cNvSpPr/>
            <p:nvPr/>
          </p:nvSpPr>
          <p:spPr>
            <a:xfrm>
              <a:off x="2899561" y="3900074"/>
              <a:ext cx="2815439" cy="1579137"/>
            </a:xfrm>
            <a:prstGeom prst="leftArrow">
              <a:avLst>
                <a:gd name="adj1" fmla="val 65174"/>
                <a:gd name="adj2" fmla="val 50000"/>
              </a:avLst>
            </a:prstGeom>
            <a:ln>
              <a:headEnd type="none" w="med" len="med"/>
              <a:tailEnd type="none"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200"/>
              <a:endParaRPr lang="en-US">
                <a:solidFill>
                  <a:prstClr val="black"/>
                </a:solidFill>
                <a:latin typeface="Corbel"/>
              </a:endParaRPr>
            </a:p>
          </p:txBody>
        </p:sp>
        <p:pic>
          <p:nvPicPr>
            <p:cNvPr id="29" name="Picture 28" descr="latex-image-1.pdf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75292" y="4260899"/>
              <a:ext cx="2578100" cy="850900"/>
            </a:xfrm>
            <a:prstGeom prst="rect">
              <a:avLst/>
            </a:prstGeom>
          </p:spPr>
        </p:pic>
      </p:grpSp>
      <p:sp>
        <p:nvSpPr>
          <p:cNvPr id="39" name="Circular Arrow 38"/>
          <p:cNvSpPr/>
          <p:nvPr/>
        </p:nvSpPr>
        <p:spPr>
          <a:xfrm rot="16200000">
            <a:off x="3635555" y="3575132"/>
            <a:ext cx="2019918" cy="2019918"/>
          </a:xfrm>
          <a:prstGeom prst="circularArrow">
            <a:avLst/>
          </a:prstGeom>
          <a:ln>
            <a:headEnd type="none" w="med" len="med"/>
            <a:tailEnd type="none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black"/>
              </a:solidFill>
              <a:latin typeface="Corbel"/>
            </a:endParaRPr>
          </a:p>
        </p:txBody>
      </p:sp>
      <p:sp>
        <p:nvSpPr>
          <p:cNvPr id="40" name="Circular Arrow 39"/>
          <p:cNvSpPr/>
          <p:nvPr/>
        </p:nvSpPr>
        <p:spPr>
          <a:xfrm rot="5400000">
            <a:off x="6489047" y="3543184"/>
            <a:ext cx="2019918" cy="2019918"/>
          </a:xfrm>
          <a:prstGeom prst="circularArrow">
            <a:avLst/>
          </a:prstGeom>
          <a:ln>
            <a:headEnd type="none" w="med" len="med"/>
            <a:tailEnd type="none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black"/>
              </a:solidFill>
              <a:latin typeface="Corbel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531504" y="333790"/>
            <a:ext cx="9136497" cy="2308324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4800" dirty="0">
                <a:solidFill>
                  <a:prstClr val="black"/>
                </a:solidFill>
                <a:latin typeface="Gill Sans Light"/>
                <a:cs typeface="Gill Sans Light"/>
              </a:rPr>
              <a:t>Map-Reduce is not optimized </a:t>
            </a:r>
            <a:br>
              <a:rPr lang="en-US" sz="4800" dirty="0">
                <a:solidFill>
                  <a:prstClr val="black"/>
                </a:solidFill>
                <a:latin typeface="Gill Sans Light"/>
                <a:cs typeface="Gill Sans Light"/>
              </a:rPr>
            </a:br>
            <a:r>
              <a:rPr lang="en-US" sz="4800" dirty="0">
                <a:solidFill>
                  <a:prstClr val="black"/>
                </a:solidFill>
                <a:latin typeface="Gill Sans Light"/>
                <a:cs typeface="Gill Sans Light"/>
              </a:rPr>
              <a:t>for </a:t>
            </a:r>
            <a:r>
              <a:rPr lang="en-US" sz="4800" dirty="0">
                <a:solidFill>
                  <a:srgbClr val="3366FF"/>
                </a:solidFill>
                <a:latin typeface="Gill Sans Light"/>
                <a:cs typeface="Gill Sans Light"/>
              </a:rPr>
              <a:t>iteration</a:t>
            </a:r>
            <a:r>
              <a:rPr lang="en-US" sz="4800" dirty="0">
                <a:solidFill>
                  <a:prstClr val="black"/>
                </a:solidFill>
                <a:latin typeface="Gill Sans Light"/>
                <a:cs typeface="Gill Sans Light"/>
              </a:rPr>
              <a:t> and </a:t>
            </a:r>
            <a:r>
              <a:rPr lang="en-US" sz="4800" dirty="0">
                <a:solidFill>
                  <a:srgbClr val="3366FF"/>
                </a:solidFill>
                <a:latin typeface="Gill Sans Light"/>
                <a:cs typeface="Gill Sans Light"/>
              </a:rPr>
              <a:t>multi-stage </a:t>
            </a:r>
          </a:p>
          <a:p>
            <a:pPr algn="ctr" defTabSz="457200"/>
            <a:r>
              <a:rPr lang="en-US" sz="4800" dirty="0">
                <a:solidFill>
                  <a:prstClr val="black"/>
                </a:solidFill>
                <a:latin typeface="Gill Sans Light"/>
                <a:cs typeface="Gill Sans Light"/>
              </a:rPr>
              <a:t>computation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>
              <a:defRPr/>
            </a:pPr>
            <a:fld id="{8DE1F212-E36A-6C44-B33E-31147482829D}" type="slidenum">
              <a:rPr lang="en-US"/>
              <a:pPr defTabSz="457200"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279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fade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524000" y="112465"/>
            <a:ext cx="9144000" cy="1141525"/>
          </a:xfrm>
        </p:spPr>
        <p:txBody>
          <a:bodyPr/>
          <a:lstStyle/>
          <a:p>
            <a:r>
              <a:rPr lang="en-US" sz="5400" dirty="0"/>
              <a:t>Iteration in Map-Reduce</a:t>
            </a:r>
          </a:p>
        </p:txBody>
      </p:sp>
      <p:grpSp>
        <p:nvGrpSpPr>
          <p:cNvPr id="1050" name="Group 1049"/>
          <p:cNvGrpSpPr/>
          <p:nvPr/>
        </p:nvGrpSpPr>
        <p:grpSpPr>
          <a:xfrm>
            <a:off x="2214775" y="3013939"/>
            <a:ext cx="886631" cy="1842095"/>
            <a:chOff x="75070" y="2925434"/>
            <a:chExt cx="886631" cy="1842095"/>
          </a:xfrm>
        </p:grpSpPr>
        <p:grpSp>
          <p:nvGrpSpPr>
            <p:cNvPr id="1051" name="Group 1050"/>
            <p:cNvGrpSpPr/>
            <p:nvPr/>
          </p:nvGrpSpPr>
          <p:grpSpPr>
            <a:xfrm>
              <a:off x="259801" y="3583630"/>
              <a:ext cx="701900" cy="1183899"/>
              <a:chOff x="387467" y="3176719"/>
              <a:chExt cx="701900" cy="1661923"/>
            </a:xfrm>
          </p:grpSpPr>
          <p:sp>
            <p:nvSpPr>
              <p:cNvPr id="1053" name="Can 1052"/>
              <p:cNvSpPr/>
              <p:nvPr/>
            </p:nvSpPr>
            <p:spPr>
              <a:xfrm>
                <a:off x="387467" y="3176719"/>
                <a:ext cx="577307" cy="744446"/>
              </a:xfrm>
              <a:prstGeom prst="can">
                <a:avLst/>
              </a:prstGeom>
              <a:ln>
                <a:headEnd type="none" w="med" len="med"/>
                <a:tailEnd type="none"/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 defTabSz="457200"/>
                <a:endParaRPr lang="en-US" sz="2000" baseline="-25000" dirty="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1054" name="Can 1053"/>
              <p:cNvSpPr/>
              <p:nvPr/>
            </p:nvSpPr>
            <p:spPr>
              <a:xfrm>
                <a:off x="512060" y="3624492"/>
                <a:ext cx="577307" cy="767539"/>
              </a:xfrm>
              <a:prstGeom prst="can">
                <a:avLst/>
              </a:prstGeom>
              <a:ln>
                <a:headEnd type="none" w="med" len="med"/>
                <a:tailEnd type="none"/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 defTabSz="457200"/>
                <a:endParaRPr lang="en-US" sz="2000" baseline="-25000" dirty="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1055" name="Can 1054"/>
              <p:cNvSpPr/>
              <p:nvPr/>
            </p:nvSpPr>
            <p:spPr>
              <a:xfrm>
                <a:off x="387467" y="4127039"/>
                <a:ext cx="577307" cy="711603"/>
              </a:xfrm>
              <a:prstGeom prst="can">
                <a:avLst/>
              </a:prstGeom>
              <a:ln>
                <a:headEnd type="none" w="med" len="med"/>
                <a:tailEnd type="none"/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 defTabSz="457200"/>
                <a:endParaRPr lang="en-US" sz="2000" baseline="-25000" dirty="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</p:grpSp>
        <p:sp>
          <p:nvSpPr>
            <p:cNvPr id="1052" name="TextBox 1051"/>
            <p:cNvSpPr txBox="1"/>
            <p:nvPr/>
          </p:nvSpPr>
          <p:spPr>
            <a:xfrm>
              <a:off x="75070" y="2925434"/>
              <a:ext cx="88663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457200"/>
              <a:r>
                <a:rPr lang="en-US" dirty="0">
                  <a:solidFill>
                    <a:prstClr val="black"/>
                  </a:solidFill>
                  <a:latin typeface="Gill Sans Light"/>
                  <a:cs typeface="Gill Sans Light"/>
                </a:rPr>
                <a:t>Training</a:t>
              </a:r>
            </a:p>
            <a:p>
              <a:pPr algn="ctr" defTabSz="457200"/>
              <a:r>
                <a:rPr lang="en-US" dirty="0">
                  <a:solidFill>
                    <a:prstClr val="black"/>
                  </a:solidFill>
                  <a:latin typeface="Gill Sans Light"/>
                  <a:cs typeface="Gill Sans Light"/>
                </a:rPr>
                <a:t>Data</a:t>
              </a:r>
            </a:p>
          </p:txBody>
        </p:sp>
      </p:grpSp>
      <p:grpSp>
        <p:nvGrpSpPr>
          <p:cNvPr id="1056" name="Group 1055"/>
          <p:cNvGrpSpPr/>
          <p:nvPr/>
        </p:nvGrpSpPr>
        <p:grpSpPr>
          <a:xfrm>
            <a:off x="4605050" y="1277988"/>
            <a:ext cx="3149613" cy="1976849"/>
            <a:chOff x="2465345" y="1189483"/>
            <a:chExt cx="3149613" cy="1976849"/>
          </a:xfrm>
        </p:grpSpPr>
        <p:sp>
          <p:nvSpPr>
            <p:cNvPr id="1057" name="TextBox 1056"/>
            <p:cNvSpPr txBox="1"/>
            <p:nvPr/>
          </p:nvSpPr>
          <p:spPr>
            <a:xfrm>
              <a:off x="2531446" y="1332356"/>
              <a:ext cx="5810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457200"/>
              <a:r>
                <a:rPr lang="en-US" dirty="0">
                  <a:solidFill>
                    <a:prstClr val="black"/>
                  </a:solidFill>
                  <a:latin typeface="Gill Sans Light"/>
                  <a:cs typeface="Gill Sans Light"/>
                </a:rPr>
                <a:t>Map</a:t>
              </a:r>
            </a:p>
          </p:txBody>
        </p:sp>
        <p:sp>
          <p:nvSpPr>
            <p:cNvPr id="1058" name="TextBox 1057"/>
            <p:cNvSpPr txBox="1"/>
            <p:nvPr/>
          </p:nvSpPr>
          <p:spPr>
            <a:xfrm>
              <a:off x="3645726" y="1332356"/>
              <a:ext cx="8652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457200"/>
              <a:r>
                <a:rPr lang="en-US" dirty="0">
                  <a:solidFill>
                    <a:prstClr val="black"/>
                  </a:solidFill>
                  <a:latin typeface="Gill Sans Light"/>
                  <a:cs typeface="Gill Sans Light"/>
                </a:rPr>
                <a:t>Reduce</a:t>
              </a:r>
            </a:p>
          </p:txBody>
        </p:sp>
        <p:sp>
          <p:nvSpPr>
            <p:cNvPr id="1059" name="TextBox 1058"/>
            <p:cNvSpPr txBox="1"/>
            <p:nvPr/>
          </p:nvSpPr>
          <p:spPr>
            <a:xfrm>
              <a:off x="4688878" y="1189483"/>
              <a:ext cx="92608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457200"/>
              <a:r>
                <a:rPr lang="en-US" dirty="0">
                  <a:solidFill>
                    <a:prstClr val="black"/>
                  </a:solidFill>
                  <a:latin typeface="Gill Sans Light"/>
                  <a:cs typeface="Gill Sans Light"/>
                </a:rPr>
                <a:t>Learned</a:t>
              </a:r>
            </a:p>
            <a:p>
              <a:pPr algn="ctr" defTabSz="457200"/>
              <a:r>
                <a:rPr lang="en-US" dirty="0">
                  <a:solidFill>
                    <a:prstClr val="black"/>
                  </a:solidFill>
                  <a:latin typeface="Gill Sans Light"/>
                  <a:cs typeface="Gill Sans Light"/>
                </a:rPr>
                <a:t>Model</a:t>
              </a:r>
            </a:p>
          </p:txBody>
        </p:sp>
        <p:grpSp>
          <p:nvGrpSpPr>
            <p:cNvPr id="1060" name="Group 1059"/>
            <p:cNvGrpSpPr/>
            <p:nvPr/>
          </p:nvGrpSpPr>
          <p:grpSpPr>
            <a:xfrm>
              <a:off x="2465345" y="1835814"/>
              <a:ext cx="3085965" cy="1330518"/>
              <a:chOff x="1627784" y="1832290"/>
              <a:chExt cx="3085965" cy="1330518"/>
            </a:xfrm>
          </p:grpSpPr>
          <p:cxnSp>
            <p:nvCxnSpPr>
              <p:cNvPr id="1061" name="Straight Arrow Connector 1060"/>
              <p:cNvCxnSpPr>
                <a:stCxn id="1105" idx="2"/>
              </p:cNvCxnSpPr>
              <p:nvPr/>
            </p:nvCxnSpPr>
            <p:spPr>
              <a:xfrm>
                <a:off x="2465342" y="2044686"/>
                <a:ext cx="641102" cy="31377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2" name="Straight Arrow Connector 1061"/>
              <p:cNvCxnSpPr>
                <a:stCxn id="1097" idx="2"/>
                <a:endCxn id="1084" idx="2"/>
              </p:cNvCxnSpPr>
              <p:nvPr/>
            </p:nvCxnSpPr>
            <p:spPr>
              <a:xfrm>
                <a:off x="2465342" y="2497549"/>
                <a:ext cx="641103" cy="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3" name="Straight Arrow Connector 1062"/>
              <p:cNvCxnSpPr>
                <a:stCxn id="1089" idx="2"/>
              </p:cNvCxnSpPr>
              <p:nvPr/>
            </p:nvCxnSpPr>
            <p:spPr>
              <a:xfrm flipV="1">
                <a:off x="2465342" y="2636636"/>
                <a:ext cx="641102" cy="31377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4" name="Straight Arrow Connector 1063"/>
              <p:cNvCxnSpPr>
                <a:stCxn id="1105" idx="2"/>
                <a:endCxn id="1083" idx="2"/>
              </p:cNvCxnSpPr>
              <p:nvPr/>
            </p:nvCxnSpPr>
            <p:spPr>
              <a:xfrm>
                <a:off x="2465342" y="2044686"/>
                <a:ext cx="641103" cy="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5" name="Straight Arrow Connector 1064"/>
              <p:cNvCxnSpPr>
                <a:stCxn id="1097" idx="2"/>
                <a:endCxn id="1083" idx="2"/>
              </p:cNvCxnSpPr>
              <p:nvPr/>
            </p:nvCxnSpPr>
            <p:spPr>
              <a:xfrm flipV="1">
                <a:off x="2465342" y="2044687"/>
                <a:ext cx="641103" cy="45286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6" name="Straight Arrow Connector 1065"/>
              <p:cNvCxnSpPr>
                <a:stCxn id="1097" idx="2"/>
                <a:endCxn id="1085" idx="2"/>
              </p:cNvCxnSpPr>
              <p:nvPr/>
            </p:nvCxnSpPr>
            <p:spPr>
              <a:xfrm>
                <a:off x="2465342" y="2497549"/>
                <a:ext cx="641103" cy="452863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7" name="Straight Arrow Connector 1066"/>
              <p:cNvCxnSpPr>
                <a:stCxn id="1089" idx="2"/>
              </p:cNvCxnSpPr>
              <p:nvPr/>
            </p:nvCxnSpPr>
            <p:spPr>
              <a:xfrm flipV="1">
                <a:off x="2465342" y="2188057"/>
                <a:ext cx="641102" cy="76235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8" name="Straight Arrow Connector 1067"/>
              <p:cNvCxnSpPr>
                <a:stCxn id="1089" idx="2"/>
                <a:endCxn id="1085" idx="2"/>
              </p:cNvCxnSpPr>
              <p:nvPr/>
            </p:nvCxnSpPr>
            <p:spPr>
              <a:xfrm>
                <a:off x="2465342" y="2950412"/>
                <a:ext cx="641103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9" name="Straight Arrow Connector 1068"/>
              <p:cNvCxnSpPr>
                <a:stCxn id="1105" idx="2"/>
              </p:cNvCxnSpPr>
              <p:nvPr/>
            </p:nvCxnSpPr>
            <p:spPr>
              <a:xfrm>
                <a:off x="2465342" y="2044686"/>
                <a:ext cx="641103" cy="77652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70" name="Group 1069"/>
              <p:cNvGrpSpPr/>
              <p:nvPr/>
            </p:nvGrpSpPr>
            <p:grpSpPr>
              <a:xfrm>
                <a:off x="1627784" y="1832290"/>
                <a:ext cx="837558" cy="424793"/>
                <a:chOff x="1495907" y="3073809"/>
                <a:chExt cx="837558" cy="596312"/>
              </a:xfrm>
            </p:grpSpPr>
            <p:sp>
              <p:nvSpPr>
                <p:cNvPr id="1105" name="Rectangle 1104"/>
                <p:cNvSpPr/>
                <p:nvPr/>
              </p:nvSpPr>
              <p:spPr>
                <a:xfrm rot="16200000">
                  <a:off x="1616530" y="2953186"/>
                  <a:ext cx="596312" cy="837558"/>
                </a:xfrm>
                <a:prstGeom prst="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t"/>
                <a:lstStyle/>
                <a:p>
                  <a:pPr algn="ctr" defTabSz="457200"/>
                  <a:endParaRPr lang="en-US" dirty="0">
                    <a:solidFill>
                      <a:prstClr val="black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1106" name="Pentagon 1105"/>
                <p:cNvSpPr/>
                <p:nvPr/>
              </p:nvSpPr>
              <p:spPr>
                <a:xfrm>
                  <a:off x="1923960" y="3116248"/>
                  <a:ext cx="372819" cy="139987"/>
                </a:xfrm>
                <a:prstGeom prst="homePlate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>
                    <a:solidFill>
                      <a:prstClr val="white"/>
                    </a:solidFill>
                    <a:latin typeface="Corbel"/>
                  </a:endParaRPr>
                </a:p>
              </p:txBody>
            </p:sp>
            <p:grpSp>
              <p:nvGrpSpPr>
                <p:cNvPr id="1107" name="Group 1106"/>
                <p:cNvGrpSpPr/>
                <p:nvPr/>
              </p:nvGrpSpPr>
              <p:grpSpPr>
                <a:xfrm>
                  <a:off x="1562008" y="3137047"/>
                  <a:ext cx="214997" cy="469834"/>
                  <a:chOff x="701340" y="1838150"/>
                  <a:chExt cx="906851" cy="1275558"/>
                </a:xfrm>
              </p:grpSpPr>
              <p:sp>
                <p:nvSpPr>
                  <p:cNvPr id="1110" name="Rounded Rectangle 1109"/>
                  <p:cNvSpPr/>
                  <p:nvPr/>
                </p:nvSpPr>
                <p:spPr>
                  <a:xfrm>
                    <a:off x="701340" y="1838150"/>
                    <a:ext cx="906851" cy="323586"/>
                  </a:xfrm>
                  <a:prstGeom prst="roundRect">
                    <a:avLst/>
                  </a:prstGeom>
                  <a:ln>
                    <a:headEnd type="none" w="med" len="med"/>
                    <a:tailEnd type="none"/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457200"/>
                    <a:endParaRPr lang="en-US" dirty="0">
                      <a:solidFill>
                        <a:prstClr val="white"/>
                      </a:solidFill>
                      <a:latin typeface="Gill Sans Light"/>
                      <a:cs typeface="Gill Sans Light"/>
                    </a:endParaRPr>
                  </a:p>
                </p:txBody>
              </p:sp>
              <p:sp>
                <p:nvSpPr>
                  <p:cNvPr id="1111" name="Rounded Rectangle 1110"/>
                  <p:cNvSpPr/>
                  <p:nvPr/>
                </p:nvSpPr>
                <p:spPr>
                  <a:xfrm>
                    <a:off x="701340" y="2314136"/>
                    <a:ext cx="906851" cy="323586"/>
                  </a:xfrm>
                  <a:prstGeom prst="roundRect">
                    <a:avLst/>
                  </a:prstGeom>
                  <a:ln>
                    <a:headEnd type="none" w="med" len="med"/>
                    <a:tailEnd type="none"/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457200"/>
                    <a:endParaRPr lang="en-US" dirty="0">
                      <a:solidFill>
                        <a:prstClr val="white"/>
                      </a:solidFill>
                      <a:latin typeface="Gill Sans Light"/>
                      <a:cs typeface="Gill Sans Light"/>
                    </a:endParaRPr>
                  </a:p>
                </p:txBody>
              </p:sp>
              <p:sp>
                <p:nvSpPr>
                  <p:cNvPr id="1112" name="Rounded Rectangle 1111"/>
                  <p:cNvSpPr/>
                  <p:nvPr/>
                </p:nvSpPr>
                <p:spPr>
                  <a:xfrm>
                    <a:off x="701340" y="2790122"/>
                    <a:ext cx="906851" cy="323586"/>
                  </a:xfrm>
                  <a:prstGeom prst="roundRect">
                    <a:avLst/>
                  </a:prstGeom>
                  <a:ln>
                    <a:headEnd type="none" w="med" len="med"/>
                    <a:tailEnd type="none"/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457200"/>
                    <a:endParaRPr lang="en-US" dirty="0">
                      <a:solidFill>
                        <a:prstClr val="white"/>
                      </a:solidFill>
                      <a:latin typeface="Gill Sans Light"/>
                      <a:cs typeface="Gill Sans Light"/>
                    </a:endParaRPr>
                  </a:p>
                </p:txBody>
              </p:sp>
            </p:grpSp>
            <p:sp>
              <p:nvSpPr>
                <p:cNvPr id="1108" name="Pentagon 1107"/>
                <p:cNvSpPr/>
                <p:nvPr/>
              </p:nvSpPr>
              <p:spPr>
                <a:xfrm>
                  <a:off x="1923959" y="3303785"/>
                  <a:ext cx="372819" cy="139987"/>
                </a:xfrm>
                <a:prstGeom prst="homePlate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>
                    <a:solidFill>
                      <a:prstClr val="white"/>
                    </a:solidFill>
                    <a:latin typeface="Corbel"/>
                  </a:endParaRPr>
                </a:p>
              </p:txBody>
            </p:sp>
            <p:sp>
              <p:nvSpPr>
                <p:cNvPr id="1109" name="Pentagon 1108"/>
                <p:cNvSpPr/>
                <p:nvPr/>
              </p:nvSpPr>
              <p:spPr>
                <a:xfrm>
                  <a:off x="1923960" y="3491323"/>
                  <a:ext cx="372819" cy="139987"/>
                </a:xfrm>
                <a:prstGeom prst="homePlate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>
                    <a:solidFill>
                      <a:prstClr val="white"/>
                    </a:solidFill>
                    <a:latin typeface="Corbel"/>
                  </a:endParaRPr>
                </a:p>
              </p:txBody>
            </p:sp>
          </p:grpSp>
          <p:grpSp>
            <p:nvGrpSpPr>
              <p:cNvPr id="1071" name="Group 1070"/>
              <p:cNvGrpSpPr/>
              <p:nvPr/>
            </p:nvGrpSpPr>
            <p:grpSpPr>
              <a:xfrm>
                <a:off x="1627786" y="2285153"/>
                <a:ext cx="837556" cy="424793"/>
                <a:chOff x="1495909" y="3709525"/>
                <a:chExt cx="837556" cy="596312"/>
              </a:xfrm>
            </p:grpSpPr>
            <p:sp>
              <p:nvSpPr>
                <p:cNvPr id="1097" name="Rectangle 1096"/>
                <p:cNvSpPr/>
                <p:nvPr/>
              </p:nvSpPr>
              <p:spPr>
                <a:xfrm rot="16200000">
                  <a:off x="1616531" y="3588903"/>
                  <a:ext cx="596312" cy="837556"/>
                </a:xfrm>
                <a:prstGeom prst="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t"/>
                <a:lstStyle/>
                <a:p>
                  <a:pPr algn="ctr" defTabSz="457200"/>
                  <a:endParaRPr lang="en-US" dirty="0">
                    <a:solidFill>
                      <a:prstClr val="black"/>
                    </a:solidFill>
                    <a:latin typeface="Gill Sans Light"/>
                    <a:cs typeface="Gill Sans Light"/>
                  </a:endParaRPr>
                </a:p>
              </p:txBody>
            </p:sp>
            <p:grpSp>
              <p:nvGrpSpPr>
                <p:cNvPr id="1098" name="Group 1097"/>
                <p:cNvGrpSpPr/>
                <p:nvPr/>
              </p:nvGrpSpPr>
              <p:grpSpPr>
                <a:xfrm>
                  <a:off x="1562009" y="3772763"/>
                  <a:ext cx="214997" cy="469834"/>
                  <a:chOff x="708166" y="3573020"/>
                  <a:chExt cx="906851" cy="1275558"/>
                </a:xfrm>
              </p:grpSpPr>
              <p:sp>
                <p:nvSpPr>
                  <p:cNvPr id="1102" name="Rounded Rectangle 1101"/>
                  <p:cNvSpPr/>
                  <p:nvPr/>
                </p:nvSpPr>
                <p:spPr>
                  <a:xfrm>
                    <a:off x="708166" y="3573020"/>
                    <a:ext cx="906851" cy="323586"/>
                  </a:xfrm>
                  <a:prstGeom prst="roundRect">
                    <a:avLst/>
                  </a:prstGeom>
                  <a:ln>
                    <a:headEnd type="none" w="med" len="med"/>
                    <a:tailEnd type="none"/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457200"/>
                    <a:endParaRPr lang="en-US" dirty="0">
                      <a:solidFill>
                        <a:prstClr val="white"/>
                      </a:solidFill>
                      <a:latin typeface="Gill Sans Light"/>
                      <a:cs typeface="Gill Sans Light"/>
                    </a:endParaRPr>
                  </a:p>
                </p:txBody>
              </p:sp>
              <p:sp>
                <p:nvSpPr>
                  <p:cNvPr id="1103" name="Rounded Rectangle 1102"/>
                  <p:cNvSpPr/>
                  <p:nvPr/>
                </p:nvSpPr>
                <p:spPr>
                  <a:xfrm>
                    <a:off x="708166" y="4049006"/>
                    <a:ext cx="906851" cy="323586"/>
                  </a:xfrm>
                  <a:prstGeom prst="roundRect">
                    <a:avLst/>
                  </a:prstGeom>
                  <a:ln>
                    <a:headEnd type="none" w="med" len="med"/>
                    <a:tailEnd type="none"/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457200"/>
                    <a:endParaRPr lang="en-US" dirty="0">
                      <a:solidFill>
                        <a:prstClr val="white"/>
                      </a:solidFill>
                      <a:latin typeface="Gill Sans Light"/>
                      <a:cs typeface="Gill Sans Light"/>
                    </a:endParaRPr>
                  </a:p>
                </p:txBody>
              </p:sp>
              <p:sp>
                <p:nvSpPr>
                  <p:cNvPr id="1104" name="Rounded Rectangle 1103"/>
                  <p:cNvSpPr/>
                  <p:nvPr/>
                </p:nvSpPr>
                <p:spPr>
                  <a:xfrm>
                    <a:off x="708166" y="4524992"/>
                    <a:ext cx="906851" cy="323586"/>
                  </a:xfrm>
                  <a:prstGeom prst="roundRect">
                    <a:avLst/>
                  </a:prstGeom>
                  <a:ln>
                    <a:headEnd type="none" w="med" len="med"/>
                    <a:tailEnd type="none"/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457200"/>
                    <a:endParaRPr lang="en-US" dirty="0">
                      <a:solidFill>
                        <a:prstClr val="white"/>
                      </a:solidFill>
                      <a:latin typeface="Gill Sans Light"/>
                      <a:cs typeface="Gill Sans Light"/>
                    </a:endParaRPr>
                  </a:p>
                </p:txBody>
              </p:sp>
            </p:grpSp>
            <p:sp>
              <p:nvSpPr>
                <p:cNvPr id="1099" name="Pentagon 1098"/>
                <p:cNvSpPr/>
                <p:nvPr/>
              </p:nvSpPr>
              <p:spPr>
                <a:xfrm>
                  <a:off x="1923961" y="3751964"/>
                  <a:ext cx="372819" cy="139987"/>
                </a:xfrm>
                <a:prstGeom prst="homePlate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>
                    <a:solidFill>
                      <a:prstClr val="white"/>
                    </a:solidFill>
                    <a:latin typeface="Corbel"/>
                  </a:endParaRPr>
                </a:p>
              </p:txBody>
            </p:sp>
            <p:sp>
              <p:nvSpPr>
                <p:cNvPr id="1100" name="Pentagon 1099"/>
                <p:cNvSpPr/>
                <p:nvPr/>
              </p:nvSpPr>
              <p:spPr>
                <a:xfrm>
                  <a:off x="1923960" y="3939501"/>
                  <a:ext cx="372819" cy="139987"/>
                </a:xfrm>
                <a:prstGeom prst="homePlate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>
                    <a:solidFill>
                      <a:prstClr val="white"/>
                    </a:solidFill>
                    <a:latin typeface="Corbel"/>
                  </a:endParaRPr>
                </a:p>
              </p:txBody>
            </p:sp>
            <p:sp>
              <p:nvSpPr>
                <p:cNvPr id="1101" name="Pentagon 1100"/>
                <p:cNvSpPr/>
                <p:nvPr/>
              </p:nvSpPr>
              <p:spPr>
                <a:xfrm>
                  <a:off x="1923961" y="4127039"/>
                  <a:ext cx="372819" cy="139987"/>
                </a:xfrm>
                <a:prstGeom prst="homePlate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>
                    <a:solidFill>
                      <a:prstClr val="white"/>
                    </a:solidFill>
                    <a:latin typeface="Corbel"/>
                  </a:endParaRPr>
                </a:p>
              </p:txBody>
            </p:sp>
          </p:grpSp>
          <p:grpSp>
            <p:nvGrpSpPr>
              <p:cNvPr id="1072" name="Group 1071"/>
              <p:cNvGrpSpPr/>
              <p:nvPr/>
            </p:nvGrpSpPr>
            <p:grpSpPr>
              <a:xfrm>
                <a:off x="1627784" y="2738016"/>
                <a:ext cx="837558" cy="424792"/>
                <a:chOff x="1495907" y="4345241"/>
                <a:chExt cx="837558" cy="596311"/>
              </a:xfrm>
            </p:grpSpPr>
            <p:sp>
              <p:nvSpPr>
                <p:cNvPr id="1089" name="Rectangle 1088"/>
                <p:cNvSpPr/>
                <p:nvPr/>
              </p:nvSpPr>
              <p:spPr>
                <a:xfrm rot="16200000">
                  <a:off x="1616530" y="4224618"/>
                  <a:ext cx="596311" cy="837558"/>
                </a:xfrm>
                <a:prstGeom prst="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t"/>
                <a:lstStyle/>
                <a:p>
                  <a:pPr algn="ctr" defTabSz="457200"/>
                  <a:endParaRPr lang="en-US" dirty="0">
                    <a:solidFill>
                      <a:prstClr val="black"/>
                    </a:solidFill>
                    <a:latin typeface="Gill Sans Light"/>
                    <a:cs typeface="Gill Sans Light"/>
                  </a:endParaRPr>
                </a:p>
              </p:txBody>
            </p:sp>
            <p:grpSp>
              <p:nvGrpSpPr>
                <p:cNvPr id="1090" name="Group 1089"/>
                <p:cNvGrpSpPr/>
                <p:nvPr/>
              </p:nvGrpSpPr>
              <p:grpSpPr>
                <a:xfrm>
                  <a:off x="1562011" y="4408480"/>
                  <a:ext cx="214997" cy="469833"/>
                  <a:chOff x="714992" y="5289983"/>
                  <a:chExt cx="906851" cy="1275558"/>
                </a:xfrm>
              </p:grpSpPr>
              <p:sp>
                <p:nvSpPr>
                  <p:cNvPr id="1094" name="Rounded Rectangle 1093"/>
                  <p:cNvSpPr/>
                  <p:nvPr/>
                </p:nvSpPr>
                <p:spPr>
                  <a:xfrm>
                    <a:off x="714992" y="5289983"/>
                    <a:ext cx="906851" cy="323586"/>
                  </a:xfrm>
                  <a:prstGeom prst="roundRect">
                    <a:avLst/>
                  </a:prstGeom>
                  <a:ln>
                    <a:headEnd type="none" w="med" len="med"/>
                    <a:tailEnd type="none"/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457200"/>
                    <a:endParaRPr lang="en-US" dirty="0">
                      <a:solidFill>
                        <a:prstClr val="white"/>
                      </a:solidFill>
                      <a:latin typeface="Gill Sans Light"/>
                      <a:cs typeface="Gill Sans Light"/>
                    </a:endParaRPr>
                  </a:p>
                </p:txBody>
              </p:sp>
              <p:sp>
                <p:nvSpPr>
                  <p:cNvPr id="1095" name="Rounded Rectangle 1094"/>
                  <p:cNvSpPr/>
                  <p:nvPr/>
                </p:nvSpPr>
                <p:spPr>
                  <a:xfrm>
                    <a:off x="714992" y="5765969"/>
                    <a:ext cx="906851" cy="323586"/>
                  </a:xfrm>
                  <a:prstGeom prst="roundRect">
                    <a:avLst/>
                  </a:prstGeom>
                  <a:ln>
                    <a:headEnd type="none" w="med" len="med"/>
                    <a:tailEnd type="none"/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457200"/>
                    <a:endParaRPr lang="en-US" dirty="0">
                      <a:solidFill>
                        <a:prstClr val="white"/>
                      </a:solidFill>
                      <a:latin typeface="Gill Sans Light"/>
                      <a:cs typeface="Gill Sans Light"/>
                    </a:endParaRPr>
                  </a:p>
                </p:txBody>
              </p:sp>
              <p:sp>
                <p:nvSpPr>
                  <p:cNvPr id="1096" name="Rounded Rectangle 1095"/>
                  <p:cNvSpPr/>
                  <p:nvPr/>
                </p:nvSpPr>
                <p:spPr>
                  <a:xfrm>
                    <a:off x="714992" y="6241955"/>
                    <a:ext cx="906851" cy="323586"/>
                  </a:xfrm>
                  <a:prstGeom prst="roundRect">
                    <a:avLst/>
                  </a:prstGeom>
                  <a:ln>
                    <a:headEnd type="none" w="med" len="med"/>
                    <a:tailEnd type="none"/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457200"/>
                    <a:endParaRPr lang="en-US" dirty="0">
                      <a:solidFill>
                        <a:prstClr val="white"/>
                      </a:solidFill>
                      <a:latin typeface="Gill Sans Light"/>
                      <a:cs typeface="Gill Sans Light"/>
                    </a:endParaRPr>
                  </a:p>
                </p:txBody>
              </p:sp>
            </p:grpSp>
            <p:sp>
              <p:nvSpPr>
                <p:cNvPr id="1091" name="Pentagon 1090"/>
                <p:cNvSpPr/>
                <p:nvPr/>
              </p:nvSpPr>
              <p:spPr>
                <a:xfrm>
                  <a:off x="1923800" y="4392031"/>
                  <a:ext cx="372819" cy="139987"/>
                </a:xfrm>
                <a:prstGeom prst="homePlate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>
                    <a:solidFill>
                      <a:prstClr val="white"/>
                    </a:solidFill>
                    <a:latin typeface="Corbel"/>
                  </a:endParaRPr>
                </a:p>
              </p:txBody>
            </p:sp>
            <p:sp>
              <p:nvSpPr>
                <p:cNvPr id="1092" name="Pentagon 1091"/>
                <p:cNvSpPr/>
                <p:nvPr/>
              </p:nvSpPr>
              <p:spPr>
                <a:xfrm>
                  <a:off x="1923799" y="4579568"/>
                  <a:ext cx="372819" cy="139987"/>
                </a:xfrm>
                <a:prstGeom prst="homePlate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>
                    <a:solidFill>
                      <a:prstClr val="white"/>
                    </a:solidFill>
                    <a:latin typeface="Corbel"/>
                  </a:endParaRPr>
                </a:p>
              </p:txBody>
            </p:sp>
            <p:sp>
              <p:nvSpPr>
                <p:cNvPr id="1093" name="Pentagon 1092"/>
                <p:cNvSpPr/>
                <p:nvPr/>
              </p:nvSpPr>
              <p:spPr>
                <a:xfrm>
                  <a:off x="1923800" y="4767106"/>
                  <a:ext cx="372819" cy="139987"/>
                </a:xfrm>
                <a:prstGeom prst="homePlate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>
                    <a:solidFill>
                      <a:prstClr val="white"/>
                    </a:solidFill>
                    <a:latin typeface="Corbel"/>
                  </a:endParaRPr>
                </a:p>
              </p:txBody>
            </p:sp>
          </p:grpSp>
          <p:grpSp>
            <p:nvGrpSpPr>
              <p:cNvPr id="1073" name="Group 1072"/>
              <p:cNvGrpSpPr/>
              <p:nvPr/>
            </p:nvGrpSpPr>
            <p:grpSpPr>
              <a:xfrm>
                <a:off x="4011849" y="1905600"/>
                <a:ext cx="701900" cy="1183899"/>
                <a:chOff x="387467" y="3176719"/>
                <a:chExt cx="701900" cy="1661923"/>
              </a:xfrm>
            </p:grpSpPr>
            <p:sp>
              <p:nvSpPr>
                <p:cNvPr id="1086" name="Can 1085"/>
                <p:cNvSpPr/>
                <p:nvPr/>
              </p:nvSpPr>
              <p:spPr>
                <a:xfrm>
                  <a:off x="387467" y="3176719"/>
                  <a:ext cx="577307" cy="744446"/>
                </a:xfrm>
                <a:prstGeom prst="can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 defTabSz="457200"/>
                  <a:endParaRPr lang="en-US" sz="2000" baseline="-25000" dirty="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1087" name="Can 1086"/>
                <p:cNvSpPr/>
                <p:nvPr/>
              </p:nvSpPr>
              <p:spPr>
                <a:xfrm>
                  <a:off x="512060" y="3624492"/>
                  <a:ext cx="577307" cy="767539"/>
                </a:xfrm>
                <a:prstGeom prst="can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 defTabSz="457200"/>
                  <a:endParaRPr lang="en-US" sz="2000" baseline="-25000" dirty="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1088" name="Can 1087"/>
                <p:cNvSpPr/>
                <p:nvPr/>
              </p:nvSpPr>
              <p:spPr>
                <a:xfrm>
                  <a:off x="387467" y="4127039"/>
                  <a:ext cx="577307" cy="711603"/>
                </a:xfrm>
                <a:prstGeom prst="can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 defTabSz="457200"/>
                  <a:endParaRPr lang="en-US" sz="2000" baseline="-25000" dirty="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</p:grpSp>
          <p:cxnSp>
            <p:nvCxnSpPr>
              <p:cNvPr id="1074" name="Straight Arrow Connector 1073"/>
              <p:cNvCxnSpPr>
                <a:stCxn id="1084" idx="0"/>
                <a:endCxn id="1087" idx="2"/>
              </p:cNvCxnSpPr>
              <p:nvPr/>
            </p:nvCxnSpPr>
            <p:spPr>
              <a:xfrm>
                <a:off x="3457943" y="2497550"/>
                <a:ext cx="678499" cy="41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5" name="Straight Arrow Connector 1074"/>
              <p:cNvCxnSpPr>
                <a:stCxn id="1084" idx="0"/>
                <a:endCxn id="1086" idx="2"/>
              </p:cNvCxnSpPr>
              <p:nvPr/>
            </p:nvCxnSpPr>
            <p:spPr>
              <a:xfrm flipV="1">
                <a:off x="3457943" y="2170760"/>
                <a:ext cx="553906" cy="32679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6" name="Straight Arrow Connector 1075"/>
              <p:cNvCxnSpPr>
                <a:stCxn id="1084" idx="0"/>
                <a:endCxn id="1088" idx="2"/>
              </p:cNvCxnSpPr>
              <p:nvPr/>
            </p:nvCxnSpPr>
            <p:spPr>
              <a:xfrm>
                <a:off x="3457943" y="2497550"/>
                <a:ext cx="553906" cy="33848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7" name="Straight Arrow Connector 1076"/>
              <p:cNvCxnSpPr>
                <a:stCxn id="1085" idx="0"/>
              </p:cNvCxnSpPr>
              <p:nvPr/>
            </p:nvCxnSpPr>
            <p:spPr>
              <a:xfrm>
                <a:off x="3457943" y="2950412"/>
                <a:ext cx="553906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8" name="Straight Arrow Connector 1077"/>
              <p:cNvCxnSpPr>
                <a:stCxn id="1085" idx="0"/>
              </p:cNvCxnSpPr>
              <p:nvPr/>
            </p:nvCxnSpPr>
            <p:spPr>
              <a:xfrm flipV="1">
                <a:off x="3457943" y="2497549"/>
                <a:ext cx="607057" cy="452863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9" name="Straight Arrow Connector 1078"/>
              <p:cNvCxnSpPr>
                <a:stCxn id="1085" idx="0"/>
                <a:endCxn id="1086" idx="2"/>
              </p:cNvCxnSpPr>
              <p:nvPr/>
            </p:nvCxnSpPr>
            <p:spPr>
              <a:xfrm flipV="1">
                <a:off x="3457943" y="2170760"/>
                <a:ext cx="553906" cy="779653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0" name="Straight Arrow Connector 1079"/>
              <p:cNvCxnSpPr>
                <a:stCxn id="1083" idx="0"/>
              </p:cNvCxnSpPr>
              <p:nvPr/>
            </p:nvCxnSpPr>
            <p:spPr>
              <a:xfrm>
                <a:off x="3457943" y="2044687"/>
                <a:ext cx="553906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1" name="Straight Arrow Connector 1080"/>
              <p:cNvCxnSpPr>
                <a:stCxn id="1083" idx="0"/>
              </p:cNvCxnSpPr>
              <p:nvPr/>
            </p:nvCxnSpPr>
            <p:spPr>
              <a:xfrm>
                <a:off x="3457943" y="2044687"/>
                <a:ext cx="607057" cy="45286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2" name="Straight Arrow Connector 1081"/>
              <p:cNvCxnSpPr>
                <a:stCxn id="1083" idx="0"/>
                <a:endCxn id="1088" idx="2"/>
              </p:cNvCxnSpPr>
              <p:nvPr/>
            </p:nvCxnSpPr>
            <p:spPr>
              <a:xfrm>
                <a:off x="3457943" y="2044687"/>
                <a:ext cx="553906" cy="79135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83" name="Rectangle 1082"/>
              <p:cNvSpPr/>
              <p:nvPr/>
            </p:nvSpPr>
            <p:spPr>
              <a:xfrm rot="5400000">
                <a:off x="3143107" y="1868937"/>
                <a:ext cx="278173" cy="351498"/>
              </a:xfrm>
              <a:prstGeom prst="rect">
                <a:avLst/>
              </a:prstGeom>
              <a:ln>
                <a:headEnd type="none" w="med" len="med"/>
                <a:tailEnd type="none"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 defTabSz="457200"/>
                <a:endParaRPr lang="en-US" dirty="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1084" name="Rectangle 1083"/>
              <p:cNvSpPr/>
              <p:nvPr/>
            </p:nvSpPr>
            <p:spPr>
              <a:xfrm rot="5400000">
                <a:off x="3143107" y="2321800"/>
                <a:ext cx="278173" cy="351498"/>
              </a:xfrm>
              <a:prstGeom prst="rect">
                <a:avLst/>
              </a:prstGeom>
              <a:ln>
                <a:headEnd type="none" w="med" len="med"/>
                <a:tailEnd type="none"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 defTabSz="457200"/>
                <a:endParaRPr lang="en-US" dirty="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1085" name="Rectangle 1084"/>
              <p:cNvSpPr/>
              <p:nvPr/>
            </p:nvSpPr>
            <p:spPr>
              <a:xfrm rot="5400000">
                <a:off x="3143107" y="2774663"/>
                <a:ext cx="278173" cy="351498"/>
              </a:xfrm>
              <a:prstGeom prst="rect">
                <a:avLst/>
              </a:prstGeom>
              <a:ln>
                <a:headEnd type="none" w="med" len="med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 defTabSz="457200"/>
                <a:endParaRPr lang="en-US" dirty="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</p:grpSp>
      </p:grpSp>
      <p:grpSp>
        <p:nvGrpSpPr>
          <p:cNvPr id="1113" name="Group 1112"/>
          <p:cNvGrpSpPr/>
          <p:nvPr/>
        </p:nvGrpSpPr>
        <p:grpSpPr>
          <a:xfrm>
            <a:off x="7574409" y="2262788"/>
            <a:ext cx="1826178" cy="665278"/>
            <a:chOff x="5434705" y="2174284"/>
            <a:chExt cx="1826178" cy="665278"/>
          </a:xfrm>
        </p:grpSpPr>
        <p:sp>
          <p:nvSpPr>
            <p:cNvPr id="1114" name="Rounded Rectangle 1113"/>
            <p:cNvSpPr/>
            <p:nvPr/>
          </p:nvSpPr>
          <p:spPr>
            <a:xfrm>
              <a:off x="6310339" y="2232128"/>
              <a:ext cx="950544" cy="537891"/>
            </a:xfrm>
            <a:prstGeom prst="round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r>
                <a:rPr lang="en-US" sz="2800" dirty="0">
                  <a:solidFill>
                    <a:prstClr val="white"/>
                  </a:solidFill>
                  <a:latin typeface="Gill Sans Light"/>
                  <a:cs typeface="Gill Sans Light"/>
                </a:rPr>
                <a:t>w</a:t>
              </a:r>
              <a:r>
                <a:rPr lang="en-US" sz="2800" baseline="30000" dirty="0">
                  <a:solidFill>
                    <a:prstClr val="white"/>
                  </a:solidFill>
                  <a:latin typeface="Gill Sans Light"/>
                  <a:cs typeface="Gill Sans Light"/>
                </a:rPr>
                <a:t>(1)</a:t>
              </a:r>
            </a:p>
          </p:txBody>
        </p:sp>
        <p:cxnSp>
          <p:nvCxnSpPr>
            <p:cNvPr id="1115" name="Straight Arrow Connector 1114"/>
            <p:cNvCxnSpPr>
              <a:stCxn id="1086" idx="4"/>
              <a:endCxn id="1114" idx="1"/>
            </p:cNvCxnSpPr>
            <p:nvPr/>
          </p:nvCxnSpPr>
          <p:spPr>
            <a:xfrm>
              <a:off x="5434705" y="2174284"/>
              <a:ext cx="875634" cy="32679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6" name="Straight Arrow Connector 1115"/>
            <p:cNvCxnSpPr>
              <a:stCxn id="1087" idx="4"/>
              <a:endCxn id="1114" idx="1"/>
            </p:cNvCxnSpPr>
            <p:nvPr/>
          </p:nvCxnSpPr>
          <p:spPr>
            <a:xfrm flipV="1">
              <a:off x="5559298" y="2501074"/>
              <a:ext cx="751041" cy="414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7" name="Straight Arrow Connector 1116"/>
            <p:cNvCxnSpPr>
              <a:stCxn id="1088" idx="4"/>
              <a:endCxn id="1114" idx="1"/>
            </p:cNvCxnSpPr>
            <p:nvPr/>
          </p:nvCxnSpPr>
          <p:spPr>
            <a:xfrm flipV="1">
              <a:off x="5434705" y="2501074"/>
              <a:ext cx="875634" cy="338488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18" name="Group 1117"/>
          <p:cNvGrpSpPr/>
          <p:nvPr/>
        </p:nvGrpSpPr>
        <p:grpSpPr>
          <a:xfrm>
            <a:off x="4605052" y="3598824"/>
            <a:ext cx="4795538" cy="1330518"/>
            <a:chOff x="2465348" y="3510320"/>
            <a:chExt cx="4795538" cy="1330518"/>
          </a:xfrm>
        </p:grpSpPr>
        <p:grpSp>
          <p:nvGrpSpPr>
            <p:cNvPr id="1119" name="Group 1118"/>
            <p:cNvGrpSpPr/>
            <p:nvPr/>
          </p:nvGrpSpPr>
          <p:grpSpPr>
            <a:xfrm>
              <a:off x="2465348" y="3510320"/>
              <a:ext cx="3085965" cy="1330518"/>
              <a:chOff x="1627784" y="1832290"/>
              <a:chExt cx="3085965" cy="1330518"/>
            </a:xfrm>
          </p:grpSpPr>
          <p:cxnSp>
            <p:nvCxnSpPr>
              <p:cNvPr id="1124" name="Straight Arrow Connector 1123"/>
              <p:cNvCxnSpPr>
                <a:stCxn id="1168" idx="2"/>
              </p:cNvCxnSpPr>
              <p:nvPr/>
            </p:nvCxnSpPr>
            <p:spPr>
              <a:xfrm>
                <a:off x="2465342" y="2044686"/>
                <a:ext cx="641102" cy="31377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5" name="Straight Arrow Connector 1124"/>
              <p:cNvCxnSpPr>
                <a:stCxn id="1160" idx="2"/>
                <a:endCxn id="1147" idx="2"/>
              </p:cNvCxnSpPr>
              <p:nvPr/>
            </p:nvCxnSpPr>
            <p:spPr>
              <a:xfrm>
                <a:off x="2465342" y="2497549"/>
                <a:ext cx="641103" cy="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6" name="Straight Arrow Connector 1125"/>
              <p:cNvCxnSpPr>
                <a:stCxn id="1152" idx="2"/>
              </p:cNvCxnSpPr>
              <p:nvPr/>
            </p:nvCxnSpPr>
            <p:spPr>
              <a:xfrm flipV="1">
                <a:off x="2465342" y="2636636"/>
                <a:ext cx="641102" cy="31377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7" name="Straight Arrow Connector 1126"/>
              <p:cNvCxnSpPr>
                <a:stCxn id="1168" idx="2"/>
                <a:endCxn id="1146" idx="2"/>
              </p:cNvCxnSpPr>
              <p:nvPr/>
            </p:nvCxnSpPr>
            <p:spPr>
              <a:xfrm>
                <a:off x="2465342" y="2044686"/>
                <a:ext cx="641103" cy="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8" name="Straight Arrow Connector 1127"/>
              <p:cNvCxnSpPr>
                <a:stCxn id="1160" idx="2"/>
                <a:endCxn id="1146" idx="2"/>
              </p:cNvCxnSpPr>
              <p:nvPr/>
            </p:nvCxnSpPr>
            <p:spPr>
              <a:xfrm flipV="1">
                <a:off x="2465342" y="2044687"/>
                <a:ext cx="641103" cy="45286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9" name="Straight Arrow Connector 1128"/>
              <p:cNvCxnSpPr>
                <a:stCxn id="1160" idx="2"/>
                <a:endCxn id="1148" idx="2"/>
              </p:cNvCxnSpPr>
              <p:nvPr/>
            </p:nvCxnSpPr>
            <p:spPr>
              <a:xfrm>
                <a:off x="2465342" y="2497549"/>
                <a:ext cx="641103" cy="452863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0" name="Straight Arrow Connector 1129"/>
              <p:cNvCxnSpPr>
                <a:stCxn id="1152" idx="2"/>
              </p:cNvCxnSpPr>
              <p:nvPr/>
            </p:nvCxnSpPr>
            <p:spPr>
              <a:xfrm flipV="1">
                <a:off x="2465342" y="2188057"/>
                <a:ext cx="641102" cy="76235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1" name="Straight Arrow Connector 1130"/>
              <p:cNvCxnSpPr>
                <a:stCxn id="1152" idx="2"/>
                <a:endCxn id="1148" idx="2"/>
              </p:cNvCxnSpPr>
              <p:nvPr/>
            </p:nvCxnSpPr>
            <p:spPr>
              <a:xfrm>
                <a:off x="2465342" y="2950412"/>
                <a:ext cx="641103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2" name="Straight Arrow Connector 1131"/>
              <p:cNvCxnSpPr>
                <a:stCxn id="1168" idx="2"/>
              </p:cNvCxnSpPr>
              <p:nvPr/>
            </p:nvCxnSpPr>
            <p:spPr>
              <a:xfrm>
                <a:off x="2465342" y="2044686"/>
                <a:ext cx="641103" cy="77652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133" name="Group 1132"/>
              <p:cNvGrpSpPr/>
              <p:nvPr/>
            </p:nvGrpSpPr>
            <p:grpSpPr>
              <a:xfrm>
                <a:off x="1627784" y="1832290"/>
                <a:ext cx="837558" cy="424793"/>
                <a:chOff x="1495907" y="3073809"/>
                <a:chExt cx="837558" cy="596312"/>
              </a:xfrm>
            </p:grpSpPr>
            <p:sp>
              <p:nvSpPr>
                <p:cNvPr id="1168" name="Rectangle 1167"/>
                <p:cNvSpPr/>
                <p:nvPr/>
              </p:nvSpPr>
              <p:spPr>
                <a:xfrm rot="16200000">
                  <a:off x="1616530" y="2953186"/>
                  <a:ext cx="596312" cy="837558"/>
                </a:xfrm>
                <a:prstGeom prst="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t"/>
                <a:lstStyle/>
                <a:p>
                  <a:pPr algn="ctr" defTabSz="457200"/>
                  <a:endParaRPr lang="en-US" dirty="0">
                    <a:solidFill>
                      <a:prstClr val="black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1169" name="Pentagon 1168"/>
                <p:cNvSpPr/>
                <p:nvPr/>
              </p:nvSpPr>
              <p:spPr>
                <a:xfrm>
                  <a:off x="1923960" y="3116248"/>
                  <a:ext cx="372819" cy="139987"/>
                </a:xfrm>
                <a:prstGeom prst="homePlate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>
                    <a:solidFill>
                      <a:prstClr val="white"/>
                    </a:solidFill>
                    <a:latin typeface="Corbel"/>
                  </a:endParaRPr>
                </a:p>
              </p:txBody>
            </p:sp>
            <p:grpSp>
              <p:nvGrpSpPr>
                <p:cNvPr id="1170" name="Group 1169"/>
                <p:cNvGrpSpPr/>
                <p:nvPr/>
              </p:nvGrpSpPr>
              <p:grpSpPr>
                <a:xfrm>
                  <a:off x="1562008" y="3137047"/>
                  <a:ext cx="214997" cy="469834"/>
                  <a:chOff x="701340" y="1838150"/>
                  <a:chExt cx="906851" cy="1275558"/>
                </a:xfrm>
              </p:grpSpPr>
              <p:sp>
                <p:nvSpPr>
                  <p:cNvPr id="1173" name="Rounded Rectangle 1172"/>
                  <p:cNvSpPr/>
                  <p:nvPr/>
                </p:nvSpPr>
                <p:spPr>
                  <a:xfrm>
                    <a:off x="701340" y="1838150"/>
                    <a:ext cx="906851" cy="323586"/>
                  </a:xfrm>
                  <a:prstGeom prst="roundRect">
                    <a:avLst/>
                  </a:prstGeom>
                  <a:ln>
                    <a:headEnd type="none" w="med" len="med"/>
                    <a:tailEnd type="none"/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457200"/>
                    <a:endParaRPr lang="en-US" dirty="0">
                      <a:solidFill>
                        <a:prstClr val="white"/>
                      </a:solidFill>
                      <a:latin typeface="Gill Sans Light"/>
                      <a:cs typeface="Gill Sans Light"/>
                    </a:endParaRPr>
                  </a:p>
                </p:txBody>
              </p:sp>
              <p:sp>
                <p:nvSpPr>
                  <p:cNvPr id="1174" name="Rounded Rectangle 1173"/>
                  <p:cNvSpPr/>
                  <p:nvPr/>
                </p:nvSpPr>
                <p:spPr>
                  <a:xfrm>
                    <a:off x="701340" y="2314136"/>
                    <a:ext cx="906851" cy="323586"/>
                  </a:xfrm>
                  <a:prstGeom prst="roundRect">
                    <a:avLst/>
                  </a:prstGeom>
                  <a:ln>
                    <a:headEnd type="none" w="med" len="med"/>
                    <a:tailEnd type="none"/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457200"/>
                    <a:endParaRPr lang="en-US" dirty="0">
                      <a:solidFill>
                        <a:prstClr val="white"/>
                      </a:solidFill>
                      <a:latin typeface="Gill Sans Light"/>
                      <a:cs typeface="Gill Sans Light"/>
                    </a:endParaRPr>
                  </a:p>
                </p:txBody>
              </p:sp>
              <p:sp>
                <p:nvSpPr>
                  <p:cNvPr id="1175" name="Rounded Rectangle 1174"/>
                  <p:cNvSpPr/>
                  <p:nvPr/>
                </p:nvSpPr>
                <p:spPr>
                  <a:xfrm>
                    <a:off x="701340" y="2790122"/>
                    <a:ext cx="906851" cy="323586"/>
                  </a:xfrm>
                  <a:prstGeom prst="roundRect">
                    <a:avLst/>
                  </a:prstGeom>
                  <a:ln>
                    <a:headEnd type="none" w="med" len="med"/>
                    <a:tailEnd type="none"/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457200"/>
                    <a:endParaRPr lang="en-US" dirty="0">
                      <a:solidFill>
                        <a:prstClr val="white"/>
                      </a:solidFill>
                      <a:latin typeface="Gill Sans Light"/>
                      <a:cs typeface="Gill Sans Light"/>
                    </a:endParaRPr>
                  </a:p>
                </p:txBody>
              </p:sp>
            </p:grpSp>
            <p:sp>
              <p:nvSpPr>
                <p:cNvPr id="1171" name="Pentagon 1170"/>
                <p:cNvSpPr/>
                <p:nvPr/>
              </p:nvSpPr>
              <p:spPr>
                <a:xfrm>
                  <a:off x="1923959" y="3303785"/>
                  <a:ext cx="372819" cy="139987"/>
                </a:xfrm>
                <a:prstGeom prst="homePlate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>
                    <a:solidFill>
                      <a:prstClr val="white"/>
                    </a:solidFill>
                    <a:latin typeface="Corbel"/>
                  </a:endParaRPr>
                </a:p>
              </p:txBody>
            </p:sp>
            <p:sp>
              <p:nvSpPr>
                <p:cNvPr id="1172" name="Pentagon 1171"/>
                <p:cNvSpPr/>
                <p:nvPr/>
              </p:nvSpPr>
              <p:spPr>
                <a:xfrm>
                  <a:off x="1923960" y="3491323"/>
                  <a:ext cx="372819" cy="139987"/>
                </a:xfrm>
                <a:prstGeom prst="homePlate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>
                    <a:solidFill>
                      <a:prstClr val="white"/>
                    </a:solidFill>
                    <a:latin typeface="Corbel"/>
                  </a:endParaRPr>
                </a:p>
              </p:txBody>
            </p:sp>
          </p:grpSp>
          <p:grpSp>
            <p:nvGrpSpPr>
              <p:cNvPr id="1134" name="Group 1133"/>
              <p:cNvGrpSpPr/>
              <p:nvPr/>
            </p:nvGrpSpPr>
            <p:grpSpPr>
              <a:xfrm>
                <a:off x="1627786" y="2285153"/>
                <a:ext cx="837556" cy="424793"/>
                <a:chOff x="1495909" y="3709525"/>
                <a:chExt cx="837556" cy="596312"/>
              </a:xfrm>
            </p:grpSpPr>
            <p:sp>
              <p:nvSpPr>
                <p:cNvPr id="1160" name="Rectangle 1159"/>
                <p:cNvSpPr/>
                <p:nvPr/>
              </p:nvSpPr>
              <p:spPr>
                <a:xfrm rot="16200000">
                  <a:off x="1616531" y="3588903"/>
                  <a:ext cx="596312" cy="837556"/>
                </a:xfrm>
                <a:prstGeom prst="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t"/>
                <a:lstStyle/>
                <a:p>
                  <a:pPr algn="ctr" defTabSz="457200"/>
                  <a:endParaRPr lang="en-US" dirty="0">
                    <a:solidFill>
                      <a:prstClr val="black"/>
                    </a:solidFill>
                    <a:latin typeface="Gill Sans Light"/>
                    <a:cs typeface="Gill Sans Light"/>
                  </a:endParaRPr>
                </a:p>
              </p:txBody>
            </p:sp>
            <p:grpSp>
              <p:nvGrpSpPr>
                <p:cNvPr id="1161" name="Group 1160"/>
                <p:cNvGrpSpPr/>
                <p:nvPr/>
              </p:nvGrpSpPr>
              <p:grpSpPr>
                <a:xfrm>
                  <a:off x="1562009" y="3772763"/>
                  <a:ext cx="214997" cy="469834"/>
                  <a:chOff x="708166" y="3573020"/>
                  <a:chExt cx="906851" cy="1275558"/>
                </a:xfrm>
              </p:grpSpPr>
              <p:sp>
                <p:nvSpPr>
                  <p:cNvPr id="1165" name="Rounded Rectangle 1164"/>
                  <p:cNvSpPr/>
                  <p:nvPr/>
                </p:nvSpPr>
                <p:spPr>
                  <a:xfrm>
                    <a:off x="708166" y="3573020"/>
                    <a:ext cx="906851" cy="323586"/>
                  </a:xfrm>
                  <a:prstGeom prst="roundRect">
                    <a:avLst/>
                  </a:prstGeom>
                  <a:ln>
                    <a:headEnd type="none" w="med" len="med"/>
                    <a:tailEnd type="none"/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457200"/>
                    <a:endParaRPr lang="en-US" dirty="0">
                      <a:solidFill>
                        <a:prstClr val="white"/>
                      </a:solidFill>
                      <a:latin typeface="Gill Sans Light"/>
                      <a:cs typeface="Gill Sans Light"/>
                    </a:endParaRPr>
                  </a:p>
                </p:txBody>
              </p:sp>
              <p:sp>
                <p:nvSpPr>
                  <p:cNvPr id="1166" name="Rounded Rectangle 1165"/>
                  <p:cNvSpPr/>
                  <p:nvPr/>
                </p:nvSpPr>
                <p:spPr>
                  <a:xfrm>
                    <a:off x="708166" y="4049006"/>
                    <a:ext cx="906851" cy="323586"/>
                  </a:xfrm>
                  <a:prstGeom prst="roundRect">
                    <a:avLst/>
                  </a:prstGeom>
                  <a:ln>
                    <a:headEnd type="none" w="med" len="med"/>
                    <a:tailEnd type="none"/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457200"/>
                    <a:endParaRPr lang="en-US" dirty="0">
                      <a:solidFill>
                        <a:prstClr val="white"/>
                      </a:solidFill>
                      <a:latin typeface="Gill Sans Light"/>
                      <a:cs typeface="Gill Sans Light"/>
                    </a:endParaRPr>
                  </a:p>
                </p:txBody>
              </p:sp>
              <p:sp>
                <p:nvSpPr>
                  <p:cNvPr id="1167" name="Rounded Rectangle 1166"/>
                  <p:cNvSpPr/>
                  <p:nvPr/>
                </p:nvSpPr>
                <p:spPr>
                  <a:xfrm>
                    <a:off x="708166" y="4524992"/>
                    <a:ext cx="906851" cy="323586"/>
                  </a:xfrm>
                  <a:prstGeom prst="roundRect">
                    <a:avLst/>
                  </a:prstGeom>
                  <a:ln>
                    <a:headEnd type="none" w="med" len="med"/>
                    <a:tailEnd type="none"/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457200"/>
                    <a:endParaRPr lang="en-US" dirty="0">
                      <a:solidFill>
                        <a:prstClr val="white"/>
                      </a:solidFill>
                      <a:latin typeface="Gill Sans Light"/>
                      <a:cs typeface="Gill Sans Light"/>
                    </a:endParaRPr>
                  </a:p>
                </p:txBody>
              </p:sp>
            </p:grpSp>
            <p:sp>
              <p:nvSpPr>
                <p:cNvPr id="1162" name="Pentagon 1161"/>
                <p:cNvSpPr/>
                <p:nvPr/>
              </p:nvSpPr>
              <p:spPr>
                <a:xfrm>
                  <a:off x="1923961" y="3751964"/>
                  <a:ext cx="372819" cy="139987"/>
                </a:xfrm>
                <a:prstGeom prst="homePlate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>
                    <a:solidFill>
                      <a:prstClr val="white"/>
                    </a:solidFill>
                    <a:latin typeface="Corbel"/>
                  </a:endParaRPr>
                </a:p>
              </p:txBody>
            </p:sp>
            <p:sp>
              <p:nvSpPr>
                <p:cNvPr id="1163" name="Pentagon 1162"/>
                <p:cNvSpPr/>
                <p:nvPr/>
              </p:nvSpPr>
              <p:spPr>
                <a:xfrm>
                  <a:off x="1923960" y="3939501"/>
                  <a:ext cx="372819" cy="139987"/>
                </a:xfrm>
                <a:prstGeom prst="homePlate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>
                    <a:solidFill>
                      <a:prstClr val="white"/>
                    </a:solidFill>
                    <a:latin typeface="Corbel"/>
                  </a:endParaRPr>
                </a:p>
              </p:txBody>
            </p:sp>
            <p:sp>
              <p:nvSpPr>
                <p:cNvPr id="1164" name="Pentagon 1163"/>
                <p:cNvSpPr/>
                <p:nvPr/>
              </p:nvSpPr>
              <p:spPr>
                <a:xfrm>
                  <a:off x="1923961" y="4127039"/>
                  <a:ext cx="372819" cy="139987"/>
                </a:xfrm>
                <a:prstGeom prst="homePlate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>
                    <a:solidFill>
                      <a:prstClr val="white"/>
                    </a:solidFill>
                    <a:latin typeface="Corbel"/>
                  </a:endParaRPr>
                </a:p>
              </p:txBody>
            </p:sp>
          </p:grpSp>
          <p:grpSp>
            <p:nvGrpSpPr>
              <p:cNvPr id="1135" name="Group 1134"/>
              <p:cNvGrpSpPr/>
              <p:nvPr/>
            </p:nvGrpSpPr>
            <p:grpSpPr>
              <a:xfrm>
                <a:off x="1627784" y="2738016"/>
                <a:ext cx="837558" cy="424792"/>
                <a:chOff x="1495907" y="4345241"/>
                <a:chExt cx="837558" cy="596311"/>
              </a:xfrm>
            </p:grpSpPr>
            <p:sp>
              <p:nvSpPr>
                <p:cNvPr id="1152" name="Rectangle 1151"/>
                <p:cNvSpPr/>
                <p:nvPr/>
              </p:nvSpPr>
              <p:spPr>
                <a:xfrm rot="16200000">
                  <a:off x="1616530" y="4224618"/>
                  <a:ext cx="596311" cy="837558"/>
                </a:xfrm>
                <a:prstGeom prst="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t"/>
                <a:lstStyle/>
                <a:p>
                  <a:pPr algn="ctr" defTabSz="457200"/>
                  <a:endParaRPr lang="en-US" dirty="0">
                    <a:solidFill>
                      <a:prstClr val="black"/>
                    </a:solidFill>
                    <a:latin typeface="Gill Sans Light"/>
                    <a:cs typeface="Gill Sans Light"/>
                  </a:endParaRPr>
                </a:p>
              </p:txBody>
            </p:sp>
            <p:grpSp>
              <p:nvGrpSpPr>
                <p:cNvPr id="1153" name="Group 1152"/>
                <p:cNvGrpSpPr/>
                <p:nvPr/>
              </p:nvGrpSpPr>
              <p:grpSpPr>
                <a:xfrm>
                  <a:off x="1562011" y="4408480"/>
                  <a:ext cx="214997" cy="469833"/>
                  <a:chOff x="714992" y="5289983"/>
                  <a:chExt cx="906851" cy="1275558"/>
                </a:xfrm>
              </p:grpSpPr>
              <p:sp>
                <p:nvSpPr>
                  <p:cNvPr id="1157" name="Rounded Rectangle 1156"/>
                  <p:cNvSpPr/>
                  <p:nvPr/>
                </p:nvSpPr>
                <p:spPr>
                  <a:xfrm>
                    <a:off x="714992" y="5289983"/>
                    <a:ext cx="906851" cy="323586"/>
                  </a:xfrm>
                  <a:prstGeom prst="roundRect">
                    <a:avLst/>
                  </a:prstGeom>
                  <a:ln>
                    <a:headEnd type="none" w="med" len="med"/>
                    <a:tailEnd type="none"/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457200"/>
                    <a:endParaRPr lang="en-US" dirty="0">
                      <a:solidFill>
                        <a:prstClr val="white"/>
                      </a:solidFill>
                      <a:latin typeface="Gill Sans Light"/>
                      <a:cs typeface="Gill Sans Light"/>
                    </a:endParaRPr>
                  </a:p>
                </p:txBody>
              </p:sp>
              <p:sp>
                <p:nvSpPr>
                  <p:cNvPr id="1158" name="Rounded Rectangle 1157"/>
                  <p:cNvSpPr/>
                  <p:nvPr/>
                </p:nvSpPr>
                <p:spPr>
                  <a:xfrm>
                    <a:off x="714992" y="5765969"/>
                    <a:ext cx="906851" cy="323586"/>
                  </a:xfrm>
                  <a:prstGeom prst="roundRect">
                    <a:avLst/>
                  </a:prstGeom>
                  <a:ln>
                    <a:headEnd type="none" w="med" len="med"/>
                    <a:tailEnd type="none"/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457200"/>
                    <a:endParaRPr lang="en-US" dirty="0">
                      <a:solidFill>
                        <a:prstClr val="white"/>
                      </a:solidFill>
                      <a:latin typeface="Gill Sans Light"/>
                      <a:cs typeface="Gill Sans Light"/>
                    </a:endParaRPr>
                  </a:p>
                </p:txBody>
              </p:sp>
              <p:sp>
                <p:nvSpPr>
                  <p:cNvPr id="1159" name="Rounded Rectangle 1158"/>
                  <p:cNvSpPr/>
                  <p:nvPr/>
                </p:nvSpPr>
                <p:spPr>
                  <a:xfrm>
                    <a:off x="714992" y="6241955"/>
                    <a:ext cx="906851" cy="323586"/>
                  </a:xfrm>
                  <a:prstGeom prst="roundRect">
                    <a:avLst/>
                  </a:prstGeom>
                  <a:ln>
                    <a:headEnd type="none" w="med" len="med"/>
                    <a:tailEnd type="none"/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457200"/>
                    <a:endParaRPr lang="en-US" dirty="0">
                      <a:solidFill>
                        <a:prstClr val="white"/>
                      </a:solidFill>
                      <a:latin typeface="Gill Sans Light"/>
                      <a:cs typeface="Gill Sans Light"/>
                    </a:endParaRPr>
                  </a:p>
                </p:txBody>
              </p:sp>
            </p:grpSp>
            <p:sp>
              <p:nvSpPr>
                <p:cNvPr id="1154" name="Pentagon 1153"/>
                <p:cNvSpPr/>
                <p:nvPr/>
              </p:nvSpPr>
              <p:spPr>
                <a:xfrm>
                  <a:off x="1923800" y="4392031"/>
                  <a:ext cx="372819" cy="139987"/>
                </a:xfrm>
                <a:prstGeom prst="homePlate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>
                    <a:solidFill>
                      <a:prstClr val="white"/>
                    </a:solidFill>
                    <a:latin typeface="Corbel"/>
                  </a:endParaRPr>
                </a:p>
              </p:txBody>
            </p:sp>
            <p:sp>
              <p:nvSpPr>
                <p:cNvPr id="1155" name="Pentagon 1154"/>
                <p:cNvSpPr/>
                <p:nvPr/>
              </p:nvSpPr>
              <p:spPr>
                <a:xfrm>
                  <a:off x="1923799" y="4579568"/>
                  <a:ext cx="372819" cy="139987"/>
                </a:xfrm>
                <a:prstGeom prst="homePlate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>
                    <a:solidFill>
                      <a:prstClr val="white"/>
                    </a:solidFill>
                    <a:latin typeface="Corbel"/>
                  </a:endParaRPr>
                </a:p>
              </p:txBody>
            </p:sp>
            <p:sp>
              <p:nvSpPr>
                <p:cNvPr id="1156" name="Pentagon 1155"/>
                <p:cNvSpPr/>
                <p:nvPr/>
              </p:nvSpPr>
              <p:spPr>
                <a:xfrm>
                  <a:off x="1923800" y="4767106"/>
                  <a:ext cx="372819" cy="139987"/>
                </a:xfrm>
                <a:prstGeom prst="homePlate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>
                    <a:solidFill>
                      <a:prstClr val="white"/>
                    </a:solidFill>
                    <a:latin typeface="Corbel"/>
                  </a:endParaRPr>
                </a:p>
              </p:txBody>
            </p:sp>
          </p:grpSp>
          <p:grpSp>
            <p:nvGrpSpPr>
              <p:cNvPr id="1136" name="Group 1135"/>
              <p:cNvGrpSpPr/>
              <p:nvPr/>
            </p:nvGrpSpPr>
            <p:grpSpPr>
              <a:xfrm>
                <a:off x="4011849" y="1905600"/>
                <a:ext cx="701900" cy="1183899"/>
                <a:chOff x="387467" y="3176719"/>
                <a:chExt cx="701900" cy="1661923"/>
              </a:xfrm>
            </p:grpSpPr>
            <p:sp>
              <p:nvSpPr>
                <p:cNvPr id="1149" name="Can 1148"/>
                <p:cNvSpPr/>
                <p:nvPr/>
              </p:nvSpPr>
              <p:spPr>
                <a:xfrm>
                  <a:off x="387467" y="3176719"/>
                  <a:ext cx="577307" cy="744446"/>
                </a:xfrm>
                <a:prstGeom prst="can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 defTabSz="457200"/>
                  <a:endParaRPr lang="en-US" sz="2000" baseline="-25000" dirty="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1150" name="Can 1149"/>
                <p:cNvSpPr/>
                <p:nvPr/>
              </p:nvSpPr>
              <p:spPr>
                <a:xfrm>
                  <a:off x="512060" y="3624492"/>
                  <a:ext cx="577307" cy="767539"/>
                </a:xfrm>
                <a:prstGeom prst="can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 defTabSz="457200"/>
                  <a:endParaRPr lang="en-US" sz="2000" baseline="-25000" dirty="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1151" name="Can 1150"/>
                <p:cNvSpPr/>
                <p:nvPr/>
              </p:nvSpPr>
              <p:spPr>
                <a:xfrm>
                  <a:off x="387467" y="4127039"/>
                  <a:ext cx="577307" cy="711603"/>
                </a:xfrm>
                <a:prstGeom prst="can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 defTabSz="457200"/>
                  <a:endParaRPr lang="en-US" sz="2000" baseline="-25000" dirty="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</p:grpSp>
          <p:cxnSp>
            <p:nvCxnSpPr>
              <p:cNvPr id="1137" name="Straight Arrow Connector 1136"/>
              <p:cNvCxnSpPr>
                <a:stCxn id="1147" idx="0"/>
                <a:endCxn id="1150" idx="2"/>
              </p:cNvCxnSpPr>
              <p:nvPr/>
            </p:nvCxnSpPr>
            <p:spPr>
              <a:xfrm>
                <a:off x="3457943" y="2497550"/>
                <a:ext cx="678499" cy="41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8" name="Straight Arrow Connector 1137"/>
              <p:cNvCxnSpPr>
                <a:stCxn id="1147" idx="0"/>
                <a:endCxn id="1149" idx="2"/>
              </p:cNvCxnSpPr>
              <p:nvPr/>
            </p:nvCxnSpPr>
            <p:spPr>
              <a:xfrm flipV="1">
                <a:off x="3457943" y="2170760"/>
                <a:ext cx="553906" cy="32679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9" name="Straight Arrow Connector 1138"/>
              <p:cNvCxnSpPr>
                <a:stCxn id="1147" idx="0"/>
                <a:endCxn id="1151" idx="2"/>
              </p:cNvCxnSpPr>
              <p:nvPr/>
            </p:nvCxnSpPr>
            <p:spPr>
              <a:xfrm>
                <a:off x="3457943" y="2497550"/>
                <a:ext cx="553906" cy="33848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0" name="Straight Arrow Connector 1139"/>
              <p:cNvCxnSpPr>
                <a:stCxn id="1148" idx="0"/>
              </p:cNvCxnSpPr>
              <p:nvPr/>
            </p:nvCxnSpPr>
            <p:spPr>
              <a:xfrm>
                <a:off x="3457943" y="2950412"/>
                <a:ext cx="553906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1" name="Straight Arrow Connector 1140"/>
              <p:cNvCxnSpPr>
                <a:stCxn id="1148" idx="0"/>
              </p:cNvCxnSpPr>
              <p:nvPr/>
            </p:nvCxnSpPr>
            <p:spPr>
              <a:xfrm flipV="1">
                <a:off x="3457943" y="2497549"/>
                <a:ext cx="607057" cy="452863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2" name="Straight Arrow Connector 1141"/>
              <p:cNvCxnSpPr>
                <a:stCxn id="1148" idx="0"/>
                <a:endCxn id="1149" idx="2"/>
              </p:cNvCxnSpPr>
              <p:nvPr/>
            </p:nvCxnSpPr>
            <p:spPr>
              <a:xfrm flipV="1">
                <a:off x="3457943" y="2170760"/>
                <a:ext cx="553906" cy="779653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3" name="Straight Arrow Connector 1142"/>
              <p:cNvCxnSpPr>
                <a:stCxn id="1146" idx="0"/>
              </p:cNvCxnSpPr>
              <p:nvPr/>
            </p:nvCxnSpPr>
            <p:spPr>
              <a:xfrm>
                <a:off x="3457943" y="2044687"/>
                <a:ext cx="553906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4" name="Straight Arrow Connector 1143"/>
              <p:cNvCxnSpPr>
                <a:stCxn id="1146" idx="0"/>
              </p:cNvCxnSpPr>
              <p:nvPr/>
            </p:nvCxnSpPr>
            <p:spPr>
              <a:xfrm>
                <a:off x="3457943" y="2044687"/>
                <a:ext cx="607057" cy="45286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5" name="Straight Arrow Connector 1144"/>
              <p:cNvCxnSpPr>
                <a:stCxn id="1146" idx="0"/>
                <a:endCxn id="1151" idx="2"/>
              </p:cNvCxnSpPr>
              <p:nvPr/>
            </p:nvCxnSpPr>
            <p:spPr>
              <a:xfrm>
                <a:off x="3457943" y="2044687"/>
                <a:ext cx="553906" cy="79135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46" name="Rectangle 1145"/>
              <p:cNvSpPr/>
              <p:nvPr/>
            </p:nvSpPr>
            <p:spPr>
              <a:xfrm rot="5400000">
                <a:off x="3143107" y="1868937"/>
                <a:ext cx="278173" cy="351498"/>
              </a:xfrm>
              <a:prstGeom prst="rect">
                <a:avLst/>
              </a:prstGeom>
              <a:ln>
                <a:headEnd type="none" w="med" len="med"/>
                <a:tailEnd type="none"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 defTabSz="457200"/>
                <a:endParaRPr lang="en-US" dirty="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1147" name="Rectangle 1146"/>
              <p:cNvSpPr/>
              <p:nvPr/>
            </p:nvSpPr>
            <p:spPr>
              <a:xfrm rot="5400000">
                <a:off x="3143107" y="2321800"/>
                <a:ext cx="278173" cy="351498"/>
              </a:xfrm>
              <a:prstGeom prst="rect">
                <a:avLst/>
              </a:prstGeom>
              <a:ln>
                <a:headEnd type="none" w="med" len="med"/>
                <a:tailEnd type="none"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 defTabSz="457200"/>
                <a:endParaRPr lang="en-US" dirty="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1148" name="Rectangle 1147"/>
              <p:cNvSpPr/>
              <p:nvPr/>
            </p:nvSpPr>
            <p:spPr>
              <a:xfrm rot="5400000">
                <a:off x="3143107" y="2774663"/>
                <a:ext cx="278173" cy="351498"/>
              </a:xfrm>
              <a:prstGeom prst="rect">
                <a:avLst/>
              </a:prstGeom>
              <a:ln>
                <a:headEnd type="none" w="med" len="med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 defTabSz="457200"/>
                <a:endParaRPr lang="en-US" dirty="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</p:grpSp>
        <p:sp>
          <p:nvSpPr>
            <p:cNvPr id="1120" name="Rounded Rectangle 1119"/>
            <p:cNvSpPr/>
            <p:nvPr/>
          </p:nvSpPr>
          <p:spPr>
            <a:xfrm>
              <a:off x="6310342" y="3906634"/>
              <a:ext cx="950544" cy="537891"/>
            </a:xfrm>
            <a:prstGeom prst="round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r>
                <a:rPr lang="en-US" sz="2800" dirty="0">
                  <a:solidFill>
                    <a:prstClr val="white"/>
                  </a:solidFill>
                  <a:latin typeface="Gill Sans Light"/>
                  <a:cs typeface="Gill Sans Light"/>
                </a:rPr>
                <a:t>w</a:t>
              </a:r>
              <a:r>
                <a:rPr lang="en-US" sz="2800" baseline="30000" dirty="0">
                  <a:solidFill>
                    <a:prstClr val="white"/>
                  </a:solidFill>
                  <a:latin typeface="Gill Sans Light"/>
                  <a:cs typeface="Gill Sans Light"/>
                </a:rPr>
                <a:t>(2)</a:t>
              </a:r>
            </a:p>
          </p:txBody>
        </p:sp>
        <p:cxnSp>
          <p:nvCxnSpPr>
            <p:cNvPr id="1121" name="Straight Arrow Connector 1120"/>
            <p:cNvCxnSpPr>
              <a:stCxn id="1149" idx="4"/>
              <a:endCxn id="1120" idx="1"/>
            </p:cNvCxnSpPr>
            <p:nvPr/>
          </p:nvCxnSpPr>
          <p:spPr>
            <a:xfrm>
              <a:off x="5426720" y="3848790"/>
              <a:ext cx="883622" cy="32679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2" name="Straight Arrow Connector 1121"/>
            <p:cNvCxnSpPr>
              <a:stCxn id="1150" idx="4"/>
              <a:endCxn id="1120" idx="1"/>
            </p:cNvCxnSpPr>
            <p:nvPr/>
          </p:nvCxnSpPr>
          <p:spPr>
            <a:xfrm flipV="1">
              <a:off x="5551313" y="4175580"/>
              <a:ext cx="759029" cy="414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3" name="Straight Arrow Connector 1122"/>
            <p:cNvCxnSpPr>
              <a:stCxn id="1151" idx="4"/>
              <a:endCxn id="1120" idx="1"/>
            </p:cNvCxnSpPr>
            <p:nvPr/>
          </p:nvCxnSpPr>
          <p:spPr>
            <a:xfrm flipV="1">
              <a:off x="5426720" y="4175580"/>
              <a:ext cx="883622" cy="338488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76" name="Group 1175"/>
          <p:cNvGrpSpPr/>
          <p:nvPr/>
        </p:nvGrpSpPr>
        <p:grpSpPr>
          <a:xfrm>
            <a:off x="4605049" y="5287568"/>
            <a:ext cx="4795538" cy="1330518"/>
            <a:chOff x="2465345" y="5199064"/>
            <a:chExt cx="4795538" cy="1330518"/>
          </a:xfrm>
        </p:grpSpPr>
        <p:grpSp>
          <p:nvGrpSpPr>
            <p:cNvPr id="1177" name="Group 1176"/>
            <p:cNvGrpSpPr/>
            <p:nvPr/>
          </p:nvGrpSpPr>
          <p:grpSpPr>
            <a:xfrm>
              <a:off x="2465345" y="5199064"/>
              <a:ext cx="3085965" cy="1330518"/>
              <a:chOff x="1627784" y="1832290"/>
              <a:chExt cx="3085965" cy="1330518"/>
            </a:xfrm>
          </p:grpSpPr>
          <p:cxnSp>
            <p:nvCxnSpPr>
              <p:cNvPr id="1182" name="Straight Arrow Connector 1181"/>
              <p:cNvCxnSpPr>
                <a:stCxn id="1226" idx="2"/>
              </p:cNvCxnSpPr>
              <p:nvPr/>
            </p:nvCxnSpPr>
            <p:spPr>
              <a:xfrm>
                <a:off x="2465342" y="2044686"/>
                <a:ext cx="641102" cy="31377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3" name="Straight Arrow Connector 1182"/>
              <p:cNvCxnSpPr>
                <a:stCxn id="1218" idx="2"/>
                <a:endCxn id="1205" idx="2"/>
              </p:cNvCxnSpPr>
              <p:nvPr/>
            </p:nvCxnSpPr>
            <p:spPr>
              <a:xfrm>
                <a:off x="2465342" y="2497549"/>
                <a:ext cx="641103" cy="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4" name="Straight Arrow Connector 1183"/>
              <p:cNvCxnSpPr>
                <a:stCxn id="1210" idx="2"/>
              </p:cNvCxnSpPr>
              <p:nvPr/>
            </p:nvCxnSpPr>
            <p:spPr>
              <a:xfrm flipV="1">
                <a:off x="2465342" y="2636636"/>
                <a:ext cx="641102" cy="31377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5" name="Straight Arrow Connector 1184"/>
              <p:cNvCxnSpPr>
                <a:stCxn id="1226" idx="2"/>
                <a:endCxn id="1204" idx="2"/>
              </p:cNvCxnSpPr>
              <p:nvPr/>
            </p:nvCxnSpPr>
            <p:spPr>
              <a:xfrm>
                <a:off x="2465342" y="2044686"/>
                <a:ext cx="641103" cy="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6" name="Straight Arrow Connector 1185"/>
              <p:cNvCxnSpPr>
                <a:stCxn id="1218" idx="2"/>
                <a:endCxn id="1204" idx="2"/>
              </p:cNvCxnSpPr>
              <p:nvPr/>
            </p:nvCxnSpPr>
            <p:spPr>
              <a:xfrm flipV="1">
                <a:off x="2465342" y="2044687"/>
                <a:ext cx="641103" cy="45286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7" name="Straight Arrow Connector 1186"/>
              <p:cNvCxnSpPr>
                <a:stCxn id="1218" idx="2"/>
                <a:endCxn id="1206" idx="2"/>
              </p:cNvCxnSpPr>
              <p:nvPr/>
            </p:nvCxnSpPr>
            <p:spPr>
              <a:xfrm>
                <a:off x="2465342" y="2497549"/>
                <a:ext cx="641103" cy="452863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8" name="Straight Arrow Connector 1187"/>
              <p:cNvCxnSpPr>
                <a:stCxn id="1210" idx="2"/>
              </p:cNvCxnSpPr>
              <p:nvPr/>
            </p:nvCxnSpPr>
            <p:spPr>
              <a:xfrm flipV="1">
                <a:off x="2465342" y="2188057"/>
                <a:ext cx="641102" cy="76235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9" name="Straight Arrow Connector 1188"/>
              <p:cNvCxnSpPr>
                <a:stCxn id="1210" idx="2"/>
                <a:endCxn id="1206" idx="2"/>
              </p:cNvCxnSpPr>
              <p:nvPr/>
            </p:nvCxnSpPr>
            <p:spPr>
              <a:xfrm>
                <a:off x="2465342" y="2950412"/>
                <a:ext cx="641103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0" name="Straight Arrow Connector 1189"/>
              <p:cNvCxnSpPr>
                <a:stCxn id="1226" idx="2"/>
              </p:cNvCxnSpPr>
              <p:nvPr/>
            </p:nvCxnSpPr>
            <p:spPr>
              <a:xfrm>
                <a:off x="2465342" y="2044686"/>
                <a:ext cx="641103" cy="77652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191" name="Group 1190"/>
              <p:cNvGrpSpPr/>
              <p:nvPr/>
            </p:nvGrpSpPr>
            <p:grpSpPr>
              <a:xfrm>
                <a:off x="1627784" y="1832290"/>
                <a:ext cx="837558" cy="424793"/>
                <a:chOff x="1495907" y="3073809"/>
                <a:chExt cx="837558" cy="596312"/>
              </a:xfrm>
            </p:grpSpPr>
            <p:sp>
              <p:nvSpPr>
                <p:cNvPr id="1226" name="Rectangle 1225"/>
                <p:cNvSpPr/>
                <p:nvPr/>
              </p:nvSpPr>
              <p:spPr>
                <a:xfrm rot="16200000">
                  <a:off x="1616530" y="2953186"/>
                  <a:ext cx="596312" cy="837558"/>
                </a:xfrm>
                <a:prstGeom prst="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t"/>
                <a:lstStyle/>
                <a:p>
                  <a:pPr algn="ctr" defTabSz="457200"/>
                  <a:endParaRPr lang="en-US" dirty="0">
                    <a:solidFill>
                      <a:prstClr val="black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1227" name="Pentagon 1226"/>
                <p:cNvSpPr/>
                <p:nvPr/>
              </p:nvSpPr>
              <p:spPr>
                <a:xfrm>
                  <a:off x="1923960" y="3116248"/>
                  <a:ext cx="372819" cy="139987"/>
                </a:xfrm>
                <a:prstGeom prst="homePlate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>
                    <a:solidFill>
                      <a:prstClr val="white"/>
                    </a:solidFill>
                    <a:latin typeface="Corbel"/>
                  </a:endParaRPr>
                </a:p>
              </p:txBody>
            </p:sp>
            <p:grpSp>
              <p:nvGrpSpPr>
                <p:cNvPr id="1228" name="Group 1227"/>
                <p:cNvGrpSpPr/>
                <p:nvPr/>
              </p:nvGrpSpPr>
              <p:grpSpPr>
                <a:xfrm>
                  <a:off x="1562008" y="3137047"/>
                  <a:ext cx="214997" cy="469834"/>
                  <a:chOff x="701340" y="1838150"/>
                  <a:chExt cx="906851" cy="1275558"/>
                </a:xfrm>
              </p:grpSpPr>
              <p:sp>
                <p:nvSpPr>
                  <p:cNvPr id="1231" name="Rounded Rectangle 1230"/>
                  <p:cNvSpPr/>
                  <p:nvPr/>
                </p:nvSpPr>
                <p:spPr>
                  <a:xfrm>
                    <a:off x="701340" y="1838150"/>
                    <a:ext cx="906851" cy="323586"/>
                  </a:xfrm>
                  <a:prstGeom prst="roundRect">
                    <a:avLst/>
                  </a:prstGeom>
                  <a:ln>
                    <a:headEnd type="none" w="med" len="med"/>
                    <a:tailEnd type="none"/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457200"/>
                    <a:endParaRPr lang="en-US" dirty="0">
                      <a:solidFill>
                        <a:prstClr val="white"/>
                      </a:solidFill>
                      <a:latin typeface="Gill Sans Light"/>
                      <a:cs typeface="Gill Sans Light"/>
                    </a:endParaRPr>
                  </a:p>
                </p:txBody>
              </p:sp>
              <p:sp>
                <p:nvSpPr>
                  <p:cNvPr id="1232" name="Rounded Rectangle 1231"/>
                  <p:cNvSpPr/>
                  <p:nvPr/>
                </p:nvSpPr>
                <p:spPr>
                  <a:xfrm>
                    <a:off x="701340" y="2314136"/>
                    <a:ext cx="906851" cy="323586"/>
                  </a:xfrm>
                  <a:prstGeom prst="roundRect">
                    <a:avLst/>
                  </a:prstGeom>
                  <a:ln>
                    <a:headEnd type="none" w="med" len="med"/>
                    <a:tailEnd type="none"/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457200"/>
                    <a:endParaRPr lang="en-US" dirty="0">
                      <a:solidFill>
                        <a:prstClr val="white"/>
                      </a:solidFill>
                      <a:latin typeface="Gill Sans Light"/>
                      <a:cs typeface="Gill Sans Light"/>
                    </a:endParaRPr>
                  </a:p>
                </p:txBody>
              </p:sp>
              <p:sp>
                <p:nvSpPr>
                  <p:cNvPr id="1233" name="Rounded Rectangle 1232"/>
                  <p:cNvSpPr/>
                  <p:nvPr/>
                </p:nvSpPr>
                <p:spPr>
                  <a:xfrm>
                    <a:off x="701340" y="2790122"/>
                    <a:ext cx="906851" cy="323586"/>
                  </a:xfrm>
                  <a:prstGeom prst="roundRect">
                    <a:avLst/>
                  </a:prstGeom>
                  <a:ln>
                    <a:headEnd type="none" w="med" len="med"/>
                    <a:tailEnd type="none"/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457200"/>
                    <a:endParaRPr lang="en-US" dirty="0">
                      <a:solidFill>
                        <a:prstClr val="white"/>
                      </a:solidFill>
                      <a:latin typeface="Gill Sans Light"/>
                      <a:cs typeface="Gill Sans Light"/>
                    </a:endParaRPr>
                  </a:p>
                </p:txBody>
              </p:sp>
            </p:grpSp>
            <p:sp>
              <p:nvSpPr>
                <p:cNvPr id="1229" name="Pentagon 1228"/>
                <p:cNvSpPr/>
                <p:nvPr/>
              </p:nvSpPr>
              <p:spPr>
                <a:xfrm>
                  <a:off x="1923959" y="3303785"/>
                  <a:ext cx="372819" cy="139987"/>
                </a:xfrm>
                <a:prstGeom prst="homePlate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>
                    <a:solidFill>
                      <a:prstClr val="white"/>
                    </a:solidFill>
                    <a:latin typeface="Corbel"/>
                  </a:endParaRPr>
                </a:p>
              </p:txBody>
            </p:sp>
            <p:sp>
              <p:nvSpPr>
                <p:cNvPr id="1230" name="Pentagon 1229"/>
                <p:cNvSpPr/>
                <p:nvPr/>
              </p:nvSpPr>
              <p:spPr>
                <a:xfrm>
                  <a:off x="1923960" y="3491323"/>
                  <a:ext cx="372819" cy="139987"/>
                </a:xfrm>
                <a:prstGeom prst="homePlate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>
                    <a:solidFill>
                      <a:prstClr val="white"/>
                    </a:solidFill>
                    <a:latin typeface="Corbel"/>
                  </a:endParaRPr>
                </a:p>
              </p:txBody>
            </p:sp>
          </p:grpSp>
          <p:grpSp>
            <p:nvGrpSpPr>
              <p:cNvPr id="1192" name="Group 1191"/>
              <p:cNvGrpSpPr/>
              <p:nvPr/>
            </p:nvGrpSpPr>
            <p:grpSpPr>
              <a:xfrm>
                <a:off x="1627786" y="2285153"/>
                <a:ext cx="837556" cy="424793"/>
                <a:chOff x="1495909" y="3709525"/>
                <a:chExt cx="837556" cy="596312"/>
              </a:xfrm>
            </p:grpSpPr>
            <p:sp>
              <p:nvSpPr>
                <p:cNvPr id="1218" name="Rectangle 1217"/>
                <p:cNvSpPr/>
                <p:nvPr/>
              </p:nvSpPr>
              <p:spPr>
                <a:xfrm rot="16200000">
                  <a:off x="1616531" y="3588903"/>
                  <a:ext cx="596312" cy="837556"/>
                </a:xfrm>
                <a:prstGeom prst="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t"/>
                <a:lstStyle/>
                <a:p>
                  <a:pPr algn="ctr" defTabSz="457200"/>
                  <a:endParaRPr lang="en-US" dirty="0">
                    <a:solidFill>
                      <a:prstClr val="black"/>
                    </a:solidFill>
                    <a:latin typeface="Gill Sans Light"/>
                    <a:cs typeface="Gill Sans Light"/>
                  </a:endParaRPr>
                </a:p>
              </p:txBody>
            </p:sp>
            <p:grpSp>
              <p:nvGrpSpPr>
                <p:cNvPr id="1219" name="Group 1218"/>
                <p:cNvGrpSpPr/>
                <p:nvPr/>
              </p:nvGrpSpPr>
              <p:grpSpPr>
                <a:xfrm>
                  <a:off x="1562009" y="3772763"/>
                  <a:ext cx="214997" cy="469834"/>
                  <a:chOff x="708166" y="3573020"/>
                  <a:chExt cx="906851" cy="1275558"/>
                </a:xfrm>
              </p:grpSpPr>
              <p:sp>
                <p:nvSpPr>
                  <p:cNvPr id="1223" name="Rounded Rectangle 1222"/>
                  <p:cNvSpPr/>
                  <p:nvPr/>
                </p:nvSpPr>
                <p:spPr>
                  <a:xfrm>
                    <a:off x="708166" y="3573020"/>
                    <a:ext cx="906851" cy="323586"/>
                  </a:xfrm>
                  <a:prstGeom prst="roundRect">
                    <a:avLst/>
                  </a:prstGeom>
                  <a:ln>
                    <a:headEnd type="none" w="med" len="med"/>
                    <a:tailEnd type="none"/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457200"/>
                    <a:endParaRPr lang="en-US" dirty="0">
                      <a:solidFill>
                        <a:prstClr val="white"/>
                      </a:solidFill>
                      <a:latin typeface="Gill Sans Light"/>
                      <a:cs typeface="Gill Sans Light"/>
                    </a:endParaRPr>
                  </a:p>
                </p:txBody>
              </p:sp>
              <p:sp>
                <p:nvSpPr>
                  <p:cNvPr id="1224" name="Rounded Rectangle 1223"/>
                  <p:cNvSpPr/>
                  <p:nvPr/>
                </p:nvSpPr>
                <p:spPr>
                  <a:xfrm>
                    <a:off x="708166" y="4049006"/>
                    <a:ext cx="906851" cy="323586"/>
                  </a:xfrm>
                  <a:prstGeom prst="roundRect">
                    <a:avLst/>
                  </a:prstGeom>
                  <a:ln>
                    <a:headEnd type="none" w="med" len="med"/>
                    <a:tailEnd type="none"/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457200"/>
                    <a:endParaRPr lang="en-US" dirty="0">
                      <a:solidFill>
                        <a:prstClr val="white"/>
                      </a:solidFill>
                      <a:latin typeface="Gill Sans Light"/>
                      <a:cs typeface="Gill Sans Light"/>
                    </a:endParaRPr>
                  </a:p>
                </p:txBody>
              </p:sp>
              <p:sp>
                <p:nvSpPr>
                  <p:cNvPr id="1225" name="Rounded Rectangle 1224"/>
                  <p:cNvSpPr/>
                  <p:nvPr/>
                </p:nvSpPr>
                <p:spPr>
                  <a:xfrm>
                    <a:off x="708166" y="4524992"/>
                    <a:ext cx="906851" cy="323586"/>
                  </a:xfrm>
                  <a:prstGeom prst="roundRect">
                    <a:avLst/>
                  </a:prstGeom>
                  <a:ln>
                    <a:headEnd type="none" w="med" len="med"/>
                    <a:tailEnd type="none"/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457200"/>
                    <a:endParaRPr lang="en-US" dirty="0">
                      <a:solidFill>
                        <a:prstClr val="white"/>
                      </a:solidFill>
                      <a:latin typeface="Gill Sans Light"/>
                      <a:cs typeface="Gill Sans Light"/>
                    </a:endParaRPr>
                  </a:p>
                </p:txBody>
              </p:sp>
            </p:grpSp>
            <p:sp>
              <p:nvSpPr>
                <p:cNvPr id="1220" name="Pentagon 1219"/>
                <p:cNvSpPr/>
                <p:nvPr/>
              </p:nvSpPr>
              <p:spPr>
                <a:xfrm>
                  <a:off x="1923961" y="3751964"/>
                  <a:ext cx="372819" cy="139987"/>
                </a:xfrm>
                <a:prstGeom prst="homePlate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>
                    <a:solidFill>
                      <a:prstClr val="white"/>
                    </a:solidFill>
                    <a:latin typeface="Corbel"/>
                  </a:endParaRPr>
                </a:p>
              </p:txBody>
            </p:sp>
            <p:sp>
              <p:nvSpPr>
                <p:cNvPr id="1221" name="Pentagon 1220"/>
                <p:cNvSpPr/>
                <p:nvPr/>
              </p:nvSpPr>
              <p:spPr>
                <a:xfrm>
                  <a:off x="1923960" y="3939501"/>
                  <a:ext cx="372819" cy="139987"/>
                </a:xfrm>
                <a:prstGeom prst="homePlate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>
                    <a:solidFill>
                      <a:prstClr val="white"/>
                    </a:solidFill>
                    <a:latin typeface="Corbel"/>
                  </a:endParaRPr>
                </a:p>
              </p:txBody>
            </p:sp>
            <p:sp>
              <p:nvSpPr>
                <p:cNvPr id="1222" name="Pentagon 1221"/>
                <p:cNvSpPr/>
                <p:nvPr/>
              </p:nvSpPr>
              <p:spPr>
                <a:xfrm>
                  <a:off x="1923961" y="4127039"/>
                  <a:ext cx="372819" cy="139987"/>
                </a:xfrm>
                <a:prstGeom prst="homePlate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>
                    <a:solidFill>
                      <a:prstClr val="white"/>
                    </a:solidFill>
                    <a:latin typeface="Corbel"/>
                  </a:endParaRPr>
                </a:p>
              </p:txBody>
            </p:sp>
          </p:grpSp>
          <p:grpSp>
            <p:nvGrpSpPr>
              <p:cNvPr id="1193" name="Group 1192"/>
              <p:cNvGrpSpPr/>
              <p:nvPr/>
            </p:nvGrpSpPr>
            <p:grpSpPr>
              <a:xfrm>
                <a:off x="1627784" y="2738016"/>
                <a:ext cx="837558" cy="424792"/>
                <a:chOff x="1495907" y="4345241"/>
                <a:chExt cx="837558" cy="596311"/>
              </a:xfrm>
            </p:grpSpPr>
            <p:sp>
              <p:nvSpPr>
                <p:cNvPr id="1210" name="Rectangle 1209"/>
                <p:cNvSpPr/>
                <p:nvPr/>
              </p:nvSpPr>
              <p:spPr>
                <a:xfrm rot="16200000">
                  <a:off x="1616530" y="4224618"/>
                  <a:ext cx="596311" cy="837558"/>
                </a:xfrm>
                <a:prstGeom prst="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t"/>
                <a:lstStyle/>
                <a:p>
                  <a:pPr algn="ctr" defTabSz="457200"/>
                  <a:endParaRPr lang="en-US" dirty="0">
                    <a:solidFill>
                      <a:prstClr val="black"/>
                    </a:solidFill>
                    <a:latin typeface="Gill Sans Light"/>
                    <a:cs typeface="Gill Sans Light"/>
                  </a:endParaRPr>
                </a:p>
              </p:txBody>
            </p:sp>
            <p:grpSp>
              <p:nvGrpSpPr>
                <p:cNvPr id="1211" name="Group 1210"/>
                <p:cNvGrpSpPr/>
                <p:nvPr/>
              </p:nvGrpSpPr>
              <p:grpSpPr>
                <a:xfrm>
                  <a:off x="1562011" y="4408480"/>
                  <a:ext cx="214997" cy="469833"/>
                  <a:chOff x="714992" y="5289983"/>
                  <a:chExt cx="906851" cy="1275558"/>
                </a:xfrm>
              </p:grpSpPr>
              <p:sp>
                <p:nvSpPr>
                  <p:cNvPr id="1215" name="Rounded Rectangle 1214"/>
                  <p:cNvSpPr/>
                  <p:nvPr/>
                </p:nvSpPr>
                <p:spPr>
                  <a:xfrm>
                    <a:off x="714992" y="5289983"/>
                    <a:ext cx="906851" cy="323586"/>
                  </a:xfrm>
                  <a:prstGeom prst="roundRect">
                    <a:avLst/>
                  </a:prstGeom>
                  <a:ln>
                    <a:headEnd type="none" w="med" len="med"/>
                    <a:tailEnd type="none"/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457200"/>
                    <a:endParaRPr lang="en-US" dirty="0">
                      <a:solidFill>
                        <a:prstClr val="white"/>
                      </a:solidFill>
                      <a:latin typeface="Gill Sans Light"/>
                      <a:cs typeface="Gill Sans Light"/>
                    </a:endParaRPr>
                  </a:p>
                </p:txBody>
              </p:sp>
              <p:sp>
                <p:nvSpPr>
                  <p:cNvPr id="1216" name="Rounded Rectangle 1215"/>
                  <p:cNvSpPr/>
                  <p:nvPr/>
                </p:nvSpPr>
                <p:spPr>
                  <a:xfrm>
                    <a:off x="714992" y="5765969"/>
                    <a:ext cx="906851" cy="323586"/>
                  </a:xfrm>
                  <a:prstGeom prst="roundRect">
                    <a:avLst/>
                  </a:prstGeom>
                  <a:ln>
                    <a:headEnd type="none" w="med" len="med"/>
                    <a:tailEnd type="none"/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457200"/>
                    <a:endParaRPr lang="en-US" dirty="0">
                      <a:solidFill>
                        <a:prstClr val="white"/>
                      </a:solidFill>
                      <a:latin typeface="Gill Sans Light"/>
                      <a:cs typeface="Gill Sans Light"/>
                    </a:endParaRPr>
                  </a:p>
                </p:txBody>
              </p:sp>
              <p:sp>
                <p:nvSpPr>
                  <p:cNvPr id="1217" name="Rounded Rectangle 1216"/>
                  <p:cNvSpPr/>
                  <p:nvPr/>
                </p:nvSpPr>
                <p:spPr>
                  <a:xfrm>
                    <a:off x="714992" y="6241955"/>
                    <a:ext cx="906851" cy="323586"/>
                  </a:xfrm>
                  <a:prstGeom prst="roundRect">
                    <a:avLst/>
                  </a:prstGeom>
                  <a:ln>
                    <a:headEnd type="none" w="med" len="med"/>
                    <a:tailEnd type="none"/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457200"/>
                    <a:endParaRPr lang="en-US" dirty="0">
                      <a:solidFill>
                        <a:prstClr val="white"/>
                      </a:solidFill>
                      <a:latin typeface="Gill Sans Light"/>
                      <a:cs typeface="Gill Sans Light"/>
                    </a:endParaRPr>
                  </a:p>
                </p:txBody>
              </p:sp>
            </p:grpSp>
            <p:sp>
              <p:nvSpPr>
                <p:cNvPr id="1212" name="Pentagon 1211"/>
                <p:cNvSpPr/>
                <p:nvPr/>
              </p:nvSpPr>
              <p:spPr>
                <a:xfrm>
                  <a:off x="1923800" y="4392031"/>
                  <a:ext cx="372819" cy="139987"/>
                </a:xfrm>
                <a:prstGeom prst="homePlate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>
                    <a:solidFill>
                      <a:prstClr val="white"/>
                    </a:solidFill>
                    <a:latin typeface="Corbel"/>
                  </a:endParaRPr>
                </a:p>
              </p:txBody>
            </p:sp>
            <p:sp>
              <p:nvSpPr>
                <p:cNvPr id="1213" name="Pentagon 1212"/>
                <p:cNvSpPr/>
                <p:nvPr/>
              </p:nvSpPr>
              <p:spPr>
                <a:xfrm>
                  <a:off x="1923799" y="4579568"/>
                  <a:ext cx="372819" cy="139987"/>
                </a:xfrm>
                <a:prstGeom prst="homePlate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>
                    <a:solidFill>
                      <a:prstClr val="white"/>
                    </a:solidFill>
                    <a:latin typeface="Corbel"/>
                  </a:endParaRPr>
                </a:p>
              </p:txBody>
            </p:sp>
            <p:sp>
              <p:nvSpPr>
                <p:cNvPr id="1214" name="Pentagon 1213"/>
                <p:cNvSpPr/>
                <p:nvPr/>
              </p:nvSpPr>
              <p:spPr>
                <a:xfrm>
                  <a:off x="1923800" y="4767106"/>
                  <a:ext cx="372819" cy="139987"/>
                </a:xfrm>
                <a:prstGeom prst="homePlate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>
                    <a:solidFill>
                      <a:prstClr val="white"/>
                    </a:solidFill>
                    <a:latin typeface="Corbel"/>
                  </a:endParaRPr>
                </a:p>
              </p:txBody>
            </p:sp>
          </p:grpSp>
          <p:grpSp>
            <p:nvGrpSpPr>
              <p:cNvPr id="1194" name="Group 1193"/>
              <p:cNvGrpSpPr/>
              <p:nvPr/>
            </p:nvGrpSpPr>
            <p:grpSpPr>
              <a:xfrm>
                <a:off x="4011849" y="1905600"/>
                <a:ext cx="701900" cy="1183899"/>
                <a:chOff x="387467" y="3176719"/>
                <a:chExt cx="701900" cy="1661923"/>
              </a:xfrm>
            </p:grpSpPr>
            <p:sp>
              <p:nvSpPr>
                <p:cNvPr id="1207" name="Can 1206"/>
                <p:cNvSpPr/>
                <p:nvPr/>
              </p:nvSpPr>
              <p:spPr>
                <a:xfrm>
                  <a:off x="387467" y="3176719"/>
                  <a:ext cx="577307" cy="744446"/>
                </a:xfrm>
                <a:prstGeom prst="can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 defTabSz="457200"/>
                  <a:endParaRPr lang="en-US" sz="2000" baseline="-25000" dirty="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1208" name="Can 1207"/>
                <p:cNvSpPr/>
                <p:nvPr/>
              </p:nvSpPr>
              <p:spPr>
                <a:xfrm>
                  <a:off x="512060" y="3624492"/>
                  <a:ext cx="577307" cy="767539"/>
                </a:xfrm>
                <a:prstGeom prst="can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 defTabSz="457200"/>
                  <a:endParaRPr lang="en-US" sz="2000" baseline="-25000" dirty="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1209" name="Can 1208"/>
                <p:cNvSpPr/>
                <p:nvPr/>
              </p:nvSpPr>
              <p:spPr>
                <a:xfrm>
                  <a:off x="387467" y="4127039"/>
                  <a:ext cx="577307" cy="711603"/>
                </a:xfrm>
                <a:prstGeom prst="can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 defTabSz="457200"/>
                  <a:endParaRPr lang="en-US" sz="2000" baseline="-25000" dirty="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</p:grpSp>
          <p:cxnSp>
            <p:nvCxnSpPr>
              <p:cNvPr id="1195" name="Straight Arrow Connector 1194"/>
              <p:cNvCxnSpPr>
                <a:stCxn id="1205" idx="0"/>
                <a:endCxn id="1208" idx="2"/>
              </p:cNvCxnSpPr>
              <p:nvPr/>
            </p:nvCxnSpPr>
            <p:spPr>
              <a:xfrm>
                <a:off x="3457943" y="2497550"/>
                <a:ext cx="678499" cy="41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6" name="Straight Arrow Connector 1195"/>
              <p:cNvCxnSpPr>
                <a:stCxn id="1205" idx="0"/>
                <a:endCxn id="1207" idx="2"/>
              </p:cNvCxnSpPr>
              <p:nvPr/>
            </p:nvCxnSpPr>
            <p:spPr>
              <a:xfrm flipV="1">
                <a:off x="3457943" y="2170760"/>
                <a:ext cx="553906" cy="32679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7" name="Straight Arrow Connector 1196"/>
              <p:cNvCxnSpPr>
                <a:stCxn id="1205" idx="0"/>
                <a:endCxn id="1209" idx="2"/>
              </p:cNvCxnSpPr>
              <p:nvPr/>
            </p:nvCxnSpPr>
            <p:spPr>
              <a:xfrm>
                <a:off x="3457943" y="2497550"/>
                <a:ext cx="553906" cy="33848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8" name="Straight Arrow Connector 1197"/>
              <p:cNvCxnSpPr>
                <a:stCxn id="1206" idx="0"/>
              </p:cNvCxnSpPr>
              <p:nvPr/>
            </p:nvCxnSpPr>
            <p:spPr>
              <a:xfrm>
                <a:off x="3457943" y="2950412"/>
                <a:ext cx="553906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9" name="Straight Arrow Connector 1198"/>
              <p:cNvCxnSpPr>
                <a:stCxn id="1206" idx="0"/>
              </p:cNvCxnSpPr>
              <p:nvPr/>
            </p:nvCxnSpPr>
            <p:spPr>
              <a:xfrm flipV="1">
                <a:off x="3457943" y="2497549"/>
                <a:ext cx="607057" cy="452863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0" name="Straight Arrow Connector 1199"/>
              <p:cNvCxnSpPr>
                <a:stCxn id="1206" idx="0"/>
                <a:endCxn id="1207" idx="2"/>
              </p:cNvCxnSpPr>
              <p:nvPr/>
            </p:nvCxnSpPr>
            <p:spPr>
              <a:xfrm flipV="1">
                <a:off x="3457943" y="2170760"/>
                <a:ext cx="553906" cy="779653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1" name="Straight Arrow Connector 1200"/>
              <p:cNvCxnSpPr>
                <a:stCxn id="1204" idx="0"/>
              </p:cNvCxnSpPr>
              <p:nvPr/>
            </p:nvCxnSpPr>
            <p:spPr>
              <a:xfrm>
                <a:off x="3457943" y="2044687"/>
                <a:ext cx="553906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2" name="Straight Arrow Connector 1201"/>
              <p:cNvCxnSpPr>
                <a:stCxn id="1204" idx="0"/>
              </p:cNvCxnSpPr>
              <p:nvPr/>
            </p:nvCxnSpPr>
            <p:spPr>
              <a:xfrm>
                <a:off x="3457943" y="2044687"/>
                <a:ext cx="607057" cy="45286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3" name="Straight Arrow Connector 1202"/>
              <p:cNvCxnSpPr>
                <a:stCxn id="1204" idx="0"/>
                <a:endCxn id="1209" idx="2"/>
              </p:cNvCxnSpPr>
              <p:nvPr/>
            </p:nvCxnSpPr>
            <p:spPr>
              <a:xfrm>
                <a:off x="3457943" y="2044687"/>
                <a:ext cx="553906" cy="79135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04" name="Rectangle 1203"/>
              <p:cNvSpPr/>
              <p:nvPr/>
            </p:nvSpPr>
            <p:spPr>
              <a:xfrm rot="5400000">
                <a:off x="3143107" y="1868937"/>
                <a:ext cx="278173" cy="351498"/>
              </a:xfrm>
              <a:prstGeom prst="rect">
                <a:avLst/>
              </a:prstGeom>
              <a:ln>
                <a:headEnd type="none" w="med" len="med"/>
                <a:tailEnd type="none"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 defTabSz="457200"/>
                <a:endParaRPr lang="en-US" dirty="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1205" name="Rectangle 1204"/>
              <p:cNvSpPr/>
              <p:nvPr/>
            </p:nvSpPr>
            <p:spPr>
              <a:xfrm rot="5400000">
                <a:off x="3143107" y="2321800"/>
                <a:ext cx="278173" cy="351498"/>
              </a:xfrm>
              <a:prstGeom prst="rect">
                <a:avLst/>
              </a:prstGeom>
              <a:ln>
                <a:headEnd type="none" w="med" len="med"/>
                <a:tailEnd type="none"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 defTabSz="457200"/>
                <a:endParaRPr lang="en-US" dirty="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1206" name="Rectangle 1205"/>
              <p:cNvSpPr/>
              <p:nvPr/>
            </p:nvSpPr>
            <p:spPr>
              <a:xfrm rot="5400000">
                <a:off x="3143107" y="2774663"/>
                <a:ext cx="278173" cy="351498"/>
              </a:xfrm>
              <a:prstGeom prst="rect">
                <a:avLst/>
              </a:prstGeom>
              <a:ln>
                <a:headEnd type="none" w="med" len="med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 defTabSz="457200"/>
                <a:endParaRPr lang="en-US" dirty="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</p:grpSp>
        <p:sp>
          <p:nvSpPr>
            <p:cNvPr id="1178" name="Rounded Rectangle 1177"/>
            <p:cNvSpPr/>
            <p:nvPr/>
          </p:nvSpPr>
          <p:spPr>
            <a:xfrm>
              <a:off x="6310339" y="5595378"/>
              <a:ext cx="950544" cy="537891"/>
            </a:xfrm>
            <a:prstGeom prst="round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r>
                <a:rPr lang="en-US" sz="2800" dirty="0">
                  <a:solidFill>
                    <a:prstClr val="white"/>
                  </a:solidFill>
                  <a:latin typeface="Gill Sans Light"/>
                  <a:cs typeface="Gill Sans Light"/>
                </a:rPr>
                <a:t>w</a:t>
              </a:r>
              <a:r>
                <a:rPr lang="en-US" sz="2800" baseline="30000" dirty="0">
                  <a:solidFill>
                    <a:prstClr val="white"/>
                  </a:solidFill>
                  <a:latin typeface="Gill Sans Light"/>
                  <a:cs typeface="Gill Sans Light"/>
                </a:rPr>
                <a:t>(3)</a:t>
              </a:r>
            </a:p>
          </p:txBody>
        </p:sp>
        <p:cxnSp>
          <p:nvCxnSpPr>
            <p:cNvPr id="1179" name="Straight Arrow Connector 1178"/>
            <p:cNvCxnSpPr>
              <a:stCxn id="1207" idx="4"/>
              <a:endCxn id="1178" idx="1"/>
            </p:cNvCxnSpPr>
            <p:nvPr/>
          </p:nvCxnSpPr>
          <p:spPr>
            <a:xfrm>
              <a:off x="5426717" y="5537534"/>
              <a:ext cx="883622" cy="32679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0" name="Straight Arrow Connector 1179"/>
            <p:cNvCxnSpPr>
              <a:stCxn id="1208" idx="4"/>
              <a:endCxn id="1178" idx="1"/>
            </p:cNvCxnSpPr>
            <p:nvPr/>
          </p:nvCxnSpPr>
          <p:spPr>
            <a:xfrm flipV="1">
              <a:off x="5551310" y="5864324"/>
              <a:ext cx="759029" cy="414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1" name="Straight Arrow Connector 1180"/>
            <p:cNvCxnSpPr>
              <a:stCxn id="1209" idx="4"/>
              <a:endCxn id="1178" idx="1"/>
            </p:cNvCxnSpPr>
            <p:nvPr/>
          </p:nvCxnSpPr>
          <p:spPr>
            <a:xfrm flipV="1">
              <a:off x="5426717" y="5864324"/>
              <a:ext cx="883622" cy="338488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34" name="Group 1233"/>
          <p:cNvGrpSpPr/>
          <p:nvPr/>
        </p:nvGrpSpPr>
        <p:grpSpPr>
          <a:xfrm>
            <a:off x="2984800" y="2136716"/>
            <a:ext cx="1628240" cy="2465857"/>
            <a:chOff x="845096" y="2048211"/>
            <a:chExt cx="1628240" cy="2465857"/>
          </a:xfrm>
        </p:grpSpPr>
        <p:cxnSp>
          <p:nvCxnSpPr>
            <p:cNvPr id="1235" name="Straight Arrow Connector 1234"/>
            <p:cNvCxnSpPr>
              <a:stCxn id="1053" idx="4"/>
              <a:endCxn id="1105" idx="0"/>
            </p:cNvCxnSpPr>
            <p:nvPr/>
          </p:nvCxnSpPr>
          <p:spPr>
            <a:xfrm flipV="1">
              <a:off x="845096" y="2048211"/>
              <a:ext cx="1628238" cy="1800579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6" name="Straight Arrow Connector 1235"/>
            <p:cNvCxnSpPr>
              <a:stCxn id="1054" idx="4"/>
              <a:endCxn id="1097" idx="0"/>
            </p:cNvCxnSpPr>
            <p:nvPr/>
          </p:nvCxnSpPr>
          <p:spPr>
            <a:xfrm flipV="1">
              <a:off x="969689" y="2501074"/>
              <a:ext cx="1503647" cy="167492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7" name="Straight Arrow Connector 1236"/>
            <p:cNvCxnSpPr>
              <a:stCxn id="1055" idx="4"/>
              <a:endCxn id="1089" idx="0"/>
            </p:cNvCxnSpPr>
            <p:nvPr/>
          </p:nvCxnSpPr>
          <p:spPr>
            <a:xfrm flipV="1">
              <a:off x="845096" y="2953936"/>
              <a:ext cx="1628237" cy="1560132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8" name="Straight Arrow Connector 1237"/>
            <p:cNvCxnSpPr>
              <a:stCxn id="1258" idx="3"/>
              <a:endCxn id="1105" idx="0"/>
            </p:cNvCxnSpPr>
            <p:nvPr/>
          </p:nvCxnSpPr>
          <p:spPr>
            <a:xfrm flipV="1">
              <a:off x="1526876" y="2048211"/>
              <a:ext cx="938470" cy="10445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9" name="Straight Arrow Connector 1238"/>
            <p:cNvCxnSpPr>
              <a:stCxn id="1258" idx="3"/>
              <a:endCxn id="1097" idx="0"/>
            </p:cNvCxnSpPr>
            <p:nvPr/>
          </p:nvCxnSpPr>
          <p:spPr>
            <a:xfrm>
              <a:off x="1526876" y="2152661"/>
              <a:ext cx="938472" cy="348413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0" name="Straight Arrow Connector 1239"/>
            <p:cNvCxnSpPr>
              <a:stCxn id="1258" idx="3"/>
              <a:endCxn id="1089" idx="0"/>
            </p:cNvCxnSpPr>
            <p:nvPr/>
          </p:nvCxnSpPr>
          <p:spPr>
            <a:xfrm>
              <a:off x="1526876" y="2152661"/>
              <a:ext cx="938469" cy="801275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41" name="Group 1240"/>
          <p:cNvGrpSpPr/>
          <p:nvPr/>
        </p:nvGrpSpPr>
        <p:grpSpPr>
          <a:xfrm>
            <a:off x="4613041" y="2589578"/>
            <a:ext cx="4795535" cy="2127368"/>
            <a:chOff x="2473336" y="2501074"/>
            <a:chExt cx="4795535" cy="2127368"/>
          </a:xfrm>
        </p:grpSpPr>
        <p:cxnSp>
          <p:nvCxnSpPr>
            <p:cNvPr id="1242" name="Elbow Connector 1241"/>
            <p:cNvCxnSpPr>
              <a:stCxn id="1114" idx="3"/>
              <a:endCxn id="1168" idx="0"/>
            </p:cNvCxnSpPr>
            <p:nvPr/>
          </p:nvCxnSpPr>
          <p:spPr>
            <a:xfrm flipH="1">
              <a:off x="2473337" y="2501074"/>
              <a:ext cx="4795534" cy="1221643"/>
            </a:xfrm>
            <a:prstGeom prst="bentConnector5">
              <a:avLst>
                <a:gd name="adj1" fmla="val -4767"/>
                <a:gd name="adj2" fmla="val 62828"/>
                <a:gd name="adj3" fmla="val 104767"/>
              </a:avLst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3" name="Elbow Connector 1242"/>
            <p:cNvCxnSpPr>
              <a:stCxn id="1114" idx="3"/>
              <a:endCxn id="1160" idx="0"/>
            </p:cNvCxnSpPr>
            <p:nvPr/>
          </p:nvCxnSpPr>
          <p:spPr>
            <a:xfrm flipH="1">
              <a:off x="2473339" y="2501074"/>
              <a:ext cx="4795532" cy="1674506"/>
            </a:xfrm>
            <a:prstGeom prst="bentConnector5">
              <a:avLst>
                <a:gd name="adj1" fmla="val -4767"/>
                <a:gd name="adj2" fmla="val 50296"/>
                <a:gd name="adj3" fmla="val 104767"/>
              </a:avLst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4" name="Elbow Connector 1243"/>
            <p:cNvCxnSpPr>
              <a:stCxn id="1114" idx="3"/>
              <a:endCxn id="1152" idx="0"/>
            </p:cNvCxnSpPr>
            <p:nvPr/>
          </p:nvCxnSpPr>
          <p:spPr>
            <a:xfrm flipH="1">
              <a:off x="2473336" y="2501074"/>
              <a:ext cx="4795535" cy="2127368"/>
            </a:xfrm>
            <a:prstGeom prst="bentConnector5">
              <a:avLst>
                <a:gd name="adj1" fmla="val -4767"/>
                <a:gd name="adj2" fmla="val 42724"/>
                <a:gd name="adj3" fmla="val 104767"/>
              </a:avLst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45" name="Group 1244"/>
          <p:cNvGrpSpPr/>
          <p:nvPr/>
        </p:nvGrpSpPr>
        <p:grpSpPr>
          <a:xfrm>
            <a:off x="2984801" y="3811222"/>
            <a:ext cx="1628243" cy="905725"/>
            <a:chOff x="845096" y="3722717"/>
            <a:chExt cx="1628243" cy="905725"/>
          </a:xfrm>
        </p:grpSpPr>
        <p:cxnSp>
          <p:nvCxnSpPr>
            <p:cNvPr id="1246" name="Straight Arrow Connector 1245"/>
            <p:cNvCxnSpPr>
              <a:stCxn id="1055" idx="4"/>
              <a:endCxn id="1160" idx="0"/>
            </p:cNvCxnSpPr>
            <p:nvPr/>
          </p:nvCxnSpPr>
          <p:spPr>
            <a:xfrm flipV="1">
              <a:off x="845096" y="4175580"/>
              <a:ext cx="1628243" cy="338488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7" name="Straight Arrow Connector 1246"/>
            <p:cNvCxnSpPr>
              <a:stCxn id="1054" idx="4"/>
              <a:endCxn id="1168" idx="0"/>
            </p:cNvCxnSpPr>
            <p:nvPr/>
          </p:nvCxnSpPr>
          <p:spPr>
            <a:xfrm flipV="1">
              <a:off x="969689" y="3722717"/>
              <a:ext cx="1503648" cy="453277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8" name="Straight Arrow Connector 1247"/>
            <p:cNvCxnSpPr>
              <a:stCxn id="1053" idx="4"/>
              <a:endCxn id="1152" idx="0"/>
            </p:cNvCxnSpPr>
            <p:nvPr/>
          </p:nvCxnSpPr>
          <p:spPr>
            <a:xfrm>
              <a:off x="845096" y="3848790"/>
              <a:ext cx="1628240" cy="779652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49" name="Group 1248"/>
          <p:cNvGrpSpPr/>
          <p:nvPr/>
        </p:nvGrpSpPr>
        <p:grpSpPr>
          <a:xfrm>
            <a:off x="4613038" y="4264084"/>
            <a:ext cx="4795541" cy="2141606"/>
            <a:chOff x="2473333" y="4175580"/>
            <a:chExt cx="4795541" cy="2141606"/>
          </a:xfrm>
        </p:grpSpPr>
        <p:cxnSp>
          <p:nvCxnSpPr>
            <p:cNvPr id="1250" name="Elbow Connector 1249"/>
            <p:cNvCxnSpPr>
              <a:stCxn id="1120" idx="3"/>
              <a:endCxn id="1226" idx="0"/>
            </p:cNvCxnSpPr>
            <p:nvPr/>
          </p:nvCxnSpPr>
          <p:spPr>
            <a:xfrm flipH="1">
              <a:off x="2473334" y="4175580"/>
              <a:ext cx="4795540" cy="1235881"/>
            </a:xfrm>
            <a:prstGeom prst="bentConnector5">
              <a:avLst>
                <a:gd name="adj1" fmla="val -4767"/>
                <a:gd name="adj2" fmla="val 65265"/>
                <a:gd name="adj3" fmla="val 104767"/>
              </a:avLst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1" name="Elbow Connector 1250"/>
            <p:cNvCxnSpPr>
              <a:stCxn id="1120" idx="3"/>
              <a:endCxn id="1218" idx="0"/>
            </p:cNvCxnSpPr>
            <p:nvPr/>
          </p:nvCxnSpPr>
          <p:spPr>
            <a:xfrm flipH="1">
              <a:off x="2473336" y="4175580"/>
              <a:ext cx="4795538" cy="1688744"/>
            </a:xfrm>
            <a:prstGeom prst="bentConnector5">
              <a:avLst>
                <a:gd name="adj1" fmla="val -4767"/>
                <a:gd name="adj2" fmla="val 52186"/>
                <a:gd name="adj3" fmla="val 104767"/>
              </a:avLst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2" name="Elbow Connector 1251"/>
            <p:cNvCxnSpPr>
              <a:stCxn id="1120" idx="3"/>
              <a:endCxn id="1210" idx="0"/>
            </p:cNvCxnSpPr>
            <p:nvPr/>
          </p:nvCxnSpPr>
          <p:spPr>
            <a:xfrm flipH="1">
              <a:off x="2473333" y="4175580"/>
              <a:ext cx="4795541" cy="2141606"/>
            </a:xfrm>
            <a:prstGeom prst="bentConnector5">
              <a:avLst>
                <a:gd name="adj1" fmla="val -4767"/>
                <a:gd name="adj2" fmla="val 44637"/>
                <a:gd name="adj3" fmla="val 104767"/>
              </a:avLst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53" name="Group 1252"/>
          <p:cNvGrpSpPr/>
          <p:nvPr/>
        </p:nvGrpSpPr>
        <p:grpSpPr>
          <a:xfrm>
            <a:off x="2984800" y="3937294"/>
            <a:ext cx="1628240" cy="2468396"/>
            <a:chOff x="845096" y="3848790"/>
            <a:chExt cx="1628240" cy="2468396"/>
          </a:xfrm>
        </p:grpSpPr>
        <p:cxnSp>
          <p:nvCxnSpPr>
            <p:cNvPr id="1254" name="Straight Arrow Connector 1253"/>
            <p:cNvCxnSpPr>
              <a:stCxn id="1055" idx="4"/>
              <a:endCxn id="1226" idx="0"/>
            </p:cNvCxnSpPr>
            <p:nvPr/>
          </p:nvCxnSpPr>
          <p:spPr>
            <a:xfrm>
              <a:off x="845096" y="4514068"/>
              <a:ext cx="1628238" cy="897393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5" name="Straight Arrow Connector 1254"/>
            <p:cNvCxnSpPr>
              <a:stCxn id="1053" idx="4"/>
              <a:endCxn id="1218" idx="0"/>
            </p:cNvCxnSpPr>
            <p:nvPr/>
          </p:nvCxnSpPr>
          <p:spPr>
            <a:xfrm>
              <a:off x="845096" y="3848790"/>
              <a:ext cx="1628240" cy="2015534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6" name="Straight Arrow Connector 1255"/>
            <p:cNvCxnSpPr>
              <a:stCxn id="1054" idx="4"/>
              <a:endCxn id="1210" idx="0"/>
            </p:cNvCxnSpPr>
            <p:nvPr/>
          </p:nvCxnSpPr>
          <p:spPr>
            <a:xfrm>
              <a:off x="969689" y="4175994"/>
              <a:ext cx="1503644" cy="2141192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57" name="Group 1256"/>
          <p:cNvGrpSpPr/>
          <p:nvPr/>
        </p:nvGrpSpPr>
        <p:grpSpPr>
          <a:xfrm>
            <a:off x="2716036" y="1277988"/>
            <a:ext cx="950544" cy="1232123"/>
            <a:chOff x="576332" y="1189483"/>
            <a:chExt cx="950544" cy="1232123"/>
          </a:xfrm>
        </p:grpSpPr>
        <p:sp>
          <p:nvSpPr>
            <p:cNvPr id="1258" name="Rounded Rectangle 1257"/>
            <p:cNvSpPr/>
            <p:nvPr/>
          </p:nvSpPr>
          <p:spPr>
            <a:xfrm>
              <a:off x="576332" y="1883715"/>
              <a:ext cx="950544" cy="537891"/>
            </a:xfrm>
            <a:prstGeom prst="round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r>
                <a:rPr lang="en-US" sz="2800" dirty="0">
                  <a:solidFill>
                    <a:prstClr val="white"/>
                  </a:solidFill>
                  <a:latin typeface="Gill Sans Light"/>
                  <a:cs typeface="Gill Sans Light"/>
                </a:rPr>
                <a:t>w</a:t>
              </a:r>
              <a:r>
                <a:rPr lang="en-US" sz="2800" baseline="30000" dirty="0">
                  <a:solidFill>
                    <a:prstClr val="white"/>
                  </a:solidFill>
                  <a:latin typeface="Gill Sans Light"/>
                  <a:cs typeface="Gill Sans Light"/>
                </a:rPr>
                <a:t>(0)</a:t>
              </a:r>
            </a:p>
          </p:txBody>
        </p:sp>
        <p:sp>
          <p:nvSpPr>
            <p:cNvPr id="1259" name="TextBox 1258"/>
            <p:cNvSpPr txBox="1"/>
            <p:nvPr/>
          </p:nvSpPr>
          <p:spPr>
            <a:xfrm>
              <a:off x="670787" y="1189483"/>
              <a:ext cx="76163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457200"/>
              <a:r>
                <a:rPr lang="en-US" dirty="0">
                  <a:solidFill>
                    <a:prstClr val="black"/>
                  </a:solidFill>
                  <a:latin typeface="Gill Sans Light"/>
                  <a:cs typeface="Gill Sans Light"/>
                </a:rPr>
                <a:t>Initial</a:t>
              </a:r>
            </a:p>
            <a:p>
              <a:pPr algn="ctr" defTabSz="457200"/>
              <a:r>
                <a:rPr lang="en-US" dirty="0">
                  <a:solidFill>
                    <a:prstClr val="black"/>
                  </a:solidFill>
                  <a:latin typeface="Gill Sans Light"/>
                  <a:cs typeface="Gill Sans Light"/>
                </a:rPr>
                <a:t>Model</a:t>
              </a:r>
            </a:p>
          </p:txBody>
        </p: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>
              <a:defRPr/>
            </a:pPr>
            <a:fld id="{39464161-BD14-6B44-8A5D-DA5F390B3FBC}" type="slidenum">
              <a:rPr lang="en-US"/>
              <a:pPr defTabSz="457200"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64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1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1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38" name="Straight Arrow Connector 1237"/>
          <p:cNvCxnSpPr>
            <a:stCxn id="1258" idx="3"/>
            <a:endCxn id="1105" idx="0"/>
          </p:cNvCxnSpPr>
          <p:nvPr/>
        </p:nvCxnSpPr>
        <p:spPr>
          <a:xfrm flipV="1">
            <a:off x="3666580" y="2136715"/>
            <a:ext cx="938470" cy="10445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9" name="Straight Arrow Connector 1238"/>
          <p:cNvCxnSpPr>
            <a:stCxn id="1258" idx="3"/>
            <a:endCxn id="1097" idx="0"/>
          </p:cNvCxnSpPr>
          <p:nvPr/>
        </p:nvCxnSpPr>
        <p:spPr>
          <a:xfrm>
            <a:off x="3666580" y="2241166"/>
            <a:ext cx="938472" cy="348413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0" name="Straight Arrow Connector 1239"/>
          <p:cNvCxnSpPr>
            <a:stCxn id="1258" idx="3"/>
            <a:endCxn id="1089" idx="0"/>
          </p:cNvCxnSpPr>
          <p:nvPr/>
        </p:nvCxnSpPr>
        <p:spPr>
          <a:xfrm>
            <a:off x="3666581" y="2241166"/>
            <a:ext cx="938469" cy="801275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241" name="Group 1240"/>
          <p:cNvGrpSpPr/>
          <p:nvPr/>
        </p:nvGrpSpPr>
        <p:grpSpPr>
          <a:xfrm>
            <a:off x="4613041" y="2589578"/>
            <a:ext cx="4795535" cy="2127368"/>
            <a:chOff x="2473336" y="2501074"/>
            <a:chExt cx="4795535" cy="2127368"/>
          </a:xfrm>
        </p:grpSpPr>
        <p:cxnSp>
          <p:nvCxnSpPr>
            <p:cNvPr id="1242" name="Elbow Connector 1241"/>
            <p:cNvCxnSpPr>
              <a:stCxn id="1114" idx="3"/>
              <a:endCxn id="1168" idx="0"/>
            </p:cNvCxnSpPr>
            <p:nvPr/>
          </p:nvCxnSpPr>
          <p:spPr>
            <a:xfrm flipH="1">
              <a:off x="2473337" y="2501074"/>
              <a:ext cx="4795534" cy="1221643"/>
            </a:xfrm>
            <a:prstGeom prst="bentConnector5">
              <a:avLst>
                <a:gd name="adj1" fmla="val -4767"/>
                <a:gd name="adj2" fmla="val 62828"/>
                <a:gd name="adj3" fmla="val 104767"/>
              </a:avLst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3" name="Elbow Connector 1242"/>
            <p:cNvCxnSpPr>
              <a:stCxn id="1114" idx="3"/>
              <a:endCxn id="1160" idx="0"/>
            </p:cNvCxnSpPr>
            <p:nvPr/>
          </p:nvCxnSpPr>
          <p:spPr>
            <a:xfrm flipH="1">
              <a:off x="2473339" y="2501074"/>
              <a:ext cx="4795532" cy="1674506"/>
            </a:xfrm>
            <a:prstGeom prst="bentConnector5">
              <a:avLst>
                <a:gd name="adj1" fmla="val -4767"/>
                <a:gd name="adj2" fmla="val 50296"/>
                <a:gd name="adj3" fmla="val 104767"/>
              </a:avLst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4" name="Elbow Connector 1243"/>
            <p:cNvCxnSpPr>
              <a:stCxn id="1114" idx="3"/>
              <a:endCxn id="1152" idx="0"/>
            </p:cNvCxnSpPr>
            <p:nvPr/>
          </p:nvCxnSpPr>
          <p:spPr>
            <a:xfrm flipH="1">
              <a:off x="2473336" y="2501074"/>
              <a:ext cx="4795535" cy="2127368"/>
            </a:xfrm>
            <a:prstGeom prst="bentConnector5">
              <a:avLst>
                <a:gd name="adj1" fmla="val -4767"/>
                <a:gd name="adj2" fmla="val 42724"/>
                <a:gd name="adj3" fmla="val 104767"/>
              </a:avLst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49" name="Group 1248"/>
          <p:cNvGrpSpPr/>
          <p:nvPr/>
        </p:nvGrpSpPr>
        <p:grpSpPr>
          <a:xfrm>
            <a:off x="4613038" y="4264084"/>
            <a:ext cx="4795541" cy="2141606"/>
            <a:chOff x="2473333" y="4175580"/>
            <a:chExt cx="4795541" cy="2141606"/>
          </a:xfrm>
        </p:grpSpPr>
        <p:cxnSp>
          <p:nvCxnSpPr>
            <p:cNvPr id="1250" name="Elbow Connector 1249"/>
            <p:cNvCxnSpPr>
              <a:stCxn id="1120" idx="3"/>
              <a:endCxn id="1226" idx="0"/>
            </p:cNvCxnSpPr>
            <p:nvPr/>
          </p:nvCxnSpPr>
          <p:spPr>
            <a:xfrm flipH="1">
              <a:off x="2473334" y="4175580"/>
              <a:ext cx="4795540" cy="1235881"/>
            </a:xfrm>
            <a:prstGeom prst="bentConnector5">
              <a:avLst>
                <a:gd name="adj1" fmla="val -4767"/>
                <a:gd name="adj2" fmla="val 65265"/>
                <a:gd name="adj3" fmla="val 104767"/>
              </a:avLst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1" name="Elbow Connector 1250"/>
            <p:cNvCxnSpPr>
              <a:stCxn id="1120" idx="3"/>
              <a:endCxn id="1218" idx="0"/>
            </p:cNvCxnSpPr>
            <p:nvPr/>
          </p:nvCxnSpPr>
          <p:spPr>
            <a:xfrm flipH="1">
              <a:off x="2473336" y="4175580"/>
              <a:ext cx="4795538" cy="1688744"/>
            </a:xfrm>
            <a:prstGeom prst="bentConnector5">
              <a:avLst>
                <a:gd name="adj1" fmla="val -4767"/>
                <a:gd name="adj2" fmla="val 52186"/>
                <a:gd name="adj3" fmla="val 104767"/>
              </a:avLst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2" name="Elbow Connector 1251"/>
            <p:cNvCxnSpPr>
              <a:stCxn id="1120" idx="3"/>
              <a:endCxn id="1210" idx="0"/>
            </p:cNvCxnSpPr>
            <p:nvPr/>
          </p:nvCxnSpPr>
          <p:spPr>
            <a:xfrm flipH="1">
              <a:off x="2473333" y="4175580"/>
              <a:ext cx="4795541" cy="2141606"/>
            </a:xfrm>
            <a:prstGeom prst="bentConnector5">
              <a:avLst>
                <a:gd name="adj1" fmla="val -4767"/>
                <a:gd name="adj2" fmla="val 44637"/>
                <a:gd name="adj3" fmla="val 104767"/>
              </a:avLst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524000" y="112465"/>
            <a:ext cx="9144000" cy="1141525"/>
          </a:xfrm>
        </p:spPr>
        <p:txBody>
          <a:bodyPr/>
          <a:lstStyle/>
          <a:p>
            <a:r>
              <a:rPr lang="en-US" sz="5400" dirty="0"/>
              <a:t>Cost of Iteration in Map-Reduce</a:t>
            </a:r>
          </a:p>
        </p:txBody>
      </p:sp>
      <p:sp>
        <p:nvSpPr>
          <p:cNvPr id="1057" name="TextBox 1056"/>
          <p:cNvSpPr txBox="1"/>
          <p:nvPr/>
        </p:nvSpPr>
        <p:spPr>
          <a:xfrm>
            <a:off x="4671151" y="1420860"/>
            <a:ext cx="581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200"/>
            <a:r>
              <a:rPr lang="en-US" dirty="0">
                <a:solidFill>
                  <a:prstClr val="black"/>
                </a:solidFill>
                <a:latin typeface="Gill Sans Light"/>
                <a:cs typeface="Gill Sans Light"/>
              </a:rPr>
              <a:t>Map</a:t>
            </a:r>
          </a:p>
        </p:txBody>
      </p:sp>
      <p:sp>
        <p:nvSpPr>
          <p:cNvPr id="1058" name="TextBox 1057"/>
          <p:cNvSpPr txBox="1"/>
          <p:nvPr/>
        </p:nvSpPr>
        <p:spPr>
          <a:xfrm>
            <a:off x="5785430" y="1420860"/>
            <a:ext cx="8652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200"/>
            <a:r>
              <a:rPr lang="en-US" dirty="0">
                <a:solidFill>
                  <a:prstClr val="black"/>
                </a:solidFill>
                <a:latin typeface="Gill Sans Light"/>
                <a:cs typeface="Gill Sans Light"/>
              </a:rPr>
              <a:t>Reduce</a:t>
            </a:r>
          </a:p>
        </p:txBody>
      </p:sp>
      <p:sp>
        <p:nvSpPr>
          <p:cNvPr id="1059" name="TextBox 1058"/>
          <p:cNvSpPr txBox="1"/>
          <p:nvPr/>
        </p:nvSpPr>
        <p:spPr>
          <a:xfrm>
            <a:off x="6828582" y="1277988"/>
            <a:ext cx="9260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200"/>
            <a:r>
              <a:rPr lang="en-US" dirty="0">
                <a:solidFill>
                  <a:prstClr val="black"/>
                </a:solidFill>
                <a:latin typeface="Gill Sans Light"/>
                <a:cs typeface="Gill Sans Light"/>
              </a:rPr>
              <a:t>Learned</a:t>
            </a:r>
          </a:p>
          <a:p>
            <a:pPr algn="ctr" defTabSz="457200"/>
            <a:r>
              <a:rPr lang="en-US" dirty="0">
                <a:solidFill>
                  <a:prstClr val="black"/>
                </a:solidFill>
                <a:latin typeface="Gill Sans Light"/>
                <a:cs typeface="Gill Sans Light"/>
              </a:rPr>
              <a:t>Model</a:t>
            </a:r>
          </a:p>
        </p:txBody>
      </p:sp>
      <p:cxnSp>
        <p:nvCxnSpPr>
          <p:cNvPr id="1061" name="Straight Arrow Connector 1060"/>
          <p:cNvCxnSpPr>
            <a:stCxn id="1105" idx="2"/>
          </p:cNvCxnSpPr>
          <p:nvPr/>
        </p:nvCxnSpPr>
        <p:spPr>
          <a:xfrm>
            <a:off x="5442607" y="2136714"/>
            <a:ext cx="641102" cy="313776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2" name="Straight Arrow Connector 1061"/>
          <p:cNvCxnSpPr>
            <a:stCxn id="1097" idx="2"/>
            <a:endCxn id="1084" idx="2"/>
          </p:cNvCxnSpPr>
          <p:nvPr/>
        </p:nvCxnSpPr>
        <p:spPr>
          <a:xfrm>
            <a:off x="5442608" y="2589578"/>
            <a:ext cx="641103" cy="1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3" name="Straight Arrow Connector 1062"/>
          <p:cNvCxnSpPr>
            <a:stCxn id="1089" idx="2"/>
          </p:cNvCxnSpPr>
          <p:nvPr/>
        </p:nvCxnSpPr>
        <p:spPr>
          <a:xfrm flipV="1">
            <a:off x="5442607" y="2728664"/>
            <a:ext cx="641102" cy="313776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4" name="Straight Arrow Connector 1063"/>
          <p:cNvCxnSpPr>
            <a:stCxn id="1105" idx="2"/>
            <a:endCxn id="1083" idx="2"/>
          </p:cNvCxnSpPr>
          <p:nvPr/>
        </p:nvCxnSpPr>
        <p:spPr>
          <a:xfrm>
            <a:off x="5442608" y="2136715"/>
            <a:ext cx="641103" cy="1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5" name="Straight Arrow Connector 1064"/>
          <p:cNvCxnSpPr>
            <a:stCxn id="1097" idx="2"/>
            <a:endCxn id="1083" idx="2"/>
          </p:cNvCxnSpPr>
          <p:nvPr/>
        </p:nvCxnSpPr>
        <p:spPr>
          <a:xfrm flipV="1">
            <a:off x="5442608" y="2136715"/>
            <a:ext cx="641103" cy="452862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6" name="Straight Arrow Connector 1065"/>
          <p:cNvCxnSpPr>
            <a:stCxn id="1097" idx="2"/>
            <a:endCxn id="1085" idx="2"/>
          </p:cNvCxnSpPr>
          <p:nvPr/>
        </p:nvCxnSpPr>
        <p:spPr>
          <a:xfrm>
            <a:off x="5442608" y="2589578"/>
            <a:ext cx="641103" cy="452863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7" name="Straight Arrow Connector 1066"/>
          <p:cNvCxnSpPr>
            <a:stCxn id="1089" idx="2"/>
          </p:cNvCxnSpPr>
          <p:nvPr/>
        </p:nvCxnSpPr>
        <p:spPr>
          <a:xfrm flipV="1">
            <a:off x="5442607" y="2280085"/>
            <a:ext cx="641102" cy="762356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8" name="Straight Arrow Connector 1067"/>
          <p:cNvCxnSpPr>
            <a:stCxn id="1089" idx="2"/>
            <a:endCxn id="1085" idx="2"/>
          </p:cNvCxnSpPr>
          <p:nvPr/>
        </p:nvCxnSpPr>
        <p:spPr>
          <a:xfrm>
            <a:off x="5442608" y="3042440"/>
            <a:ext cx="641103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9" name="Straight Arrow Connector 1068"/>
          <p:cNvCxnSpPr>
            <a:stCxn id="1105" idx="2"/>
          </p:cNvCxnSpPr>
          <p:nvPr/>
        </p:nvCxnSpPr>
        <p:spPr>
          <a:xfrm>
            <a:off x="5442608" y="2136714"/>
            <a:ext cx="641103" cy="776522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4" name="Straight Arrow Connector 1073"/>
          <p:cNvCxnSpPr>
            <a:stCxn id="1084" idx="0"/>
            <a:endCxn id="1087" idx="2"/>
          </p:cNvCxnSpPr>
          <p:nvPr/>
        </p:nvCxnSpPr>
        <p:spPr>
          <a:xfrm>
            <a:off x="6435209" y="2589578"/>
            <a:ext cx="678499" cy="414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113" name="Group 1112"/>
          <p:cNvGrpSpPr/>
          <p:nvPr/>
        </p:nvGrpSpPr>
        <p:grpSpPr>
          <a:xfrm>
            <a:off x="7574409" y="2262788"/>
            <a:ext cx="1826178" cy="665278"/>
            <a:chOff x="5434705" y="2174284"/>
            <a:chExt cx="1826178" cy="665278"/>
          </a:xfrm>
        </p:grpSpPr>
        <p:sp>
          <p:nvSpPr>
            <p:cNvPr id="1114" name="Rounded Rectangle 1113"/>
            <p:cNvSpPr/>
            <p:nvPr/>
          </p:nvSpPr>
          <p:spPr>
            <a:xfrm>
              <a:off x="6310339" y="2232128"/>
              <a:ext cx="950544" cy="537891"/>
            </a:xfrm>
            <a:prstGeom prst="round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r>
                <a:rPr lang="en-US" sz="2800" dirty="0">
                  <a:solidFill>
                    <a:prstClr val="white"/>
                  </a:solidFill>
                  <a:latin typeface="Gill Sans Light"/>
                  <a:cs typeface="Gill Sans Light"/>
                </a:rPr>
                <a:t>w</a:t>
              </a:r>
              <a:r>
                <a:rPr lang="en-US" sz="2800" baseline="30000" dirty="0">
                  <a:solidFill>
                    <a:prstClr val="white"/>
                  </a:solidFill>
                  <a:latin typeface="Gill Sans Light"/>
                  <a:cs typeface="Gill Sans Light"/>
                </a:rPr>
                <a:t>(1)</a:t>
              </a:r>
            </a:p>
          </p:txBody>
        </p:sp>
        <p:cxnSp>
          <p:nvCxnSpPr>
            <p:cNvPr id="1115" name="Straight Arrow Connector 1114"/>
            <p:cNvCxnSpPr>
              <a:stCxn id="1086" idx="4"/>
              <a:endCxn id="1114" idx="1"/>
            </p:cNvCxnSpPr>
            <p:nvPr/>
          </p:nvCxnSpPr>
          <p:spPr>
            <a:xfrm>
              <a:off x="5434705" y="2174284"/>
              <a:ext cx="875634" cy="32679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6" name="Straight Arrow Connector 1115"/>
            <p:cNvCxnSpPr>
              <a:stCxn id="1087" idx="4"/>
              <a:endCxn id="1114" idx="1"/>
            </p:cNvCxnSpPr>
            <p:nvPr/>
          </p:nvCxnSpPr>
          <p:spPr>
            <a:xfrm flipV="1">
              <a:off x="5559298" y="2501074"/>
              <a:ext cx="751041" cy="414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7" name="Straight Arrow Connector 1116"/>
            <p:cNvCxnSpPr>
              <a:stCxn id="1088" idx="4"/>
              <a:endCxn id="1114" idx="1"/>
            </p:cNvCxnSpPr>
            <p:nvPr/>
          </p:nvCxnSpPr>
          <p:spPr>
            <a:xfrm flipV="1">
              <a:off x="5434705" y="2501074"/>
              <a:ext cx="875634" cy="338488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24" name="Straight Arrow Connector 1123"/>
          <p:cNvCxnSpPr>
            <a:stCxn id="1168" idx="2"/>
          </p:cNvCxnSpPr>
          <p:nvPr/>
        </p:nvCxnSpPr>
        <p:spPr>
          <a:xfrm>
            <a:off x="5442610" y="3811220"/>
            <a:ext cx="641102" cy="313776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5" name="Straight Arrow Connector 1124"/>
          <p:cNvCxnSpPr>
            <a:stCxn id="1160" idx="2"/>
            <a:endCxn id="1147" idx="2"/>
          </p:cNvCxnSpPr>
          <p:nvPr/>
        </p:nvCxnSpPr>
        <p:spPr>
          <a:xfrm>
            <a:off x="5442611" y="4264084"/>
            <a:ext cx="641103" cy="1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6" name="Straight Arrow Connector 1125"/>
          <p:cNvCxnSpPr>
            <a:stCxn id="1152" idx="2"/>
          </p:cNvCxnSpPr>
          <p:nvPr/>
        </p:nvCxnSpPr>
        <p:spPr>
          <a:xfrm flipV="1">
            <a:off x="5442610" y="4403170"/>
            <a:ext cx="641102" cy="313776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7" name="Straight Arrow Connector 1126"/>
          <p:cNvCxnSpPr>
            <a:stCxn id="1168" idx="2"/>
            <a:endCxn id="1146" idx="2"/>
          </p:cNvCxnSpPr>
          <p:nvPr/>
        </p:nvCxnSpPr>
        <p:spPr>
          <a:xfrm>
            <a:off x="5442611" y="3811221"/>
            <a:ext cx="641103" cy="1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8" name="Straight Arrow Connector 1127"/>
          <p:cNvCxnSpPr>
            <a:stCxn id="1160" idx="2"/>
            <a:endCxn id="1146" idx="2"/>
          </p:cNvCxnSpPr>
          <p:nvPr/>
        </p:nvCxnSpPr>
        <p:spPr>
          <a:xfrm flipV="1">
            <a:off x="5442611" y="3811221"/>
            <a:ext cx="641103" cy="452862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9" name="Straight Arrow Connector 1128"/>
          <p:cNvCxnSpPr>
            <a:stCxn id="1160" idx="2"/>
            <a:endCxn id="1148" idx="2"/>
          </p:cNvCxnSpPr>
          <p:nvPr/>
        </p:nvCxnSpPr>
        <p:spPr>
          <a:xfrm>
            <a:off x="5442611" y="4264084"/>
            <a:ext cx="641103" cy="452863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0" name="Straight Arrow Connector 1129"/>
          <p:cNvCxnSpPr>
            <a:stCxn id="1152" idx="2"/>
          </p:cNvCxnSpPr>
          <p:nvPr/>
        </p:nvCxnSpPr>
        <p:spPr>
          <a:xfrm flipV="1">
            <a:off x="5442610" y="3954591"/>
            <a:ext cx="641102" cy="762356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1" name="Straight Arrow Connector 1130"/>
          <p:cNvCxnSpPr>
            <a:stCxn id="1152" idx="2"/>
            <a:endCxn id="1148" idx="2"/>
          </p:cNvCxnSpPr>
          <p:nvPr/>
        </p:nvCxnSpPr>
        <p:spPr>
          <a:xfrm>
            <a:off x="5442611" y="4716946"/>
            <a:ext cx="641103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2" name="Straight Arrow Connector 1131"/>
          <p:cNvCxnSpPr>
            <a:stCxn id="1168" idx="2"/>
          </p:cNvCxnSpPr>
          <p:nvPr/>
        </p:nvCxnSpPr>
        <p:spPr>
          <a:xfrm>
            <a:off x="5442611" y="3811220"/>
            <a:ext cx="641103" cy="776522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7" name="Straight Arrow Connector 1136"/>
          <p:cNvCxnSpPr>
            <a:stCxn id="1147" idx="0"/>
            <a:endCxn id="1150" idx="2"/>
          </p:cNvCxnSpPr>
          <p:nvPr/>
        </p:nvCxnSpPr>
        <p:spPr>
          <a:xfrm>
            <a:off x="6435212" y="4264084"/>
            <a:ext cx="678499" cy="414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20" name="Rounded Rectangle 1119"/>
          <p:cNvSpPr/>
          <p:nvPr/>
        </p:nvSpPr>
        <p:spPr>
          <a:xfrm>
            <a:off x="8450046" y="3995139"/>
            <a:ext cx="950544" cy="537891"/>
          </a:xfrm>
          <a:prstGeom prst="roundRect">
            <a:avLst/>
          </a:prstGeom>
          <a:ln>
            <a:headEnd type="none" w="med" len="med"/>
            <a:tailEnd type="none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2800" dirty="0">
                <a:solidFill>
                  <a:prstClr val="white"/>
                </a:solidFill>
                <a:latin typeface="Gill Sans Light"/>
                <a:cs typeface="Gill Sans Light"/>
              </a:rPr>
              <a:t>w</a:t>
            </a:r>
            <a:r>
              <a:rPr lang="en-US" sz="2800" baseline="30000" dirty="0">
                <a:solidFill>
                  <a:prstClr val="white"/>
                </a:solidFill>
                <a:latin typeface="Gill Sans Light"/>
                <a:cs typeface="Gill Sans Light"/>
              </a:rPr>
              <a:t>(2)</a:t>
            </a:r>
          </a:p>
        </p:txBody>
      </p:sp>
      <p:cxnSp>
        <p:nvCxnSpPr>
          <p:cNvPr id="1121" name="Straight Arrow Connector 1120"/>
          <p:cNvCxnSpPr>
            <a:stCxn id="1149" idx="4"/>
            <a:endCxn id="1120" idx="1"/>
          </p:cNvCxnSpPr>
          <p:nvPr/>
        </p:nvCxnSpPr>
        <p:spPr>
          <a:xfrm>
            <a:off x="7566424" y="3937294"/>
            <a:ext cx="883622" cy="32679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2" name="Straight Arrow Connector 1121"/>
          <p:cNvCxnSpPr>
            <a:stCxn id="1150" idx="4"/>
            <a:endCxn id="1120" idx="1"/>
          </p:cNvCxnSpPr>
          <p:nvPr/>
        </p:nvCxnSpPr>
        <p:spPr>
          <a:xfrm flipV="1">
            <a:off x="7691018" y="4264084"/>
            <a:ext cx="759029" cy="414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3" name="Straight Arrow Connector 1122"/>
          <p:cNvCxnSpPr>
            <a:stCxn id="1151" idx="4"/>
            <a:endCxn id="1120" idx="1"/>
          </p:cNvCxnSpPr>
          <p:nvPr/>
        </p:nvCxnSpPr>
        <p:spPr>
          <a:xfrm flipV="1">
            <a:off x="7566424" y="4264084"/>
            <a:ext cx="883622" cy="338488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2" name="Straight Arrow Connector 1181"/>
          <p:cNvCxnSpPr>
            <a:stCxn id="1226" idx="2"/>
          </p:cNvCxnSpPr>
          <p:nvPr/>
        </p:nvCxnSpPr>
        <p:spPr>
          <a:xfrm>
            <a:off x="5442607" y="5499964"/>
            <a:ext cx="641102" cy="313776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3" name="Straight Arrow Connector 1182"/>
          <p:cNvCxnSpPr>
            <a:stCxn id="1218" idx="2"/>
            <a:endCxn id="1205" idx="2"/>
          </p:cNvCxnSpPr>
          <p:nvPr/>
        </p:nvCxnSpPr>
        <p:spPr>
          <a:xfrm>
            <a:off x="5442608" y="5952828"/>
            <a:ext cx="641103" cy="1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4" name="Straight Arrow Connector 1183"/>
          <p:cNvCxnSpPr>
            <a:stCxn id="1210" idx="2"/>
          </p:cNvCxnSpPr>
          <p:nvPr/>
        </p:nvCxnSpPr>
        <p:spPr>
          <a:xfrm flipV="1">
            <a:off x="5442607" y="6091914"/>
            <a:ext cx="641102" cy="313776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5" name="Straight Arrow Connector 1184"/>
          <p:cNvCxnSpPr>
            <a:stCxn id="1226" idx="2"/>
            <a:endCxn id="1204" idx="2"/>
          </p:cNvCxnSpPr>
          <p:nvPr/>
        </p:nvCxnSpPr>
        <p:spPr>
          <a:xfrm>
            <a:off x="5442608" y="5499965"/>
            <a:ext cx="641103" cy="1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6" name="Straight Arrow Connector 1185"/>
          <p:cNvCxnSpPr>
            <a:stCxn id="1218" idx="2"/>
            <a:endCxn id="1204" idx="2"/>
          </p:cNvCxnSpPr>
          <p:nvPr/>
        </p:nvCxnSpPr>
        <p:spPr>
          <a:xfrm flipV="1">
            <a:off x="5442608" y="5499965"/>
            <a:ext cx="641103" cy="452862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7" name="Straight Arrow Connector 1186"/>
          <p:cNvCxnSpPr>
            <a:stCxn id="1218" idx="2"/>
            <a:endCxn id="1206" idx="2"/>
          </p:cNvCxnSpPr>
          <p:nvPr/>
        </p:nvCxnSpPr>
        <p:spPr>
          <a:xfrm>
            <a:off x="5442608" y="5952828"/>
            <a:ext cx="641103" cy="452863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8" name="Straight Arrow Connector 1187"/>
          <p:cNvCxnSpPr>
            <a:stCxn id="1210" idx="2"/>
          </p:cNvCxnSpPr>
          <p:nvPr/>
        </p:nvCxnSpPr>
        <p:spPr>
          <a:xfrm flipV="1">
            <a:off x="5442607" y="5643335"/>
            <a:ext cx="641102" cy="762356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9" name="Straight Arrow Connector 1188"/>
          <p:cNvCxnSpPr>
            <a:stCxn id="1210" idx="2"/>
            <a:endCxn id="1206" idx="2"/>
          </p:cNvCxnSpPr>
          <p:nvPr/>
        </p:nvCxnSpPr>
        <p:spPr>
          <a:xfrm>
            <a:off x="5442608" y="6405690"/>
            <a:ext cx="641103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0" name="Straight Arrow Connector 1189"/>
          <p:cNvCxnSpPr>
            <a:stCxn id="1226" idx="2"/>
          </p:cNvCxnSpPr>
          <p:nvPr/>
        </p:nvCxnSpPr>
        <p:spPr>
          <a:xfrm>
            <a:off x="5442608" y="5499964"/>
            <a:ext cx="641103" cy="776522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5" name="Straight Arrow Connector 1194"/>
          <p:cNvCxnSpPr>
            <a:stCxn id="1205" idx="0"/>
            <a:endCxn id="1208" idx="2"/>
          </p:cNvCxnSpPr>
          <p:nvPr/>
        </p:nvCxnSpPr>
        <p:spPr>
          <a:xfrm>
            <a:off x="6435209" y="5952828"/>
            <a:ext cx="678499" cy="414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78" name="Rounded Rectangle 1177"/>
          <p:cNvSpPr/>
          <p:nvPr/>
        </p:nvSpPr>
        <p:spPr>
          <a:xfrm>
            <a:off x="8450043" y="5683883"/>
            <a:ext cx="950544" cy="537891"/>
          </a:xfrm>
          <a:prstGeom prst="roundRect">
            <a:avLst/>
          </a:prstGeom>
          <a:ln>
            <a:headEnd type="none" w="med" len="med"/>
            <a:tailEnd type="none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2800" dirty="0">
                <a:solidFill>
                  <a:prstClr val="white"/>
                </a:solidFill>
                <a:latin typeface="Gill Sans Light"/>
                <a:cs typeface="Gill Sans Light"/>
              </a:rPr>
              <a:t>w</a:t>
            </a:r>
            <a:r>
              <a:rPr lang="en-US" sz="2800" baseline="30000" dirty="0">
                <a:solidFill>
                  <a:prstClr val="white"/>
                </a:solidFill>
                <a:latin typeface="Gill Sans Light"/>
                <a:cs typeface="Gill Sans Light"/>
              </a:rPr>
              <a:t>(3)</a:t>
            </a:r>
          </a:p>
        </p:txBody>
      </p:sp>
      <p:cxnSp>
        <p:nvCxnSpPr>
          <p:cNvPr id="1179" name="Straight Arrow Connector 1178"/>
          <p:cNvCxnSpPr>
            <a:stCxn id="1207" idx="4"/>
            <a:endCxn id="1178" idx="1"/>
          </p:cNvCxnSpPr>
          <p:nvPr/>
        </p:nvCxnSpPr>
        <p:spPr>
          <a:xfrm>
            <a:off x="7566421" y="5626038"/>
            <a:ext cx="883622" cy="32679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0" name="Straight Arrow Connector 1179"/>
          <p:cNvCxnSpPr>
            <a:stCxn id="1208" idx="4"/>
            <a:endCxn id="1178" idx="1"/>
          </p:cNvCxnSpPr>
          <p:nvPr/>
        </p:nvCxnSpPr>
        <p:spPr>
          <a:xfrm flipV="1">
            <a:off x="7691015" y="5952828"/>
            <a:ext cx="759029" cy="414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1" name="Straight Arrow Connector 1180"/>
          <p:cNvCxnSpPr>
            <a:stCxn id="1209" idx="4"/>
            <a:endCxn id="1178" idx="1"/>
          </p:cNvCxnSpPr>
          <p:nvPr/>
        </p:nvCxnSpPr>
        <p:spPr>
          <a:xfrm flipV="1">
            <a:off x="7566421" y="5952828"/>
            <a:ext cx="883622" cy="338488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257" name="Group 1256"/>
          <p:cNvGrpSpPr/>
          <p:nvPr/>
        </p:nvGrpSpPr>
        <p:grpSpPr>
          <a:xfrm>
            <a:off x="2716036" y="1277988"/>
            <a:ext cx="950544" cy="1232123"/>
            <a:chOff x="576332" y="1189483"/>
            <a:chExt cx="950544" cy="1232123"/>
          </a:xfrm>
        </p:grpSpPr>
        <p:sp>
          <p:nvSpPr>
            <p:cNvPr id="1258" name="Rounded Rectangle 1257"/>
            <p:cNvSpPr/>
            <p:nvPr/>
          </p:nvSpPr>
          <p:spPr>
            <a:xfrm>
              <a:off x="576332" y="1883715"/>
              <a:ext cx="950544" cy="537891"/>
            </a:xfrm>
            <a:prstGeom prst="round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r>
                <a:rPr lang="en-US" sz="2800" dirty="0">
                  <a:solidFill>
                    <a:prstClr val="white"/>
                  </a:solidFill>
                  <a:latin typeface="Gill Sans Light"/>
                  <a:cs typeface="Gill Sans Light"/>
                </a:rPr>
                <a:t>w</a:t>
              </a:r>
              <a:r>
                <a:rPr lang="en-US" sz="2800" baseline="30000" dirty="0">
                  <a:solidFill>
                    <a:prstClr val="white"/>
                  </a:solidFill>
                  <a:latin typeface="Gill Sans Light"/>
                  <a:cs typeface="Gill Sans Light"/>
                </a:rPr>
                <a:t>(0)</a:t>
              </a:r>
            </a:p>
          </p:txBody>
        </p:sp>
        <p:sp>
          <p:nvSpPr>
            <p:cNvPr id="1259" name="TextBox 1258"/>
            <p:cNvSpPr txBox="1"/>
            <p:nvPr/>
          </p:nvSpPr>
          <p:spPr>
            <a:xfrm>
              <a:off x="670787" y="1189483"/>
              <a:ext cx="76163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457200"/>
              <a:r>
                <a:rPr lang="en-US" dirty="0">
                  <a:solidFill>
                    <a:prstClr val="black"/>
                  </a:solidFill>
                  <a:latin typeface="Gill Sans Light"/>
                  <a:cs typeface="Gill Sans Light"/>
                </a:rPr>
                <a:t>Initial</a:t>
              </a:r>
            </a:p>
            <a:p>
              <a:pPr algn="ctr" defTabSz="457200"/>
              <a:r>
                <a:rPr lang="en-US" dirty="0">
                  <a:solidFill>
                    <a:prstClr val="black"/>
                  </a:solidFill>
                  <a:latin typeface="Gill Sans Light"/>
                  <a:cs typeface="Gill Sans Light"/>
                </a:rPr>
                <a:t>Model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6435208" y="2136715"/>
            <a:ext cx="607060" cy="4268976"/>
            <a:chOff x="4911208" y="2136715"/>
            <a:chExt cx="607060" cy="4268976"/>
          </a:xfrm>
        </p:grpSpPr>
        <p:cxnSp>
          <p:nvCxnSpPr>
            <p:cNvPr id="1075" name="Straight Arrow Connector 1074"/>
            <p:cNvCxnSpPr>
              <a:stCxn id="1084" idx="0"/>
              <a:endCxn id="1086" idx="2"/>
            </p:cNvCxnSpPr>
            <p:nvPr/>
          </p:nvCxnSpPr>
          <p:spPr>
            <a:xfrm flipV="1">
              <a:off x="4911208" y="2262788"/>
              <a:ext cx="553906" cy="32679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6" name="Straight Arrow Connector 1075"/>
            <p:cNvCxnSpPr>
              <a:stCxn id="1084" idx="0"/>
              <a:endCxn id="1088" idx="2"/>
            </p:cNvCxnSpPr>
            <p:nvPr/>
          </p:nvCxnSpPr>
          <p:spPr>
            <a:xfrm>
              <a:off x="4911208" y="2589578"/>
              <a:ext cx="553906" cy="338488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7" name="Straight Arrow Connector 1076"/>
            <p:cNvCxnSpPr>
              <a:stCxn id="1085" idx="0"/>
            </p:cNvCxnSpPr>
            <p:nvPr/>
          </p:nvCxnSpPr>
          <p:spPr>
            <a:xfrm>
              <a:off x="4911208" y="3042440"/>
              <a:ext cx="553906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8" name="Straight Arrow Connector 1077"/>
            <p:cNvCxnSpPr>
              <a:stCxn id="1085" idx="0"/>
            </p:cNvCxnSpPr>
            <p:nvPr/>
          </p:nvCxnSpPr>
          <p:spPr>
            <a:xfrm flipV="1">
              <a:off x="4911208" y="2589577"/>
              <a:ext cx="607057" cy="452863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9" name="Straight Arrow Connector 1078"/>
            <p:cNvCxnSpPr>
              <a:stCxn id="1085" idx="0"/>
              <a:endCxn id="1086" idx="2"/>
            </p:cNvCxnSpPr>
            <p:nvPr/>
          </p:nvCxnSpPr>
          <p:spPr>
            <a:xfrm flipV="1">
              <a:off x="4911208" y="2262788"/>
              <a:ext cx="553906" cy="779653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0" name="Straight Arrow Connector 1079"/>
            <p:cNvCxnSpPr>
              <a:stCxn id="1083" idx="0"/>
            </p:cNvCxnSpPr>
            <p:nvPr/>
          </p:nvCxnSpPr>
          <p:spPr>
            <a:xfrm>
              <a:off x="4911208" y="2136715"/>
              <a:ext cx="553906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1" name="Straight Arrow Connector 1080"/>
            <p:cNvCxnSpPr>
              <a:stCxn id="1083" idx="0"/>
            </p:cNvCxnSpPr>
            <p:nvPr/>
          </p:nvCxnSpPr>
          <p:spPr>
            <a:xfrm>
              <a:off x="4911208" y="2136715"/>
              <a:ext cx="607057" cy="452862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2" name="Straight Arrow Connector 1081"/>
            <p:cNvCxnSpPr>
              <a:stCxn id="1083" idx="0"/>
              <a:endCxn id="1088" idx="2"/>
            </p:cNvCxnSpPr>
            <p:nvPr/>
          </p:nvCxnSpPr>
          <p:spPr>
            <a:xfrm>
              <a:off x="4911208" y="2136715"/>
              <a:ext cx="553906" cy="791351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8" name="Straight Arrow Connector 1137"/>
            <p:cNvCxnSpPr>
              <a:stCxn id="1147" idx="0"/>
              <a:endCxn id="1149" idx="2"/>
            </p:cNvCxnSpPr>
            <p:nvPr/>
          </p:nvCxnSpPr>
          <p:spPr>
            <a:xfrm flipV="1">
              <a:off x="4911211" y="3937294"/>
              <a:ext cx="553906" cy="32679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9" name="Straight Arrow Connector 1138"/>
            <p:cNvCxnSpPr>
              <a:stCxn id="1147" idx="0"/>
              <a:endCxn id="1151" idx="2"/>
            </p:cNvCxnSpPr>
            <p:nvPr/>
          </p:nvCxnSpPr>
          <p:spPr>
            <a:xfrm>
              <a:off x="4911211" y="4264084"/>
              <a:ext cx="553906" cy="338488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0" name="Straight Arrow Connector 1139"/>
            <p:cNvCxnSpPr>
              <a:stCxn id="1148" idx="0"/>
            </p:cNvCxnSpPr>
            <p:nvPr/>
          </p:nvCxnSpPr>
          <p:spPr>
            <a:xfrm>
              <a:off x="4911211" y="4716946"/>
              <a:ext cx="553906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1" name="Straight Arrow Connector 1140"/>
            <p:cNvCxnSpPr>
              <a:stCxn id="1148" idx="0"/>
            </p:cNvCxnSpPr>
            <p:nvPr/>
          </p:nvCxnSpPr>
          <p:spPr>
            <a:xfrm flipV="1">
              <a:off x="4911211" y="4264083"/>
              <a:ext cx="607057" cy="452863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2" name="Straight Arrow Connector 1141"/>
            <p:cNvCxnSpPr>
              <a:stCxn id="1148" idx="0"/>
              <a:endCxn id="1149" idx="2"/>
            </p:cNvCxnSpPr>
            <p:nvPr/>
          </p:nvCxnSpPr>
          <p:spPr>
            <a:xfrm flipV="1">
              <a:off x="4911211" y="3937294"/>
              <a:ext cx="553906" cy="779653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3" name="Straight Arrow Connector 1142"/>
            <p:cNvCxnSpPr>
              <a:stCxn id="1146" idx="0"/>
            </p:cNvCxnSpPr>
            <p:nvPr/>
          </p:nvCxnSpPr>
          <p:spPr>
            <a:xfrm>
              <a:off x="4911211" y="3811221"/>
              <a:ext cx="553906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4" name="Straight Arrow Connector 1143"/>
            <p:cNvCxnSpPr>
              <a:stCxn id="1146" idx="0"/>
            </p:cNvCxnSpPr>
            <p:nvPr/>
          </p:nvCxnSpPr>
          <p:spPr>
            <a:xfrm>
              <a:off x="4911211" y="3811221"/>
              <a:ext cx="607057" cy="452862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5" name="Straight Arrow Connector 1144"/>
            <p:cNvCxnSpPr>
              <a:stCxn id="1146" idx="0"/>
              <a:endCxn id="1151" idx="2"/>
            </p:cNvCxnSpPr>
            <p:nvPr/>
          </p:nvCxnSpPr>
          <p:spPr>
            <a:xfrm>
              <a:off x="4911211" y="3811221"/>
              <a:ext cx="553906" cy="791351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6" name="Straight Arrow Connector 1195"/>
            <p:cNvCxnSpPr>
              <a:stCxn id="1205" idx="0"/>
              <a:endCxn id="1207" idx="2"/>
            </p:cNvCxnSpPr>
            <p:nvPr/>
          </p:nvCxnSpPr>
          <p:spPr>
            <a:xfrm flipV="1">
              <a:off x="4911208" y="5626038"/>
              <a:ext cx="553906" cy="32679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7" name="Straight Arrow Connector 1196"/>
            <p:cNvCxnSpPr>
              <a:stCxn id="1205" idx="0"/>
              <a:endCxn id="1209" idx="2"/>
            </p:cNvCxnSpPr>
            <p:nvPr/>
          </p:nvCxnSpPr>
          <p:spPr>
            <a:xfrm>
              <a:off x="4911208" y="5952828"/>
              <a:ext cx="553906" cy="338488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8" name="Straight Arrow Connector 1197"/>
            <p:cNvCxnSpPr>
              <a:stCxn id="1206" idx="0"/>
            </p:cNvCxnSpPr>
            <p:nvPr/>
          </p:nvCxnSpPr>
          <p:spPr>
            <a:xfrm>
              <a:off x="4911208" y="6405690"/>
              <a:ext cx="553906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9" name="Straight Arrow Connector 1198"/>
            <p:cNvCxnSpPr>
              <a:stCxn id="1206" idx="0"/>
            </p:cNvCxnSpPr>
            <p:nvPr/>
          </p:nvCxnSpPr>
          <p:spPr>
            <a:xfrm flipV="1">
              <a:off x="4911208" y="5952827"/>
              <a:ext cx="607057" cy="452863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0" name="Straight Arrow Connector 1199"/>
            <p:cNvCxnSpPr>
              <a:stCxn id="1206" idx="0"/>
              <a:endCxn id="1207" idx="2"/>
            </p:cNvCxnSpPr>
            <p:nvPr/>
          </p:nvCxnSpPr>
          <p:spPr>
            <a:xfrm flipV="1">
              <a:off x="4911208" y="5626038"/>
              <a:ext cx="553906" cy="779653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1" name="Straight Arrow Connector 1200"/>
            <p:cNvCxnSpPr>
              <a:stCxn id="1204" idx="0"/>
            </p:cNvCxnSpPr>
            <p:nvPr/>
          </p:nvCxnSpPr>
          <p:spPr>
            <a:xfrm>
              <a:off x="4911208" y="5499965"/>
              <a:ext cx="553906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2" name="Straight Arrow Connector 1201"/>
            <p:cNvCxnSpPr>
              <a:stCxn id="1204" idx="0"/>
            </p:cNvCxnSpPr>
            <p:nvPr/>
          </p:nvCxnSpPr>
          <p:spPr>
            <a:xfrm>
              <a:off x="4911208" y="5499965"/>
              <a:ext cx="607057" cy="452862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3" name="Straight Arrow Connector 1202"/>
            <p:cNvCxnSpPr>
              <a:stCxn id="1204" idx="0"/>
              <a:endCxn id="1209" idx="2"/>
            </p:cNvCxnSpPr>
            <p:nvPr/>
          </p:nvCxnSpPr>
          <p:spPr>
            <a:xfrm>
              <a:off x="4911208" y="5499965"/>
              <a:ext cx="553906" cy="791351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73" name="Group 1072"/>
          <p:cNvGrpSpPr/>
          <p:nvPr/>
        </p:nvGrpSpPr>
        <p:grpSpPr>
          <a:xfrm>
            <a:off x="6989114" y="1997629"/>
            <a:ext cx="701900" cy="1183899"/>
            <a:chOff x="387467" y="3176719"/>
            <a:chExt cx="701900" cy="1661923"/>
          </a:xfrm>
        </p:grpSpPr>
        <p:sp>
          <p:nvSpPr>
            <p:cNvPr id="1086" name="Can 1085"/>
            <p:cNvSpPr/>
            <p:nvPr/>
          </p:nvSpPr>
          <p:spPr>
            <a:xfrm>
              <a:off x="387467" y="3176719"/>
              <a:ext cx="577307" cy="744446"/>
            </a:xfrm>
            <a:prstGeom prst="can">
              <a:avLst/>
            </a:prstGeom>
            <a:ln>
              <a:headEnd type="none" w="med" len="med"/>
              <a:tailEnd type="none"/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 defTabSz="457200"/>
              <a:endParaRPr lang="en-US" sz="2000" baseline="-25000" dirty="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087" name="Can 1086"/>
            <p:cNvSpPr/>
            <p:nvPr/>
          </p:nvSpPr>
          <p:spPr>
            <a:xfrm>
              <a:off x="512060" y="3624492"/>
              <a:ext cx="577307" cy="767539"/>
            </a:xfrm>
            <a:prstGeom prst="can">
              <a:avLst/>
            </a:prstGeom>
            <a:ln>
              <a:headEnd type="none" w="med" len="med"/>
              <a:tailEnd type="none"/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 defTabSz="457200"/>
              <a:endParaRPr lang="en-US" sz="2000" baseline="-25000" dirty="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088" name="Can 1087"/>
            <p:cNvSpPr/>
            <p:nvPr/>
          </p:nvSpPr>
          <p:spPr>
            <a:xfrm>
              <a:off x="387467" y="4127039"/>
              <a:ext cx="577307" cy="711603"/>
            </a:xfrm>
            <a:prstGeom prst="can">
              <a:avLst/>
            </a:prstGeom>
            <a:ln>
              <a:headEnd type="none" w="med" len="med"/>
              <a:tailEnd type="none"/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 defTabSz="457200"/>
              <a:endParaRPr lang="en-US" sz="2000" baseline="-25000" dirty="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</p:grpSp>
      <p:grpSp>
        <p:nvGrpSpPr>
          <p:cNvPr id="1136" name="Group 1135"/>
          <p:cNvGrpSpPr/>
          <p:nvPr/>
        </p:nvGrpSpPr>
        <p:grpSpPr>
          <a:xfrm>
            <a:off x="6989117" y="3672135"/>
            <a:ext cx="701900" cy="1183899"/>
            <a:chOff x="387467" y="3176719"/>
            <a:chExt cx="701900" cy="1661923"/>
          </a:xfrm>
        </p:grpSpPr>
        <p:sp>
          <p:nvSpPr>
            <p:cNvPr id="1149" name="Can 1148"/>
            <p:cNvSpPr/>
            <p:nvPr/>
          </p:nvSpPr>
          <p:spPr>
            <a:xfrm>
              <a:off x="387467" y="3176719"/>
              <a:ext cx="577307" cy="744446"/>
            </a:xfrm>
            <a:prstGeom prst="can">
              <a:avLst/>
            </a:prstGeom>
            <a:ln>
              <a:headEnd type="none" w="med" len="med"/>
              <a:tailEnd type="none"/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 defTabSz="457200"/>
              <a:endParaRPr lang="en-US" sz="2000" baseline="-25000" dirty="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150" name="Can 1149"/>
            <p:cNvSpPr/>
            <p:nvPr/>
          </p:nvSpPr>
          <p:spPr>
            <a:xfrm>
              <a:off x="512060" y="3624492"/>
              <a:ext cx="577307" cy="767539"/>
            </a:xfrm>
            <a:prstGeom prst="can">
              <a:avLst/>
            </a:prstGeom>
            <a:ln>
              <a:headEnd type="none" w="med" len="med"/>
              <a:tailEnd type="none"/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 defTabSz="457200"/>
              <a:endParaRPr lang="en-US" sz="2000" baseline="-25000" dirty="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151" name="Can 1150"/>
            <p:cNvSpPr/>
            <p:nvPr/>
          </p:nvSpPr>
          <p:spPr>
            <a:xfrm>
              <a:off x="387467" y="4127039"/>
              <a:ext cx="577307" cy="711603"/>
            </a:xfrm>
            <a:prstGeom prst="can">
              <a:avLst/>
            </a:prstGeom>
            <a:ln>
              <a:headEnd type="none" w="med" len="med"/>
              <a:tailEnd type="none"/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 defTabSz="457200"/>
              <a:endParaRPr lang="en-US" sz="2000" baseline="-25000" dirty="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</p:grpSp>
      <p:grpSp>
        <p:nvGrpSpPr>
          <p:cNvPr id="1194" name="Group 1193"/>
          <p:cNvGrpSpPr/>
          <p:nvPr/>
        </p:nvGrpSpPr>
        <p:grpSpPr>
          <a:xfrm>
            <a:off x="6989114" y="5360879"/>
            <a:ext cx="701900" cy="1183899"/>
            <a:chOff x="387467" y="3176719"/>
            <a:chExt cx="701900" cy="1661923"/>
          </a:xfrm>
        </p:grpSpPr>
        <p:sp>
          <p:nvSpPr>
            <p:cNvPr id="1207" name="Can 1206"/>
            <p:cNvSpPr/>
            <p:nvPr/>
          </p:nvSpPr>
          <p:spPr>
            <a:xfrm>
              <a:off x="387467" y="3176719"/>
              <a:ext cx="577307" cy="744446"/>
            </a:xfrm>
            <a:prstGeom prst="can">
              <a:avLst/>
            </a:prstGeom>
            <a:ln>
              <a:headEnd type="none" w="med" len="med"/>
              <a:tailEnd type="none"/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 defTabSz="457200"/>
              <a:endParaRPr lang="en-US" sz="2000" baseline="-25000" dirty="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208" name="Can 1207"/>
            <p:cNvSpPr/>
            <p:nvPr/>
          </p:nvSpPr>
          <p:spPr>
            <a:xfrm>
              <a:off x="512060" y="3624492"/>
              <a:ext cx="577307" cy="767539"/>
            </a:xfrm>
            <a:prstGeom prst="can">
              <a:avLst/>
            </a:prstGeom>
            <a:ln>
              <a:headEnd type="none" w="med" len="med"/>
              <a:tailEnd type="none"/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 defTabSz="457200"/>
              <a:endParaRPr lang="en-US" sz="2000" baseline="-25000" dirty="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209" name="Can 1208"/>
            <p:cNvSpPr/>
            <p:nvPr/>
          </p:nvSpPr>
          <p:spPr>
            <a:xfrm>
              <a:off x="387467" y="4127039"/>
              <a:ext cx="577307" cy="711603"/>
            </a:xfrm>
            <a:prstGeom prst="can">
              <a:avLst/>
            </a:prstGeom>
            <a:ln>
              <a:headEnd type="none" w="med" len="med"/>
              <a:tailEnd type="none"/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 defTabSz="457200"/>
              <a:endParaRPr lang="en-US" sz="2000" baseline="-25000" dirty="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6083711" y="1997628"/>
            <a:ext cx="351501" cy="4547149"/>
            <a:chOff x="4559710" y="1997627"/>
            <a:chExt cx="351501" cy="4547149"/>
          </a:xfrm>
        </p:grpSpPr>
        <p:sp>
          <p:nvSpPr>
            <p:cNvPr id="1083" name="Rectangle 1082"/>
            <p:cNvSpPr/>
            <p:nvPr/>
          </p:nvSpPr>
          <p:spPr>
            <a:xfrm rot="5400000">
              <a:off x="4596372" y="1960965"/>
              <a:ext cx="278173" cy="351498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 defTabSz="457200"/>
              <a:endParaRPr lang="en-US" dirty="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084" name="Rectangle 1083"/>
            <p:cNvSpPr/>
            <p:nvPr/>
          </p:nvSpPr>
          <p:spPr>
            <a:xfrm rot="5400000">
              <a:off x="4596372" y="2413828"/>
              <a:ext cx="278173" cy="351498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 defTabSz="457200"/>
              <a:endParaRPr lang="en-US" dirty="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085" name="Rectangle 1084"/>
            <p:cNvSpPr/>
            <p:nvPr/>
          </p:nvSpPr>
          <p:spPr>
            <a:xfrm rot="5400000">
              <a:off x="4596372" y="2866691"/>
              <a:ext cx="278173" cy="351498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 defTabSz="457200"/>
              <a:endParaRPr lang="en-US" dirty="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146" name="Rectangle 1145"/>
            <p:cNvSpPr/>
            <p:nvPr/>
          </p:nvSpPr>
          <p:spPr>
            <a:xfrm rot="5400000">
              <a:off x="4596375" y="3635471"/>
              <a:ext cx="278173" cy="351498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 defTabSz="457200"/>
              <a:endParaRPr lang="en-US" dirty="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147" name="Rectangle 1146"/>
            <p:cNvSpPr/>
            <p:nvPr/>
          </p:nvSpPr>
          <p:spPr>
            <a:xfrm rot="5400000">
              <a:off x="4596375" y="4088334"/>
              <a:ext cx="278173" cy="351498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 defTabSz="457200"/>
              <a:endParaRPr lang="en-US" dirty="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148" name="Rectangle 1147"/>
            <p:cNvSpPr/>
            <p:nvPr/>
          </p:nvSpPr>
          <p:spPr>
            <a:xfrm rot="5400000">
              <a:off x="4596375" y="4541197"/>
              <a:ext cx="278173" cy="351498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 defTabSz="457200"/>
              <a:endParaRPr lang="en-US" dirty="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204" name="Rectangle 1203"/>
            <p:cNvSpPr/>
            <p:nvPr/>
          </p:nvSpPr>
          <p:spPr>
            <a:xfrm rot="5400000">
              <a:off x="4596372" y="5324215"/>
              <a:ext cx="278173" cy="351498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 defTabSz="457200"/>
              <a:endParaRPr lang="en-US" dirty="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205" name="Rectangle 1204"/>
            <p:cNvSpPr/>
            <p:nvPr/>
          </p:nvSpPr>
          <p:spPr>
            <a:xfrm rot="5400000">
              <a:off x="4596372" y="5777078"/>
              <a:ext cx="278173" cy="351498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 defTabSz="457200"/>
              <a:endParaRPr lang="en-US" dirty="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206" name="Rectangle 1205"/>
            <p:cNvSpPr/>
            <p:nvPr/>
          </p:nvSpPr>
          <p:spPr>
            <a:xfrm rot="5400000">
              <a:off x="4596372" y="6229941"/>
              <a:ext cx="278173" cy="351498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 defTabSz="457200"/>
              <a:endParaRPr lang="en-US" dirty="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</p:grpSp>
      <p:sp>
        <p:nvSpPr>
          <p:cNvPr id="7" name="Rectangle 6"/>
          <p:cNvSpPr/>
          <p:nvPr/>
        </p:nvSpPr>
        <p:spPr>
          <a:xfrm>
            <a:off x="1319343" y="1322991"/>
            <a:ext cx="9813073" cy="5604011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black"/>
              </a:solidFill>
              <a:latin typeface="Corbel"/>
            </a:endParaRPr>
          </a:p>
        </p:txBody>
      </p:sp>
      <p:sp>
        <p:nvSpPr>
          <p:cNvPr id="24" name="Freeform 23"/>
          <p:cNvSpPr/>
          <p:nvPr/>
        </p:nvSpPr>
        <p:spPr>
          <a:xfrm>
            <a:off x="2666251" y="1765170"/>
            <a:ext cx="2316454" cy="5007967"/>
          </a:xfrm>
          <a:custGeom>
            <a:avLst/>
            <a:gdLst>
              <a:gd name="connsiteX0" fmla="*/ 0 w 2316454"/>
              <a:gd name="connsiteY0" fmla="*/ 2931298 h 5007967"/>
              <a:gd name="connsiteX1" fmla="*/ 7988 w 2316454"/>
              <a:gd name="connsiteY1" fmla="*/ 2084656 h 5007967"/>
              <a:gd name="connsiteX2" fmla="*/ 1957004 w 2316454"/>
              <a:gd name="connsiteY2" fmla="*/ 0 h 5007967"/>
              <a:gd name="connsiteX3" fmla="*/ 2316454 w 2316454"/>
              <a:gd name="connsiteY3" fmla="*/ 383385 h 5007967"/>
              <a:gd name="connsiteX4" fmla="*/ 2268527 w 2316454"/>
              <a:gd name="connsiteY4" fmla="*/ 4680492 h 5007967"/>
              <a:gd name="connsiteX5" fmla="*/ 1805236 w 2316454"/>
              <a:gd name="connsiteY5" fmla="*/ 5007967 h 5007967"/>
              <a:gd name="connsiteX6" fmla="*/ 0 w 2316454"/>
              <a:gd name="connsiteY6" fmla="*/ 2931298 h 5007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16454" h="5007967">
                <a:moveTo>
                  <a:pt x="0" y="2931298"/>
                </a:moveTo>
                <a:cubicBezTo>
                  <a:pt x="2663" y="2649084"/>
                  <a:pt x="5325" y="2366870"/>
                  <a:pt x="7988" y="2084656"/>
                </a:cubicBezTo>
                <a:lnTo>
                  <a:pt x="1957004" y="0"/>
                </a:lnTo>
                <a:lnTo>
                  <a:pt x="2316454" y="383385"/>
                </a:lnTo>
                <a:lnTo>
                  <a:pt x="2268527" y="4680492"/>
                </a:lnTo>
                <a:lnTo>
                  <a:pt x="1805236" y="5007967"/>
                </a:lnTo>
                <a:lnTo>
                  <a:pt x="0" y="2931298"/>
                </a:lnTo>
                <a:close/>
              </a:path>
            </a:pathLst>
          </a:cu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black"/>
              </a:solidFill>
              <a:latin typeface="Corbel"/>
            </a:endParaRPr>
          </a:p>
        </p:txBody>
      </p:sp>
      <p:grpSp>
        <p:nvGrpSpPr>
          <p:cNvPr id="1050" name="Group 1049"/>
          <p:cNvGrpSpPr/>
          <p:nvPr/>
        </p:nvGrpSpPr>
        <p:grpSpPr>
          <a:xfrm>
            <a:off x="2214775" y="3013939"/>
            <a:ext cx="886631" cy="1842095"/>
            <a:chOff x="75070" y="2925434"/>
            <a:chExt cx="886631" cy="1842095"/>
          </a:xfrm>
        </p:grpSpPr>
        <p:grpSp>
          <p:nvGrpSpPr>
            <p:cNvPr id="1051" name="Group 1050"/>
            <p:cNvGrpSpPr/>
            <p:nvPr/>
          </p:nvGrpSpPr>
          <p:grpSpPr>
            <a:xfrm>
              <a:off x="259801" y="3583630"/>
              <a:ext cx="701900" cy="1183899"/>
              <a:chOff x="387467" y="3176719"/>
              <a:chExt cx="701900" cy="1661923"/>
            </a:xfrm>
          </p:grpSpPr>
          <p:sp>
            <p:nvSpPr>
              <p:cNvPr id="1053" name="Can 1052"/>
              <p:cNvSpPr/>
              <p:nvPr/>
            </p:nvSpPr>
            <p:spPr>
              <a:xfrm>
                <a:off x="387467" y="3176719"/>
                <a:ext cx="577307" cy="744446"/>
              </a:xfrm>
              <a:prstGeom prst="can">
                <a:avLst/>
              </a:prstGeom>
              <a:ln>
                <a:headEnd type="none" w="med" len="med"/>
                <a:tailEnd type="none"/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 defTabSz="457200"/>
                <a:endParaRPr lang="en-US" sz="2000" baseline="-25000" dirty="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1054" name="Can 1053"/>
              <p:cNvSpPr/>
              <p:nvPr/>
            </p:nvSpPr>
            <p:spPr>
              <a:xfrm>
                <a:off x="512060" y="3624492"/>
                <a:ext cx="577307" cy="767539"/>
              </a:xfrm>
              <a:prstGeom prst="can">
                <a:avLst/>
              </a:prstGeom>
              <a:ln>
                <a:headEnd type="none" w="med" len="med"/>
                <a:tailEnd type="none"/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 defTabSz="457200"/>
                <a:endParaRPr lang="en-US" sz="2000" baseline="-25000" dirty="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1055" name="Can 1054"/>
              <p:cNvSpPr/>
              <p:nvPr/>
            </p:nvSpPr>
            <p:spPr>
              <a:xfrm>
                <a:off x="387467" y="4127039"/>
                <a:ext cx="577307" cy="711603"/>
              </a:xfrm>
              <a:prstGeom prst="can">
                <a:avLst/>
              </a:prstGeom>
              <a:ln>
                <a:headEnd type="none" w="med" len="med"/>
                <a:tailEnd type="none"/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 defTabSz="457200"/>
                <a:endParaRPr lang="en-US" sz="2000" baseline="-25000" dirty="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</p:grpSp>
        <p:sp>
          <p:nvSpPr>
            <p:cNvPr id="1052" name="TextBox 1051"/>
            <p:cNvSpPr txBox="1"/>
            <p:nvPr/>
          </p:nvSpPr>
          <p:spPr>
            <a:xfrm>
              <a:off x="75070" y="2925434"/>
              <a:ext cx="88663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457200"/>
              <a:r>
                <a:rPr lang="en-US" dirty="0">
                  <a:solidFill>
                    <a:prstClr val="black"/>
                  </a:solidFill>
                  <a:latin typeface="Gill Sans Light"/>
                  <a:cs typeface="Gill Sans Light"/>
                </a:rPr>
                <a:t>Training</a:t>
              </a:r>
            </a:p>
            <a:p>
              <a:pPr algn="ctr" defTabSz="457200"/>
              <a:r>
                <a:rPr lang="en-US" dirty="0">
                  <a:solidFill>
                    <a:prstClr val="black"/>
                  </a:solidFill>
                  <a:latin typeface="Gill Sans Light"/>
                  <a:cs typeface="Gill Sans Light"/>
                </a:rPr>
                <a:t>Data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4605050" y="1924318"/>
            <a:ext cx="837561" cy="4693768"/>
            <a:chOff x="3081049" y="1924318"/>
            <a:chExt cx="837561" cy="4693768"/>
          </a:xfrm>
        </p:grpSpPr>
        <p:grpSp>
          <p:nvGrpSpPr>
            <p:cNvPr id="1070" name="Group 1069"/>
            <p:cNvGrpSpPr/>
            <p:nvPr/>
          </p:nvGrpSpPr>
          <p:grpSpPr>
            <a:xfrm>
              <a:off x="3081049" y="1924318"/>
              <a:ext cx="837558" cy="424793"/>
              <a:chOff x="1495907" y="3073809"/>
              <a:chExt cx="837558" cy="596312"/>
            </a:xfrm>
          </p:grpSpPr>
          <p:sp>
            <p:nvSpPr>
              <p:cNvPr id="1105" name="Rectangle 1104"/>
              <p:cNvSpPr/>
              <p:nvPr/>
            </p:nvSpPr>
            <p:spPr>
              <a:xfrm rot="16200000">
                <a:off x="1616530" y="2953186"/>
                <a:ext cx="596312" cy="837558"/>
              </a:xfrm>
              <a:prstGeom prst="rect">
                <a:avLst/>
              </a:prstGeom>
              <a:ln>
                <a:headEnd type="none" w="med" len="med"/>
                <a:tailEnd type="none"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algn="ctr" defTabSz="457200"/>
                <a:endParaRPr lang="en-US" dirty="0">
                  <a:solidFill>
                    <a:prstClr val="black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1106" name="Pentagon 1105"/>
              <p:cNvSpPr/>
              <p:nvPr/>
            </p:nvSpPr>
            <p:spPr>
              <a:xfrm>
                <a:off x="1923960" y="3116248"/>
                <a:ext cx="372819" cy="139987"/>
              </a:xfrm>
              <a:prstGeom prst="homePlate">
                <a:avLst/>
              </a:prstGeom>
              <a:ln>
                <a:headEnd type="none" w="med" len="med"/>
                <a:tailEnd type="none"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endParaRPr lang="en-US">
                  <a:solidFill>
                    <a:prstClr val="white"/>
                  </a:solidFill>
                  <a:latin typeface="Corbel"/>
                </a:endParaRPr>
              </a:p>
            </p:txBody>
          </p:sp>
          <p:grpSp>
            <p:nvGrpSpPr>
              <p:cNvPr id="1107" name="Group 1106"/>
              <p:cNvGrpSpPr/>
              <p:nvPr/>
            </p:nvGrpSpPr>
            <p:grpSpPr>
              <a:xfrm>
                <a:off x="1562008" y="3137047"/>
                <a:ext cx="214997" cy="469834"/>
                <a:chOff x="701340" y="1838150"/>
                <a:chExt cx="906851" cy="1275558"/>
              </a:xfrm>
            </p:grpSpPr>
            <p:sp>
              <p:nvSpPr>
                <p:cNvPr id="1110" name="Rounded Rectangle 1109"/>
                <p:cNvSpPr/>
                <p:nvPr/>
              </p:nvSpPr>
              <p:spPr>
                <a:xfrm>
                  <a:off x="701340" y="1838150"/>
                  <a:ext cx="906851" cy="323586"/>
                </a:xfrm>
                <a:prstGeom prst="round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 dirty="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1111" name="Rounded Rectangle 1110"/>
                <p:cNvSpPr/>
                <p:nvPr/>
              </p:nvSpPr>
              <p:spPr>
                <a:xfrm>
                  <a:off x="701340" y="2314136"/>
                  <a:ext cx="906851" cy="323586"/>
                </a:xfrm>
                <a:prstGeom prst="round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 dirty="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1112" name="Rounded Rectangle 1111"/>
                <p:cNvSpPr/>
                <p:nvPr/>
              </p:nvSpPr>
              <p:spPr>
                <a:xfrm>
                  <a:off x="701340" y="2790122"/>
                  <a:ext cx="906851" cy="323586"/>
                </a:xfrm>
                <a:prstGeom prst="round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 dirty="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</p:grpSp>
          <p:sp>
            <p:nvSpPr>
              <p:cNvPr id="1108" name="Pentagon 1107"/>
              <p:cNvSpPr/>
              <p:nvPr/>
            </p:nvSpPr>
            <p:spPr>
              <a:xfrm>
                <a:off x="1923959" y="3303785"/>
                <a:ext cx="372819" cy="139987"/>
              </a:xfrm>
              <a:prstGeom prst="homePlate">
                <a:avLst/>
              </a:prstGeom>
              <a:ln>
                <a:headEnd type="none" w="med" len="med"/>
                <a:tailEnd type="none"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endParaRPr lang="en-US">
                  <a:solidFill>
                    <a:prstClr val="white"/>
                  </a:solidFill>
                  <a:latin typeface="Corbel"/>
                </a:endParaRPr>
              </a:p>
            </p:txBody>
          </p:sp>
          <p:sp>
            <p:nvSpPr>
              <p:cNvPr id="1109" name="Pentagon 1108"/>
              <p:cNvSpPr/>
              <p:nvPr/>
            </p:nvSpPr>
            <p:spPr>
              <a:xfrm>
                <a:off x="1923960" y="3491323"/>
                <a:ext cx="372819" cy="139987"/>
              </a:xfrm>
              <a:prstGeom prst="homePlate">
                <a:avLst/>
              </a:prstGeom>
              <a:ln>
                <a:headEnd type="none" w="med" len="med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endParaRPr lang="en-US">
                  <a:solidFill>
                    <a:prstClr val="white"/>
                  </a:solidFill>
                  <a:latin typeface="Corbel"/>
                </a:endParaRPr>
              </a:p>
            </p:txBody>
          </p:sp>
        </p:grpSp>
        <p:grpSp>
          <p:nvGrpSpPr>
            <p:cNvPr id="1071" name="Group 1070"/>
            <p:cNvGrpSpPr/>
            <p:nvPr/>
          </p:nvGrpSpPr>
          <p:grpSpPr>
            <a:xfrm>
              <a:off x="3081051" y="2377181"/>
              <a:ext cx="837556" cy="424793"/>
              <a:chOff x="1495909" y="3709525"/>
              <a:chExt cx="837556" cy="596312"/>
            </a:xfrm>
          </p:grpSpPr>
          <p:sp>
            <p:nvSpPr>
              <p:cNvPr id="1097" name="Rectangle 1096"/>
              <p:cNvSpPr/>
              <p:nvPr/>
            </p:nvSpPr>
            <p:spPr>
              <a:xfrm rot="16200000">
                <a:off x="1616531" y="3588903"/>
                <a:ext cx="596312" cy="837556"/>
              </a:xfrm>
              <a:prstGeom prst="rect">
                <a:avLst/>
              </a:prstGeom>
              <a:ln>
                <a:headEnd type="none" w="med" len="med"/>
                <a:tailEnd type="none"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algn="ctr" defTabSz="457200"/>
                <a:endParaRPr lang="en-US" dirty="0">
                  <a:solidFill>
                    <a:prstClr val="black"/>
                  </a:solidFill>
                  <a:latin typeface="Gill Sans Light"/>
                  <a:cs typeface="Gill Sans Light"/>
                </a:endParaRPr>
              </a:p>
            </p:txBody>
          </p:sp>
          <p:grpSp>
            <p:nvGrpSpPr>
              <p:cNvPr id="1098" name="Group 1097"/>
              <p:cNvGrpSpPr/>
              <p:nvPr/>
            </p:nvGrpSpPr>
            <p:grpSpPr>
              <a:xfrm>
                <a:off x="1562009" y="3772763"/>
                <a:ext cx="214997" cy="469834"/>
                <a:chOff x="708166" y="3573020"/>
                <a:chExt cx="906851" cy="1275558"/>
              </a:xfrm>
            </p:grpSpPr>
            <p:sp>
              <p:nvSpPr>
                <p:cNvPr id="1102" name="Rounded Rectangle 1101"/>
                <p:cNvSpPr/>
                <p:nvPr/>
              </p:nvSpPr>
              <p:spPr>
                <a:xfrm>
                  <a:off x="708166" y="3573020"/>
                  <a:ext cx="906851" cy="323586"/>
                </a:xfrm>
                <a:prstGeom prst="round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 dirty="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1103" name="Rounded Rectangle 1102"/>
                <p:cNvSpPr/>
                <p:nvPr/>
              </p:nvSpPr>
              <p:spPr>
                <a:xfrm>
                  <a:off x="708166" y="4049006"/>
                  <a:ext cx="906851" cy="323586"/>
                </a:xfrm>
                <a:prstGeom prst="round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 dirty="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1104" name="Rounded Rectangle 1103"/>
                <p:cNvSpPr/>
                <p:nvPr/>
              </p:nvSpPr>
              <p:spPr>
                <a:xfrm>
                  <a:off x="708166" y="4524992"/>
                  <a:ext cx="906851" cy="323586"/>
                </a:xfrm>
                <a:prstGeom prst="round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 dirty="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</p:grpSp>
          <p:sp>
            <p:nvSpPr>
              <p:cNvPr id="1099" name="Pentagon 1098"/>
              <p:cNvSpPr/>
              <p:nvPr/>
            </p:nvSpPr>
            <p:spPr>
              <a:xfrm>
                <a:off x="1923961" y="3751964"/>
                <a:ext cx="372819" cy="139987"/>
              </a:xfrm>
              <a:prstGeom prst="homePlate">
                <a:avLst/>
              </a:prstGeom>
              <a:ln>
                <a:headEnd type="none" w="med" len="med"/>
                <a:tailEnd type="none"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endParaRPr lang="en-US">
                  <a:solidFill>
                    <a:prstClr val="white"/>
                  </a:solidFill>
                  <a:latin typeface="Corbel"/>
                </a:endParaRPr>
              </a:p>
            </p:txBody>
          </p:sp>
          <p:sp>
            <p:nvSpPr>
              <p:cNvPr id="1100" name="Pentagon 1099"/>
              <p:cNvSpPr/>
              <p:nvPr/>
            </p:nvSpPr>
            <p:spPr>
              <a:xfrm>
                <a:off x="1923960" y="3939501"/>
                <a:ext cx="372819" cy="139987"/>
              </a:xfrm>
              <a:prstGeom prst="homePlate">
                <a:avLst/>
              </a:prstGeom>
              <a:ln>
                <a:headEnd type="none" w="med" len="med"/>
                <a:tailEnd type="none"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endParaRPr lang="en-US">
                  <a:solidFill>
                    <a:prstClr val="white"/>
                  </a:solidFill>
                  <a:latin typeface="Corbel"/>
                </a:endParaRPr>
              </a:p>
            </p:txBody>
          </p:sp>
          <p:sp>
            <p:nvSpPr>
              <p:cNvPr id="1101" name="Pentagon 1100"/>
              <p:cNvSpPr/>
              <p:nvPr/>
            </p:nvSpPr>
            <p:spPr>
              <a:xfrm>
                <a:off x="1923961" y="4127039"/>
                <a:ext cx="372819" cy="139987"/>
              </a:xfrm>
              <a:prstGeom prst="homePlate">
                <a:avLst/>
              </a:prstGeom>
              <a:ln>
                <a:headEnd type="none" w="med" len="med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endParaRPr lang="en-US">
                  <a:solidFill>
                    <a:prstClr val="white"/>
                  </a:solidFill>
                  <a:latin typeface="Corbel"/>
                </a:endParaRPr>
              </a:p>
            </p:txBody>
          </p:sp>
        </p:grpSp>
        <p:grpSp>
          <p:nvGrpSpPr>
            <p:cNvPr id="1072" name="Group 1071"/>
            <p:cNvGrpSpPr/>
            <p:nvPr/>
          </p:nvGrpSpPr>
          <p:grpSpPr>
            <a:xfrm>
              <a:off x="3081049" y="2830044"/>
              <a:ext cx="837558" cy="424792"/>
              <a:chOff x="1495907" y="4345241"/>
              <a:chExt cx="837558" cy="596311"/>
            </a:xfrm>
          </p:grpSpPr>
          <p:sp>
            <p:nvSpPr>
              <p:cNvPr id="1089" name="Rectangle 1088"/>
              <p:cNvSpPr/>
              <p:nvPr/>
            </p:nvSpPr>
            <p:spPr>
              <a:xfrm rot="16200000">
                <a:off x="1616530" y="4224618"/>
                <a:ext cx="596311" cy="837558"/>
              </a:xfrm>
              <a:prstGeom prst="rect">
                <a:avLst/>
              </a:prstGeom>
              <a:ln>
                <a:headEnd type="none" w="med" len="med"/>
                <a:tailEnd type="none"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algn="ctr" defTabSz="457200"/>
                <a:endParaRPr lang="en-US" dirty="0">
                  <a:solidFill>
                    <a:prstClr val="black"/>
                  </a:solidFill>
                  <a:latin typeface="Gill Sans Light"/>
                  <a:cs typeface="Gill Sans Light"/>
                </a:endParaRPr>
              </a:p>
            </p:txBody>
          </p:sp>
          <p:grpSp>
            <p:nvGrpSpPr>
              <p:cNvPr id="1090" name="Group 1089"/>
              <p:cNvGrpSpPr/>
              <p:nvPr/>
            </p:nvGrpSpPr>
            <p:grpSpPr>
              <a:xfrm>
                <a:off x="1562011" y="4408480"/>
                <a:ext cx="214997" cy="469833"/>
                <a:chOff x="714992" y="5289983"/>
                <a:chExt cx="906851" cy="1275558"/>
              </a:xfrm>
            </p:grpSpPr>
            <p:sp>
              <p:nvSpPr>
                <p:cNvPr id="1094" name="Rounded Rectangle 1093"/>
                <p:cNvSpPr/>
                <p:nvPr/>
              </p:nvSpPr>
              <p:spPr>
                <a:xfrm>
                  <a:off x="714992" y="5289983"/>
                  <a:ext cx="906851" cy="323586"/>
                </a:xfrm>
                <a:prstGeom prst="round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 dirty="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1095" name="Rounded Rectangle 1094"/>
                <p:cNvSpPr/>
                <p:nvPr/>
              </p:nvSpPr>
              <p:spPr>
                <a:xfrm>
                  <a:off x="714992" y="5765969"/>
                  <a:ext cx="906851" cy="323586"/>
                </a:xfrm>
                <a:prstGeom prst="round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 dirty="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1096" name="Rounded Rectangle 1095"/>
                <p:cNvSpPr/>
                <p:nvPr/>
              </p:nvSpPr>
              <p:spPr>
                <a:xfrm>
                  <a:off x="714992" y="6241955"/>
                  <a:ext cx="906851" cy="323586"/>
                </a:xfrm>
                <a:prstGeom prst="round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 dirty="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</p:grpSp>
          <p:sp>
            <p:nvSpPr>
              <p:cNvPr id="1091" name="Pentagon 1090"/>
              <p:cNvSpPr/>
              <p:nvPr/>
            </p:nvSpPr>
            <p:spPr>
              <a:xfrm>
                <a:off x="1923800" y="4392031"/>
                <a:ext cx="372819" cy="139987"/>
              </a:xfrm>
              <a:prstGeom prst="homePlate">
                <a:avLst/>
              </a:prstGeom>
              <a:ln>
                <a:headEnd type="none" w="med" len="med"/>
                <a:tailEnd type="none"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endParaRPr lang="en-US">
                  <a:solidFill>
                    <a:prstClr val="white"/>
                  </a:solidFill>
                  <a:latin typeface="Corbel"/>
                </a:endParaRPr>
              </a:p>
            </p:txBody>
          </p:sp>
          <p:sp>
            <p:nvSpPr>
              <p:cNvPr id="1092" name="Pentagon 1091"/>
              <p:cNvSpPr/>
              <p:nvPr/>
            </p:nvSpPr>
            <p:spPr>
              <a:xfrm>
                <a:off x="1923799" y="4579568"/>
                <a:ext cx="372819" cy="139987"/>
              </a:xfrm>
              <a:prstGeom prst="homePlate">
                <a:avLst/>
              </a:prstGeom>
              <a:ln>
                <a:headEnd type="none" w="med" len="med"/>
                <a:tailEnd type="none"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endParaRPr lang="en-US">
                  <a:solidFill>
                    <a:prstClr val="white"/>
                  </a:solidFill>
                  <a:latin typeface="Corbel"/>
                </a:endParaRPr>
              </a:p>
            </p:txBody>
          </p:sp>
          <p:sp>
            <p:nvSpPr>
              <p:cNvPr id="1093" name="Pentagon 1092"/>
              <p:cNvSpPr/>
              <p:nvPr/>
            </p:nvSpPr>
            <p:spPr>
              <a:xfrm>
                <a:off x="1923800" y="4767106"/>
                <a:ext cx="372819" cy="139987"/>
              </a:xfrm>
              <a:prstGeom prst="homePlate">
                <a:avLst/>
              </a:prstGeom>
              <a:ln>
                <a:headEnd type="none" w="med" len="med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endParaRPr lang="en-US">
                  <a:solidFill>
                    <a:prstClr val="white"/>
                  </a:solidFill>
                  <a:latin typeface="Corbel"/>
                </a:endParaRPr>
              </a:p>
            </p:txBody>
          </p:sp>
        </p:grpSp>
        <p:grpSp>
          <p:nvGrpSpPr>
            <p:cNvPr id="1133" name="Group 1132"/>
            <p:cNvGrpSpPr/>
            <p:nvPr/>
          </p:nvGrpSpPr>
          <p:grpSpPr>
            <a:xfrm>
              <a:off x="3081052" y="3598824"/>
              <a:ext cx="837558" cy="424793"/>
              <a:chOff x="1495907" y="3073809"/>
              <a:chExt cx="837558" cy="596312"/>
            </a:xfrm>
          </p:grpSpPr>
          <p:sp>
            <p:nvSpPr>
              <p:cNvPr id="1168" name="Rectangle 1167"/>
              <p:cNvSpPr/>
              <p:nvPr/>
            </p:nvSpPr>
            <p:spPr>
              <a:xfrm rot="16200000">
                <a:off x="1616530" y="2953186"/>
                <a:ext cx="596312" cy="837558"/>
              </a:xfrm>
              <a:prstGeom prst="rect">
                <a:avLst/>
              </a:prstGeom>
              <a:ln>
                <a:headEnd type="none" w="med" len="med"/>
                <a:tailEnd type="none"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algn="ctr" defTabSz="457200"/>
                <a:endParaRPr lang="en-US" dirty="0">
                  <a:solidFill>
                    <a:prstClr val="black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1169" name="Pentagon 1168"/>
              <p:cNvSpPr/>
              <p:nvPr/>
            </p:nvSpPr>
            <p:spPr>
              <a:xfrm>
                <a:off x="1923960" y="3116248"/>
                <a:ext cx="372819" cy="139987"/>
              </a:xfrm>
              <a:prstGeom prst="homePlate">
                <a:avLst/>
              </a:prstGeom>
              <a:ln>
                <a:headEnd type="none" w="med" len="med"/>
                <a:tailEnd type="none"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endParaRPr lang="en-US">
                  <a:solidFill>
                    <a:prstClr val="white"/>
                  </a:solidFill>
                  <a:latin typeface="Corbel"/>
                </a:endParaRPr>
              </a:p>
            </p:txBody>
          </p:sp>
          <p:grpSp>
            <p:nvGrpSpPr>
              <p:cNvPr id="1170" name="Group 1169"/>
              <p:cNvGrpSpPr/>
              <p:nvPr/>
            </p:nvGrpSpPr>
            <p:grpSpPr>
              <a:xfrm>
                <a:off x="1562008" y="3137047"/>
                <a:ext cx="214997" cy="469834"/>
                <a:chOff x="701340" y="1838150"/>
                <a:chExt cx="906851" cy="1275558"/>
              </a:xfrm>
            </p:grpSpPr>
            <p:sp>
              <p:nvSpPr>
                <p:cNvPr id="1173" name="Rounded Rectangle 1172"/>
                <p:cNvSpPr/>
                <p:nvPr/>
              </p:nvSpPr>
              <p:spPr>
                <a:xfrm>
                  <a:off x="701340" y="1838150"/>
                  <a:ext cx="906851" cy="323586"/>
                </a:xfrm>
                <a:prstGeom prst="round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 dirty="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1174" name="Rounded Rectangle 1173"/>
                <p:cNvSpPr/>
                <p:nvPr/>
              </p:nvSpPr>
              <p:spPr>
                <a:xfrm>
                  <a:off x="701340" y="2314136"/>
                  <a:ext cx="906851" cy="323586"/>
                </a:xfrm>
                <a:prstGeom prst="round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 dirty="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1175" name="Rounded Rectangle 1174"/>
                <p:cNvSpPr/>
                <p:nvPr/>
              </p:nvSpPr>
              <p:spPr>
                <a:xfrm>
                  <a:off x="701340" y="2790122"/>
                  <a:ext cx="906851" cy="323586"/>
                </a:xfrm>
                <a:prstGeom prst="round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 dirty="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</p:grpSp>
          <p:sp>
            <p:nvSpPr>
              <p:cNvPr id="1171" name="Pentagon 1170"/>
              <p:cNvSpPr/>
              <p:nvPr/>
            </p:nvSpPr>
            <p:spPr>
              <a:xfrm>
                <a:off x="1923959" y="3303785"/>
                <a:ext cx="372819" cy="139987"/>
              </a:xfrm>
              <a:prstGeom prst="homePlate">
                <a:avLst/>
              </a:prstGeom>
              <a:ln>
                <a:headEnd type="none" w="med" len="med"/>
                <a:tailEnd type="none"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endParaRPr lang="en-US">
                  <a:solidFill>
                    <a:prstClr val="white"/>
                  </a:solidFill>
                  <a:latin typeface="Corbel"/>
                </a:endParaRPr>
              </a:p>
            </p:txBody>
          </p:sp>
          <p:sp>
            <p:nvSpPr>
              <p:cNvPr id="1172" name="Pentagon 1171"/>
              <p:cNvSpPr/>
              <p:nvPr/>
            </p:nvSpPr>
            <p:spPr>
              <a:xfrm>
                <a:off x="1923960" y="3491323"/>
                <a:ext cx="372819" cy="139987"/>
              </a:xfrm>
              <a:prstGeom prst="homePlate">
                <a:avLst/>
              </a:prstGeom>
              <a:ln>
                <a:headEnd type="none" w="med" len="med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endParaRPr lang="en-US">
                  <a:solidFill>
                    <a:prstClr val="white"/>
                  </a:solidFill>
                  <a:latin typeface="Corbel"/>
                </a:endParaRPr>
              </a:p>
            </p:txBody>
          </p:sp>
        </p:grpSp>
        <p:grpSp>
          <p:nvGrpSpPr>
            <p:cNvPr id="1134" name="Group 1133"/>
            <p:cNvGrpSpPr/>
            <p:nvPr/>
          </p:nvGrpSpPr>
          <p:grpSpPr>
            <a:xfrm>
              <a:off x="3081054" y="4051687"/>
              <a:ext cx="837556" cy="424793"/>
              <a:chOff x="1495909" y="3709525"/>
              <a:chExt cx="837556" cy="596312"/>
            </a:xfrm>
          </p:grpSpPr>
          <p:sp>
            <p:nvSpPr>
              <p:cNvPr id="1160" name="Rectangle 1159"/>
              <p:cNvSpPr/>
              <p:nvPr/>
            </p:nvSpPr>
            <p:spPr>
              <a:xfrm rot="16200000">
                <a:off x="1616531" y="3588903"/>
                <a:ext cx="596312" cy="837556"/>
              </a:xfrm>
              <a:prstGeom prst="rect">
                <a:avLst/>
              </a:prstGeom>
              <a:ln>
                <a:headEnd type="none" w="med" len="med"/>
                <a:tailEnd type="none"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algn="ctr" defTabSz="457200"/>
                <a:endParaRPr lang="en-US" dirty="0">
                  <a:solidFill>
                    <a:prstClr val="black"/>
                  </a:solidFill>
                  <a:latin typeface="Gill Sans Light"/>
                  <a:cs typeface="Gill Sans Light"/>
                </a:endParaRPr>
              </a:p>
            </p:txBody>
          </p:sp>
          <p:grpSp>
            <p:nvGrpSpPr>
              <p:cNvPr id="1161" name="Group 1160"/>
              <p:cNvGrpSpPr/>
              <p:nvPr/>
            </p:nvGrpSpPr>
            <p:grpSpPr>
              <a:xfrm>
                <a:off x="1562009" y="3772763"/>
                <a:ext cx="214997" cy="469834"/>
                <a:chOff x="708166" y="3573020"/>
                <a:chExt cx="906851" cy="1275558"/>
              </a:xfrm>
            </p:grpSpPr>
            <p:sp>
              <p:nvSpPr>
                <p:cNvPr id="1165" name="Rounded Rectangle 1164"/>
                <p:cNvSpPr/>
                <p:nvPr/>
              </p:nvSpPr>
              <p:spPr>
                <a:xfrm>
                  <a:off x="708166" y="3573020"/>
                  <a:ext cx="906851" cy="323586"/>
                </a:xfrm>
                <a:prstGeom prst="round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 dirty="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1166" name="Rounded Rectangle 1165"/>
                <p:cNvSpPr/>
                <p:nvPr/>
              </p:nvSpPr>
              <p:spPr>
                <a:xfrm>
                  <a:off x="708166" y="4049006"/>
                  <a:ext cx="906851" cy="323586"/>
                </a:xfrm>
                <a:prstGeom prst="round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 dirty="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1167" name="Rounded Rectangle 1166"/>
                <p:cNvSpPr/>
                <p:nvPr/>
              </p:nvSpPr>
              <p:spPr>
                <a:xfrm>
                  <a:off x="708166" y="4524992"/>
                  <a:ext cx="906851" cy="323586"/>
                </a:xfrm>
                <a:prstGeom prst="round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 dirty="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</p:grpSp>
          <p:sp>
            <p:nvSpPr>
              <p:cNvPr id="1162" name="Pentagon 1161"/>
              <p:cNvSpPr/>
              <p:nvPr/>
            </p:nvSpPr>
            <p:spPr>
              <a:xfrm>
                <a:off x="1923961" y="3751964"/>
                <a:ext cx="372819" cy="139987"/>
              </a:xfrm>
              <a:prstGeom prst="homePlate">
                <a:avLst/>
              </a:prstGeom>
              <a:ln>
                <a:headEnd type="none" w="med" len="med"/>
                <a:tailEnd type="none"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endParaRPr lang="en-US">
                  <a:solidFill>
                    <a:prstClr val="white"/>
                  </a:solidFill>
                  <a:latin typeface="Corbel"/>
                </a:endParaRPr>
              </a:p>
            </p:txBody>
          </p:sp>
          <p:sp>
            <p:nvSpPr>
              <p:cNvPr id="1163" name="Pentagon 1162"/>
              <p:cNvSpPr/>
              <p:nvPr/>
            </p:nvSpPr>
            <p:spPr>
              <a:xfrm>
                <a:off x="1923960" y="3939501"/>
                <a:ext cx="372819" cy="139987"/>
              </a:xfrm>
              <a:prstGeom prst="homePlate">
                <a:avLst/>
              </a:prstGeom>
              <a:ln>
                <a:headEnd type="none" w="med" len="med"/>
                <a:tailEnd type="none"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endParaRPr lang="en-US">
                  <a:solidFill>
                    <a:prstClr val="white"/>
                  </a:solidFill>
                  <a:latin typeface="Corbel"/>
                </a:endParaRPr>
              </a:p>
            </p:txBody>
          </p:sp>
          <p:sp>
            <p:nvSpPr>
              <p:cNvPr id="1164" name="Pentagon 1163"/>
              <p:cNvSpPr/>
              <p:nvPr/>
            </p:nvSpPr>
            <p:spPr>
              <a:xfrm>
                <a:off x="1923961" y="4127039"/>
                <a:ext cx="372819" cy="139987"/>
              </a:xfrm>
              <a:prstGeom prst="homePlate">
                <a:avLst/>
              </a:prstGeom>
              <a:ln>
                <a:headEnd type="none" w="med" len="med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endParaRPr lang="en-US">
                  <a:solidFill>
                    <a:prstClr val="white"/>
                  </a:solidFill>
                  <a:latin typeface="Corbel"/>
                </a:endParaRPr>
              </a:p>
            </p:txBody>
          </p:sp>
        </p:grpSp>
        <p:grpSp>
          <p:nvGrpSpPr>
            <p:cNvPr id="1135" name="Group 1134"/>
            <p:cNvGrpSpPr/>
            <p:nvPr/>
          </p:nvGrpSpPr>
          <p:grpSpPr>
            <a:xfrm>
              <a:off x="3081052" y="4504550"/>
              <a:ext cx="837558" cy="424792"/>
              <a:chOff x="1495907" y="4345241"/>
              <a:chExt cx="837558" cy="596311"/>
            </a:xfrm>
          </p:grpSpPr>
          <p:sp>
            <p:nvSpPr>
              <p:cNvPr id="1152" name="Rectangle 1151"/>
              <p:cNvSpPr/>
              <p:nvPr/>
            </p:nvSpPr>
            <p:spPr>
              <a:xfrm rot="16200000">
                <a:off x="1616530" y="4224618"/>
                <a:ext cx="596311" cy="837558"/>
              </a:xfrm>
              <a:prstGeom prst="rect">
                <a:avLst/>
              </a:prstGeom>
              <a:ln>
                <a:headEnd type="none" w="med" len="med"/>
                <a:tailEnd type="none"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algn="ctr" defTabSz="457200"/>
                <a:endParaRPr lang="en-US" dirty="0">
                  <a:solidFill>
                    <a:prstClr val="black"/>
                  </a:solidFill>
                  <a:latin typeface="Gill Sans Light"/>
                  <a:cs typeface="Gill Sans Light"/>
                </a:endParaRPr>
              </a:p>
            </p:txBody>
          </p:sp>
          <p:grpSp>
            <p:nvGrpSpPr>
              <p:cNvPr id="1153" name="Group 1152"/>
              <p:cNvGrpSpPr/>
              <p:nvPr/>
            </p:nvGrpSpPr>
            <p:grpSpPr>
              <a:xfrm>
                <a:off x="1562011" y="4408480"/>
                <a:ext cx="214997" cy="469833"/>
                <a:chOff x="714992" y="5289983"/>
                <a:chExt cx="906851" cy="1275558"/>
              </a:xfrm>
            </p:grpSpPr>
            <p:sp>
              <p:nvSpPr>
                <p:cNvPr id="1157" name="Rounded Rectangle 1156"/>
                <p:cNvSpPr/>
                <p:nvPr/>
              </p:nvSpPr>
              <p:spPr>
                <a:xfrm>
                  <a:off x="714992" y="5289983"/>
                  <a:ext cx="906851" cy="323586"/>
                </a:xfrm>
                <a:prstGeom prst="round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 dirty="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1158" name="Rounded Rectangle 1157"/>
                <p:cNvSpPr/>
                <p:nvPr/>
              </p:nvSpPr>
              <p:spPr>
                <a:xfrm>
                  <a:off x="714992" y="5765969"/>
                  <a:ext cx="906851" cy="323586"/>
                </a:xfrm>
                <a:prstGeom prst="round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 dirty="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1159" name="Rounded Rectangle 1158"/>
                <p:cNvSpPr/>
                <p:nvPr/>
              </p:nvSpPr>
              <p:spPr>
                <a:xfrm>
                  <a:off x="714992" y="6241955"/>
                  <a:ext cx="906851" cy="323586"/>
                </a:xfrm>
                <a:prstGeom prst="round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 dirty="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</p:grpSp>
          <p:sp>
            <p:nvSpPr>
              <p:cNvPr id="1154" name="Pentagon 1153"/>
              <p:cNvSpPr/>
              <p:nvPr/>
            </p:nvSpPr>
            <p:spPr>
              <a:xfrm>
                <a:off x="1923800" y="4392031"/>
                <a:ext cx="372819" cy="139987"/>
              </a:xfrm>
              <a:prstGeom prst="homePlate">
                <a:avLst/>
              </a:prstGeom>
              <a:ln>
                <a:headEnd type="none" w="med" len="med"/>
                <a:tailEnd type="none"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endParaRPr lang="en-US">
                  <a:solidFill>
                    <a:prstClr val="white"/>
                  </a:solidFill>
                  <a:latin typeface="Corbel"/>
                </a:endParaRPr>
              </a:p>
            </p:txBody>
          </p:sp>
          <p:sp>
            <p:nvSpPr>
              <p:cNvPr id="1155" name="Pentagon 1154"/>
              <p:cNvSpPr/>
              <p:nvPr/>
            </p:nvSpPr>
            <p:spPr>
              <a:xfrm>
                <a:off x="1923799" y="4579568"/>
                <a:ext cx="372819" cy="139987"/>
              </a:xfrm>
              <a:prstGeom prst="homePlate">
                <a:avLst/>
              </a:prstGeom>
              <a:ln>
                <a:headEnd type="none" w="med" len="med"/>
                <a:tailEnd type="none"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endParaRPr lang="en-US">
                  <a:solidFill>
                    <a:prstClr val="white"/>
                  </a:solidFill>
                  <a:latin typeface="Corbel"/>
                </a:endParaRPr>
              </a:p>
            </p:txBody>
          </p:sp>
          <p:sp>
            <p:nvSpPr>
              <p:cNvPr id="1156" name="Pentagon 1155"/>
              <p:cNvSpPr/>
              <p:nvPr/>
            </p:nvSpPr>
            <p:spPr>
              <a:xfrm>
                <a:off x="1923800" y="4767106"/>
                <a:ext cx="372819" cy="139987"/>
              </a:xfrm>
              <a:prstGeom prst="homePlate">
                <a:avLst/>
              </a:prstGeom>
              <a:ln>
                <a:headEnd type="none" w="med" len="med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endParaRPr lang="en-US">
                  <a:solidFill>
                    <a:prstClr val="white"/>
                  </a:solidFill>
                  <a:latin typeface="Corbel"/>
                </a:endParaRPr>
              </a:p>
            </p:txBody>
          </p:sp>
        </p:grpSp>
        <p:grpSp>
          <p:nvGrpSpPr>
            <p:cNvPr id="1191" name="Group 1190"/>
            <p:cNvGrpSpPr/>
            <p:nvPr/>
          </p:nvGrpSpPr>
          <p:grpSpPr>
            <a:xfrm>
              <a:off x="3081049" y="5287568"/>
              <a:ext cx="837558" cy="424793"/>
              <a:chOff x="1495907" y="3073809"/>
              <a:chExt cx="837558" cy="596312"/>
            </a:xfrm>
          </p:grpSpPr>
          <p:sp>
            <p:nvSpPr>
              <p:cNvPr id="1226" name="Rectangle 1225"/>
              <p:cNvSpPr/>
              <p:nvPr/>
            </p:nvSpPr>
            <p:spPr>
              <a:xfrm rot="16200000">
                <a:off x="1616530" y="2953186"/>
                <a:ext cx="596312" cy="837558"/>
              </a:xfrm>
              <a:prstGeom prst="rect">
                <a:avLst/>
              </a:prstGeom>
              <a:ln>
                <a:headEnd type="none" w="med" len="med"/>
                <a:tailEnd type="none"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algn="ctr" defTabSz="457200"/>
                <a:endParaRPr lang="en-US" dirty="0">
                  <a:solidFill>
                    <a:prstClr val="black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1227" name="Pentagon 1226"/>
              <p:cNvSpPr/>
              <p:nvPr/>
            </p:nvSpPr>
            <p:spPr>
              <a:xfrm>
                <a:off x="1923960" y="3116248"/>
                <a:ext cx="372819" cy="139987"/>
              </a:xfrm>
              <a:prstGeom prst="homePlate">
                <a:avLst/>
              </a:prstGeom>
              <a:ln>
                <a:headEnd type="none" w="med" len="med"/>
                <a:tailEnd type="none"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endParaRPr lang="en-US">
                  <a:solidFill>
                    <a:prstClr val="white"/>
                  </a:solidFill>
                  <a:latin typeface="Corbel"/>
                </a:endParaRPr>
              </a:p>
            </p:txBody>
          </p:sp>
          <p:grpSp>
            <p:nvGrpSpPr>
              <p:cNvPr id="1228" name="Group 1227"/>
              <p:cNvGrpSpPr/>
              <p:nvPr/>
            </p:nvGrpSpPr>
            <p:grpSpPr>
              <a:xfrm>
                <a:off x="1562008" y="3137047"/>
                <a:ext cx="214997" cy="469834"/>
                <a:chOff x="701340" y="1838150"/>
                <a:chExt cx="906851" cy="1275558"/>
              </a:xfrm>
            </p:grpSpPr>
            <p:sp>
              <p:nvSpPr>
                <p:cNvPr id="1231" name="Rounded Rectangle 1230"/>
                <p:cNvSpPr/>
                <p:nvPr/>
              </p:nvSpPr>
              <p:spPr>
                <a:xfrm>
                  <a:off x="701340" y="1838150"/>
                  <a:ext cx="906851" cy="323586"/>
                </a:xfrm>
                <a:prstGeom prst="round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 dirty="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1232" name="Rounded Rectangle 1231"/>
                <p:cNvSpPr/>
                <p:nvPr/>
              </p:nvSpPr>
              <p:spPr>
                <a:xfrm>
                  <a:off x="701340" y="2314136"/>
                  <a:ext cx="906851" cy="323586"/>
                </a:xfrm>
                <a:prstGeom prst="round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 dirty="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1233" name="Rounded Rectangle 1232"/>
                <p:cNvSpPr/>
                <p:nvPr/>
              </p:nvSpPr>
              <p:spPr>
                <a:xfrm>
                  <a:off x="701340" y="2790122"/>
                  <a:ext cx="906851" cy="323586"/>
                </a:xfrm>
                <a:prstGeom prst="round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 dirty="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</p:grpSp>
          <p:sp>
            <p:nvSpPr>
              <p:cNvPr id="1229" name="Pentagon 1228"/>
              <p:cNvSpPr/>
              <p:nvPr/>
            </p:nvSpPr>
            <p:spPr>
              <a:xfrm>
                <a:off x="1923959" y="3303785"/>
                <a:ext cx="372819" cy="139987"/>
              </a:xfrm>
              <a:prstGeom prst="homePlate">
                <a:avLst/>
              </a:prstGeom>
              <a:ln>
                <a:headEnd type="none" w="med" len="med"/>
                <a:tailEnd type="none"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endParaRPr lang="en-US">
                  <a:solidFill>
                    <a:prstClr val="white"/>
                  </a:solidFill>
                  <a:latin typeface="Corbel"/>
                </a:endParaRPr>
              </a:p>
            </p:txBody>
          </p:sp>
          <p:sp>
            <p:nvSpPr>
              <p:cNvPr id="1230" name="Pentagon 1229"/>
              <p:cNvSpPr/>
              <p:nvPr/>
            </p:nvSpPr>
            <p:spPr>
              <a:xfrm>
                <a:off x="1923960" y="3491323"/>
                <a:ext cx="372819" cy="139987"/>
              </a:xfrm>
              <a:prstGeom prst="homePlate">
                <a:avLst/>
              </a:prstGeom>
              <a:ln>
                <a:headEnd type="none" w="med" len="med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endParaRPr lang="en-US">
                  <a:solidFill>
                    <a:prstClr val="white"/>
                  </a:solidFill>
                  <a:latin typeface="Corbel"/>
                </a:endParaRPr>
              </a:p>
            </p:txBody>
          </p:sp>
        </p:grpSp>
        <p:grpSp>
          <p:nvGrpSpPr>
            <p:cNvPr id="1192" name="Group 1191"/>
            <p:cNvGrpSpPr/>
            <p:nvPr/>
          </p:nvGrpSpPr>
          <p:grpSpPr>
            <a:xfrm>
              <a:off x="3081051" y="5740431"/>
              <a:ext cx="837556" cy="424793"/>
              <a:chOff x="1495909" y="3709525"/>
              <a:chExt cx="837556" cy="596312"/>
            </a:xfrm>
          </p:grpSpPr>
          <p:sp>
            <p:nvSpPr>
              <p:cNvPr id="1218" name="Rectangle 1217"/>
              <p:cNvSpPr/>
              <p:nvPr/>
            </p:nvSpPr>
            <p:spPr>
              <a:xfrm rot="16200000">
                <a:off x="1616531" y="3588903"/>
                <a:ext cx="596312" cy="837556"/>
              </a:xfrm>
              <a:prstGeom prst="rect">
                <a:avLst/>
              </a:prstGeom>
              <a:ln>
                <a:headEnd type="none" w="med" len="med"/>
                <a:tailEnd type="none"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algn="ctr" defTabSz="457200"/>
                <a:endParaRPr lang="en-US" dirty="0">
                  <a:solidFill>
                    <a:prstClr val="black"/>
                  </a:solidFill>
                  <a:latin typeface="Gill Sans Light"/>
                  <a:cs typeface="Gill Sans Light"/>
                </a:endParaRPr>
              </a:p>
            </p:txBody>
          </p:sp>
          <p:grpSp>
            <p:nvGrpSpPr>
              <p:cNvPr id="1219" name="Group 1218"/>
              <p:cNvGrpSpPr/>
              <p:nvPr/>
            </p:nvGrpSpPr>
            <p:grpSpPr>
              <a:xfrm>
                <a:off x="1562009" y="3772763"/>
                <a:ext cx="214997" cy="469834"/>
                <a:chOff x="708166" y="3573020"/>
                <a:chExt cx="906851" cy="1275558"/>
              </a:xfrm>
            </p:grpSpPr>
            <p:sp>
              <p:nvSpPr>
                <p:cNvPr id="1223" name="Rounded Rectangle 1222"/>
                <p:cNvSpPr/>
                <p:nvPr/>
              </p:nvSpPr>
              <p:spPr>
                <a:xfrm>
                  <a:off x="708166" y="3573020"/>
                  <a:ext cx="906851" cy="323586"/>
                </a:xfrm>
                <a:prstGeom prst="round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 dirty="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1224" name="Rounded Rectangle 1223"/>
                <p:cNvSpPr/>
                <p:nvPr/>
              </p:nvSpPr>
              <p:spPr>
                <a:xfrm>
                  <a:off x="708166" y="4049006"/>
                  <a:ext cx="906851" cy="323586"/>
                </a:xfrm>
                <a:prstGeom prst="round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 dirty="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1225" name="Rounded Rectangle 1224"/>
                <p:cNvSpPr/>
                <p:nvPr/>
              </p:nvSpPr>
              <p:spPr>
                <a:xfrm>
                  <a:off x="708166" y="4524992"/>
                  <a:ext cx="906851" cy="323586"/>
                </a:xfrm>
                <a:prstGeom prst="round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 dirty="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</p:grpSp>
          <p:sp>
            <p:nvSpPr>
              <p:cNvPr id="1220" name="Pentagon 1219"/>
              <p:cNvSpPr/>
              <p:nvPr/>
            </p:nvSpPr>
            <p:spPr>
              <a:xfrm>
                <a:off x="1923961" y="3751964"/>
                <a:ext cx="372819" cy="139987"/>
              </a:xfrm>
              <a:prstGeom prst="homePlate">
                <a:avLst/>
              </a:prstGeom>
              <a:ln>
                <a:headEnd type="none" w="med" len="med"/>
                <a:tailEnd type="none"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endParaRPr lang="en-US">
                  <a:solidFill>
                    <a:prstClr val="white"/>
                  </a:solidFill>
                  <a:latin typeface="Corbel"/>
                </a:endParaRPr>
              </a:p>
            </p:txBody>
          </p:sp>
          <p:sp>
            <p:nvSpPr>
              <p:cNvPr id="1221" name="Pentagon 1220"/>
              <p:cNvSpPr/>
              <p:nvPr/>
            </p:nvSpPr>
            <p:spPr>
              <a:xfrm>
                <a:off x="1923960" y="3939501"/>
                <a:ext cx="372819" cy="139987"/>
              </a:xfrm>
              <a:prstGeom prst="homePlate">
                <a:avLst/>
              </a:prstGeom>
              <a:ln>
                <a:headEnd type="none" w="med" len="med"/>
                <a:tailEnd type="none"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endParaRPr lang="en-US">
                  <a:solidFill>
                    <a:prstClr val="white"/>
                  </a:solidFill>
                  <a:latin typeface="Corbel"/>
                </a:endParaRPr>
              </a:p>
            </p:txBody>
          </p:sp>
          <p:sp>
            <p:nvSpPr>
              <p:cNvPr id="1222" name="Pentagon 1221"/>
              <p:cNvSpPr/>
              <p:nvPr/>
            </p:nvSpPr>
            <p:spPr>
              <a:xfrm>
                <a:off x="1923961" y="4127039"/>
                <a:ext cx="372819" cy="139987"/>
              </a:xfrm>
              <a:prstGeom prst="homePlate">
                <a:avLst/>
              </a:prstGeom>
              <a:ln>
                <a:headEnd type="none" w="med" len="med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endParaRPr lang="en-US">
                  <a:solidFill>
                    <a:prstClr val="white"/>
                  </a:solidFill>
                  <a:latin typeface="Corbel"/>
                </a:endParaRPr>
              </a:p>
            </p:txBody>
          </p:sp>
        </p:grpSp>
        <p:grpSp>
          <p:nvGrpSpPr>
            <p:cNvPr id="1193" name="Group 1192"/>
            <p:cNvGrpSpPr/>
            <p:nvPr/>
          </p:nvGrpSpPr>
          <p:grpSpPr>
            <a:xfrm>
              <a:off x="3081049" y="6193294"/>
              <a:ext cx="837558" cy="424792"/>
              <a:chOff x="1495907" y="4345241"/>
              <a:chExt cx="837558" cy="596311"/>
            </a:xfrm>
          </p:grpSpPr>
          <p:sp>
            <p:nvSpPr>
              <p:cNvPr id="1210" name="Rectangle 1209"/>
              <p:cNvSpPr/>
              <p:nvPr/>
            </p:nvSpPr>
            <p:spPr>
              <a:xfrm rot="16200000">
                <a:off x="1616530" y="4224618"/>
                <a:ext cx="596311" cy="837558"/>
              </a:xfrm>
              <a:prstGeom prst="rect">
                <a:avLst/>
              </a:prstGeom>
              <a:ln>
                <a:headEnd type="none" w="med" len="med"/>
                <a:tailEnd type="none"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algn="ctr" defTabSz="457200"/>
                <a:endParaRPr lang="en-US" dirty="0">
                  <a:solidFill>
                    <a:prstClr val="black"/>
                  </a:solidFill>
                  <a:latin typeface="Gill Sans Light"/>
                  <a:cs typeface="Gill Sans Light"/>
                </a:endParaRPr>
              </a:p>
            </p:txBody>
          </p:sp>
          <p:grpSp>
            <p:nvGrpSpPr>
              <p:cNvPr id="1211" name="Group 1210"/>
              <p:cNvGrpSpPr/>
              <p:nvPr/>
            </p:nvGrpSpPr>
            <p:grpSpPr>
              <a:xfrm>
                <a:off x="1562011" y="4408480"/>
                <a:ext cx="214997" cy="469833"/>
                <a:chOff x="714992" y="5289983"/>
                <a:chExt cx="906851" cy="1275558"/>
              </a:xfrm>
            </p:grpSpPr>
            <p:sp>
              <p:nvSpPr>
                <p:cNvPr id="1215" name="Rounded Rectangle 1214"/>
                <p:cNvSpPr/>
                <p:nvPr/>
              </p:nvSpPr>
              <p:spPr>
                <a:xfrm>
                  <a:off x="714992" y="5289983"/>
                  <a:ext cx="906851" cy="323586"/>
                </a:xfrm>
                <a:prstGeom prst="round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 dirty="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1216" name="Rounded Rectangle 1215"/>
                <p:cNvSpPr/>
                <p:nvPr/>
              </p:nvSpPr>
              <p:spPr>
                <a:xfrm>
                  <a:off x="714992" y="5765969"/>
                  <a:ext cx="906851" cy="323586"/>
                </a:xfrm>
                <a:prstGeom prst="round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 dirty="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1217" name="Rounded Rectangle 1216"/>
                <p:cNvSpPr/>
                <p:nvPr/>
              </p:nvSpPr>
              <p:spPr>
                <a:xfrm>
                  <a:off x="714992" y="6241955"/>
                  <a:ext cx="906851" cy="323586"/>
                </a:xfrm>
                <a:prstGeom prst="round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 dirty="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</p:grpSp>
          <p:sp>
            <p:nvSpPr>
              <p:cNvPr id="1212" name="Pentagon 1211"/>
              <p:cNvSpPr/>
              <p:nvPr/>
            </p:nvSpPr>
            <p:spPr>
              <a:xfrm>
                <a:off x="1923800" y="4392031"/>
                <a:ext cx="372819" cy="139987"/>
              </a:xfrm>
              <a:prstGeom prst="homePlate">
                <a:avLst/>
              </a:prstGeom>
              <a:ln>
                <a:headEnd type="none" w="med" len="med"/>
                <a:tailEnd type="none"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endParaRPr lang="en-US">
                  <a:solidFill>
                    <a:prstClr val="white"/>
                  </a:solidFill>
                  <a:latin typeface="Corbel"/>
                </a:endParaRPr>
              </a:p>
            </p:txBody>
          </p:sp>
          <p:sp>
            <p:nvSpPr>
              <p:cNvPr id="1213" name="Pentagon 1212"/>
              <p:cNvSpPr/>
              <p:nvPr/>
            </p:nvSpPr>
            <p:spPr>
              <a:xfrm>
                <a:off x="1923799" y="4579568"/>
                <a:ext cx="372819" cy="139987"/>
              </a:xfrm>
              <a:prstGeom prst="homePlate">
                <a:avLst/>
              </a:prstGeom>
              <a:ln>
                <a:headEnd type="none" w="med" len="med"/>
                <a:tailEnd type="none"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endParaRPr lang="en-US">
                  <a:solidFill>
                    <a:prstClr val="white"/>
                  </a:solidFill>
                  <a:latin typeface="Corbel"/>
                </a:endParaRPr>
              </a:p>
            </p:txBody>
          </p:sp>
          <p:sp>
            <p:nvSpPr>
              <p:cNvPr id="1214" name="Pentagon 1213"/>
              <p:cNvSpPr/>
              <p:nvPr/>
            </p:nvSpPr>
            <p:spPr>
              <a:xfrm>
                <a:off x="1923800" y="4767106"/>
                <a:ext cx="372819" cy="139987"/>
              </a:xfrm>
              <a:prstGeom prst="homePlate">
                <a:avLst/>
              </a:prstGeom>
              <a:ln>
                <a:headEnd type="none" w="med" len="med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endParaRPr lang="en-US">
                  <a:solidFill>
                    <a:prstClr val="white"/>
                  </a:solidFill>
                  <a:latin typeface="Corbel"/>
                </a:endParaRPr>
              </a:p>
            </p:txBody>
          </p:sp>
        </p:grpSp>
      </p:grpSp>
      <p:grpSp>
        <p:nvGrpSpPr>
          <p:cNvPr id="3" name="Group 2"/>
          <p:cNvGrpSpPr/>
          <p:nvPr/>
        </p:nvGrpSpPr>
        <p:grpSpPr>
          <a:xfrm>
            <a:off x="2984800" y="2136716"/>
            <a:ext cx="1628240" cy="2465857"/>
            <a:chOff x="1460800" y="2136715"/>
            <a:chExt cx="1628240" cy="2465857"/>
          </a:xfrm>
        </p:grpSpPr>
        <p:cxnSp>
          <p:nvCxnSpPr>
            <p:cNvPr id="1235" name="Straight Arrow Connector 1234"/>
            <p:cNvCxnSpPr>
              <a:stCxn id="1053" idx="4"/>
              <a:endCxn id="1105" idx="0"/>
            </p:cNvCxnSpPr>
            <p:nvPr/>
          </p:nvCxnSpPr>
          <p:spPr>
            <a:xfrm flipV="1">
              <a:off x="1460800" y="2136715"/>
              <a:ext cx="1628238" cy="1800579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6" name="Straight Arrow Connector 1235"/>
            <p:cNvCxnSpPr>
              <a:stCxn id="1054" idx="4"/>
              <a:endCxn id="1097" idx="0"/>
            </p:cNvCxnSpPr>
            <p:nvPr/>
          </p:nvCxnSpPr>
          <p:spPr>
            <a:xfrm flipV="1">
              <a:off x="1585393" y="2589578"/>
              <a:ext cx="1503647" cy="167492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7" name="Straight Arrow Connector 1236"/>
            <p:cNvCxnSpPr>
              <a:stCxn id="1055" idx="4"/>
              <a:endCxn id="1089" idx="0"/>
            </p:cNvCxnSpPr>
            <p:nvPr/>
          </p:nvCxnSpPr>
          <p:spPr>
            <a:xfrm flipV="1">
              <a:off x="1460800" y="3042440"/>
              <a:ext cx="1628237" cy="1560132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45" name="Group 1244"/>
          <p:cNvGrpSpPr/>
          <p:nvPr/>
        </p:nvGrpSpPr>
        <p:grpSpPr>
          <a:xfrm>
            <a:off x="2984801" y="3811222"/>
            <a:ext cx="1628243" cy="905725"/>
            <a:chOff x="845096" y="3722717"/>
            <a:chExt cx="1628243" cy="905725"/>
          </a:xfrm>
        </p:grpSpPr>
        <p:cxnSp>
          <p:nvCxnSpPr>
            <p:cNvPr id="1246" name="Straight Arrow Connector 1245"/>
            <p:cNvCxnSpPr>
              <a:stCxn id="1055" idx="4"/>
              <a:endCxn id="1160" idx="0"/>
            </p:cNvCxnSpPr>
            <p:nvPr/>
          </p:nvCxnSpPr>
          <p:spPr>
            <a:xfrm flipV="1">
              <a:off x="845096" y="4175580"/>
              <a:ext cx="1628243" cy="338488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7" name="Straight Arrow Connector 1246"/>
            <p:cNvCxnSpPr>
              <a:stCxn id="1054" idx="4"/>
              <a:endCxn id="1168" idx="0"/>
            </p:cNvCxnSpPr>
            <p:nvPr/>
          </p:nvCxnSpPr>
          <p:spPr>
            <a:xfrm flipV="1">
              <a:off x="969689" y="3722717"/>
              <a:ext cx="1503648" cy="453277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8" name="Straight Arrow Connector 1247"/>
            <p:cNvCxnSpPr>
              <a:stCxn id="1053" idx="4"/>
              <a:endCxn id="1152" idx="0"/>
            </p:cNvCxnSpPr>
            <p:nvPr/>
          </p:nvCxnSpPr>
          <p:spPr>
            <a:xfrm>
              <a:off x="845096" y="3848790"/>
              <a:ext cx="1628240" cy="779652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53" name="Group 1252"/>
          <p:cNvGrpSpPr/>
          <p:nvPr/>
        </p:nvGrpSpPr>
        <p:grpSpPr>
          <a:xfrm>
            <a:off x="2984800" y="3937294"/>
            <a:ext cx="1628240" cy="2468396"/>
            <a:chOff x="845096" y="3848790"/>
            <a:chExt cx="1628240" cy="2468396"/>
          </a:xfrm>
        </p:grpSpPr>
        <p:cxnSp>
          <p:nvCxnSpPr>
            <p:cNvPr id="1254" name="Straight Arrow Connector 1253"/>
            <p:cNvCxnSpPr>
              <a:stCxn id="1055" idx="4"/>
              <a:endCxn id="1226" idx="0"/>
            </p:cNvCxnSpPr>
            <p:nvPr/>
          </p:nvCxnSpPr>
          <p:spPr>
            <a:xfrm>
              <a:off x="845096" y="4514068"/>
              <a:ext cx="1628238" cy="897393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5" name="Straight Arrow Connector 1254"/>
            <p:cNvCxnSpPr>
              <a:stCxn id="1053" idx="4"/>
              <a:endCxn id="1218" idx="0"/>
            </p:cNvCxnSpPr>
            <p:nvPr/>
          </p:nvCxnSpPr>
          <p:spPr>
            <a:xfrm>
              <a:off x="845096" y="3848790"/>
              <a:ext cx="1628240" cy="2015534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6" name="Straight Arrow Connector 1255"/>
            <p:cNvCxnSpPr>
              <a:stCxn id="1054" idx="4"/>
              <a:endCxn id="1210" idx="0"/>
            </p:cNvCxnSpPr>
            <p:nvPr/>
          </p:nvCxnSpPr>
          <p:spPr>
            <a:xfrm>
              <a:off x="969689" y="4175994"/>
              <a:ext cx="1503644" cy="2141192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ight Arrow 1"/>
          <p:cNvSpPr/>
          <p:nvPr/>
        </p:nvSpPr>
        <p:spPr>
          <a:xfrm rot="18842481">
            <a:off x="3000237" y="2632041"/>
            <a:ext cx="1651835" cy="966794"/>
          </a:xfrm>
          <a:prstGeom prst="rightArrow">
            <a:avLst/>
          </a:prstGeom>
          <a:ln>
            <a:headEnd type="none" w="med" len="med"/>
            <a:tailEnd type="none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2400" dirty="0">
                <a:solidFill>
                  <a:prstClr val="white"/>
                </a:solidFill>
                <a:latin typeface="Gill Sans Light"/>
                <a:cs typeface="Gill Sans Light"/>
              </a:rPr>
              <a:t>Read 1</a:t>
            </a:r>
          </a:p>
        </p:txBody>
      </p:sp>
      <p:sp>
        <p:nvSpPr>
          <p:cNvPr id="217" name="Right Arrow 216"/>
          <p:cNvSpPr/>
          <p:nvPr/>
        </p:nvSpPr>
        <p:spPr>
          <a:xfrm>
            <a:off x="3222075" y="3750153"/>
            <a:ext cx="1343035" cy="966794"/>
          </a:xfrm>
          <a:prstGeom prst="rightArrow">
            <a:avLst/>
          </a:prstGeom>
          <a:ln>
            <a:headEnd type="none" w="med" len="med"/>
            <a:tailEnd type="none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2400" dirty="0">
                <a:solidFill>
                  <a:prstClr val="white"/>
                </a:solidFill>
                <a:latin typeface="Gill Sans Light"/>
                <a:cs typeface="Gill Sans Light"/>
              </a:rPr>
              <a:t>Read 2</a:t>
            </a:r>
          </a:p>
        </p:txBody>
      </p:sp>
      <p:sp>
        <p:nvSpPr>
          <p:cNvPr id="218" name="Right Arrow 217"/>
          <p:cNvSpPr/>
          <p:nvPr/>
        </p:nvSpPr>
        <p:spPr>
          <a:xfrm rot="2938518">
            <a:off x="3015074" y="4933471"/>
            <a:ext cx="1651835" cy="966794"/>
          </a:xfrm>
          <a:prstGeom prst="rightArrow">
            <a:avLst/>
          </a:prstGeom>
          <a:ln>
            <a:headEnd type="none" w="med" len="med"/>
            <a:tailEnd type="none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2400" dirty="0">
                <a:solidFill>
                  <a:prstClr val="white"/>
                </a:solidFill>
                <a:latin typeface="Gill Sans Light"/>
                <a:cs typeface="Gill Sans Light"/>
              </a:rPr>
              <a:t>Read 3</a:t>
            </a:r>
          </a:p>
        </p:txBody>
      </p:sp>
      <p:sp>
        <p:nvSpPr>
          <p:cNvPr id="226" name="TextBox 225"/>
          <p:cNvSpPr txBox="1"/>
          <p:nvPr/>
        </p:nvSpPr>
        <p:spPr>
          <a:xfrm>
            <a:off x="5557511" y="3498355"/>
            <a:ext cx="3549770" cy="1446550"/>
          </a:xfrm>
          <a:prstGeom prst="rect">
            <a:avLst/>
          </a:prstGeom>
          <a:solidFill>
            <a:srgbClr val="FFFFFF">
              <a:alpha val="75000"/>
            </a:srgbClr>
          </a:solidFill>
        </p:spPr>
        <p:txBody>
          <a:bodyPr wrap="none" rtlCol="0">
            <a:spAutoFit/>
          </a:bodyPr>
          <a:lstStyle/>
          <a:p>
            <a:pPr defTabSz="457200"/>
            <a:r>
              <a:rPr lang="en-US" sz="4400" i="1" dirty="0">
                <a:solidFill>
                  <a:srgbClr val="3366FF"/>
                </a:solidFill>
                <a:latin typeface="Gill Sans Light"/>
                <a:cs typeface="Gill Sans Light"/>
              </a:rPr>
              <a:t>Repeatedly</a:t>
            </a:r>
            <a:br>
              <a:rPr lang="en-US" sz="4400" dirty="0">
                <a:solidFill>
                  <a:prstClr val="black"/>
                </a:solidFill>
                <a:latin typeface="Gill Sans Light"/>
                <a:cs typeface="Gill Sans Light"/>
              </a:rPr>
            </a:br>
            <a:r>
              <a:rPr lang="en-US" sz="4400" dirty="0">
                <a:solidFill>
                  <a:prstClr val="black"/>
                </a:solidFill>
                <a:latin typeface="Gill Sans Light"/>
                <a:cs typeface="Gill Sans Light"/>
              </a:rPr>
              <a:t>load same data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>
              <a:defRPr/>
            </a:pPr>
            <a:fld id="{39464161-BD14-6B44-8A5D-DA5F390B3FBC}" type="slidenum">
              <a:rPr lang="en-US"/>
              <a:pPr defTabSz="457200"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709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2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2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17" grpId="0" animBg="1"/>
      <p:bldP spid="21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41" name="Group 1240"/>
          <p:cNvGrpSpPr/>
          <p:nvPr/>
        </p:nvGrpSpPr>
        <p:grpSpPr>
          <a:xfrm>
            <a:off x="4613041" y="2589578"/>
            <a:ext cx="4795535" cy="2127368"/>
            <a:chOff x="2473336" y="2501074"/>
            <a:chExt cx="4795535" cy="2127368"/>
          </a:xfrm>
        </p:grpSpPr>
        <p:cxnSp>
          <p:nvCxnSpPr>
            <p:cNvPr id="1242" name="Elbow Connector 1241"/>
            <p:cNvCxnSpPr>
              <a:stCxn id="1114" idx="3"/>
              <a:endCxn id="1168" idx="0"/>
            </p:cNvCxnSpPr>
            <p:nvPr/>
          </p:nvCxnSpPr>
          <p:spPr>
            <a:xfrm flipH="1">
              <a:off x="2473337" y="2501074"/>
              <a:ext cx="4795534" cy="1221643"/>
            </a:xfrm>
            <a:prstGeom prst="bentConnector5">
              <a:avLst>
                <a:gd name="adj1" fmla="val -4767"/>
                <a:gd name="adj2" fmla="val 62828"/>
                <a:gd name="adj3" fmla="val 104767"/>
              </a:avLst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3" name="Elbow Connector 1242"/>
            <p:cNvCxnSpPr>
              <a:stCxn id="1114" idx="3"/>
              <a:endCxn id="1160" idx="0"/>
            </p:cNvCxnSpPr>
            <p:nvPr/>
          </p:nvCxnSpPr>
          <p:spPr>
            <a:xfrm flipH="1">
              <a:off x="2473339" y="2501074"/>
              <a:ext cx="4795532" cy="1674506"/>
            </a:xfrm>
            <a:prstGeom prst="bentConnector5">
              <a:avLst>
                <a:gd name="adj1" fmla="val -4767"/>
                <a:gd name="adj2" fmla="val 50296"/>
                <a:gd name="adj3" fmla="val 104767"/>
              </a:avLst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4" name="Elbow Connector 1243"/>
            <p:cNvCxnSpPr>
              <a:stCxn id="1114" idx="3"/>
              <a:endCxn id="1152" idx="0"/>
            </p:cNvCxnSpPr>
            <p:nvPr/>
          </p:nvCxnSpPr>
          <p:spPr>
            <a:xfrm flipH="1">
              <a:off x="2473336" y="2501074"/>
              <a:ext cx="4795535" cy="2127368"/>
            </a:xfrm>
            <a:prstGeom prst="bentConnector5">
              <a:avLst>
                <a:gd name="adj1" fmla="val -4767"/>
                <a:gd name="adj2" fmla="val 42724"/>
                <a:gd name="adj3" fmla="val 104767"/>
              </a:avLst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49" name="Group 1248"/>
          <p:cNvGrpSpPr/>
          <p:nvPr/>
        </p:nvGrpSpPr>
        <p:grpSpPr>
          <a:xfrm>
            <a:off x="4613038" y="4264084"/>
            <a:ext cx="4795541" cy="2141606"/>
            <a:chOff x="2473333" y="4175580"/>
            <a:chExt cx="4795541" cy="2141606"/>
          </a:xfrm>
        </p:grpSpPr>
        <p:cxnSp>
          <p:nvCxnSpPr>
            <p:cNvPr id="1250" name="Elbow Connector 1249"/>
            <p:cNvCxnSpPr>
              <a:stCxn id="1120" idx="3"/>
              <a:endCxn id="1226" idx="0"/>
            </p:cNvCxnSpPr>
            <p:nvPr/>
          </p:nvCxnSpPr>
          <p:spPr>
            <a:xfrm flipH="1">
              <a:off x="2473334" y="4175580"/>
              <a:ext cx="4795540" cy="1235881"/>
            </a:xfrm>
            <a:prstGeom prst="bentConnector5">
              <a:avLst>
                <a:gd name="adj1" fmla="val -4767"/>
                <a:gd name="adj2" fmla="val 65265"/>
                <a:gd name="adj3" fmla="val 104767"/>
              </a:avLst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1" name="Elbow Connector 1250"/>
            <p:cNvCxnSpPr>
              <a:stCxn id="1120" idx="3"/>
              <a:endCxn id="1218" idx="0"/>
            </p:cNvCxnSpPr>
            <p:nvPr/>
          </p:nvCxnSpPr>
          <p:spPr>
            <a:xfrm flipH="1">
              <a:off x="2473336" y="4175580"/>
              <a:ext cx="4795538" cy="1688744"/>
            </a:xfrm>
            <a:prstGeom prst="bentConnector5">
              <a:avLst>
                <a:gd name="adj1" fmla="val -4767"/>
                <a:gd name="adj2" fmla="val 52186"/>
                <a:gd name="adj3" fmla="val 104767"/>
              </a:avLst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2" name="Elbow Connector 1251"/>
            <p:cNvCxnSpPr>
              <a:stCxn id="1120" idx="3"/>
              <a:endCxn id="1210" idx="0"/>
            </p:cNvCxnSpPr>
            <p:nvPr/>
          </p:nvCxnSpPr>
          <p:spPr>
            <a:xfrm flipH="1">
              <a:off x="2473333" y="4175580"/>
              <a:ext cx="4795541" cy="2141606"/>
            </a:xfrm>
            <a:prstGeom prst="bentConnector5">
              <a:avLst>
                <a:gd name="adj1" fmla="val -4767"/>
                <a:gd name="adj2" fmla="val 44637"/>
                <a:gd name="adj3" fmla="val 104767"/>
              </a:avLst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524000" y="112465"/>
            <a:ext cx="9144000" cy="1141525"/>
          </a:xfrm>
        </p:spPr>
        <p:txBody>
          <a:bodyPr/>
          <a:lstStyle/>
          <a:p>
            <a:r>
              <a:rPr lang="en-US" sz="5400" dirty="0"/>
              <a:t>Cost of Iteration in Map-Reduce</a:t>
            </a:r>
          </a:p>
        </p:txBody>
      </p:sp>
      <p:sp>
        <p:nvSpPr>
          <p:cNvPr id="1057" name="TextBox 1056"/>
          <p:cNvSpPr txBox="1"/>
          <p:nvPr/>
        </p:nvSpPr>
        <p:spPr>
          <a:xfrm>
            <a:off x="4671151" y="1420860"/>
            <a:ext cx="581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200"/>
            <a:r>
              <a:rPr lang="en-US" dirty="0">
                <a:solidFill>
                  <a:prstClr val="black"/>
                </a:solidFill>
                <a:latin typeface="Gill Sans Light"/>
                <a:cs typeface="Gill Sans Light"/>
              </a:rPr>
              <a:t>Map</a:t>
            </a:r>
          </a:p>
        </p:txBody>
      </p:sp>
      <p:sp>
        <p:nvSpPr>
          <p:cNvPr id="1058" name="TextBox 1057"/>
          <p:cNvSpPr txBox="1"/>
          <p:nvPr/>
        </p:nvSpPr>
        <p:spPr>
          <a:xfrm>
            <a:off x="5785430" y="1420860"/>
            <a:ext cx="8652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200"/>
            <a:r>
              <a:rPr lang="en-US" dirty="0">
                <a:solidFill>
                  <a:prstClr val="black"/>
                </a:solidFill>
                <a:latin typeface="Gill Sans Light"/>
                <a:cs typeface="Gill Sans Light"/>
              </a:rPr>
              <a:t>Reduce</a:t>
            </a:r>
          </a:p>
        </p:txBody>
      </p:sp>
      <p:sp>
        <p:nvSpPr>
          <p:cNvPr id="1059" name="TextBox 1058"/>
          <p:cNvSpPr txBox="1"/>
          <p:nvPr/>
        </p:nvSpPr>
        <p:spPr>
          <a:xfrm>
            <a:off x="6828582" y="1277988"/>
            <a:ext cx="9260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200"/>
            <a:r>
              <a:rPr lang="en-US" dirty="0">
                <a:solidFill>
                  <a:prstClr val="black"/>
                </a:solidFill>
                <a:latin typeface="Gill Sans Light"/>
                <a:cs typeface="Gill Sans Light"/>
              </a:rPr>
              <a:t>Learned</a:t>
            </a:r>
          </a:p>
          <a:p>
            <a:pPr algn="ctr" defTabSz="457200"/>
            <a:r>
              <a:rPr lang="en-US" dirty="0">
                <a:solidFill>
                  <a:prstClr val="black"/>
                </a:solidFill>
                <a:latin typeface="Gill Sans Light"/>
                <a:cs typeface="Gill Sans Light"/>
              </a:rPr>
              <a:t>Model</a:t>
            </a:r>
          </a:p>
        </p:txBody>
      </p:sp>
      <p:cxnSp>
        <p:nvCxnSpPr>
          <p:cNvPr id="1061" name="Straight Arrow Connector 1060"/>
          <p:cNvCxnSpPr>
            <a:stCxn id="1105" idx="2"/>
          </p:cNvCxnSpPr>
          <p:nvPr/>
        </p:nvCxnSpPr>
        <p:spPr>
          <a:xfrm>
            <a:off x="5442607" y="2136714"/>
            <a:ext cx="641102" cy="313776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2" name="Straight Arrow Connector 1061"/>
          <p:cNvCxnSpPr>
            <a:stCxn id="1097" idx="2"/>
            <a:endCxn id="1084" idx="2"/>
          </p:cNvCxnSpPr>
          <p:nvPr/>
        </p:nvCxnSpPr>
        <p:spPr>
          <a:xfrm>
            <a:off x="5442608" y="2589578"/>
            <a:ext cx="641103" cy="1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3" name="Straight Arrow Connector 1062"/>
          <p:cNvCxnSpPr>
            <a:stCxn id="1089" idx="2"/>
          </p:cNvCxnSpPr>
          <p:nvPr/>
        </p:nvCxnSpPr>
        <p:spPr>
          <a:xfrm flipV="1">
            <a:off x="5442607" y="2728664"/>
            <a:ext cx="641102" cy="313776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4" name="Straight Arrow Connector 1063"/>
          <p:cNvCxnSpPr>
            <a:stCxn id="1105" idx="2"/>
            <a:endCxn id="1083" idx="2"/>
          </p:cNvCxnSpPr>
          <p:nvPr/>
        </p:nvCxnSpPr>
        <p:spPr>
          <a:xfrm>
            <a:off x="5442608" y="2136715"/>
            <a:ext cx="641103" cy="1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5" name="Straight Arrow Connector 1064"/>
          <p:cNvCxnSpPr>
            <a:stCxn id="1097" idx="2"/>
            <a:endCxn id="1083" idx="2"/>
          </p:cNvCxnSpPr>
          <p:nvPr/>
        </p:nvCxnSpPr>
        <p:spPr>
          <a:xfrm flipV="1">
            <a:off x="5442608" y="2136715"/>
            <a:ext cx="641103" cy="452862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6" name="Straight Arrow Connector 1065"/>
          <p:cNvCxnSpPr>
            <a:stCxn id="1097" idx="2"/>
            <a:endCxn id="1085" idx="2"/>
          </p:cNvCxnSpPr>
          <p:nvPr/>
        </p:nvCxnSpPr>
        <p:spPr>
          <a:xfrm>
            <a:off x="5442608" y="2589578"/>
            <a:ext cx="641103" cy="452863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7" name="Straight Arrow Connector 1066"/>
          <p:cNvCxnSpPr>
            <a:stCxn id="1089" idx="2"/>
          </p:cNvCxnSpPr>
          <p:nvPr/>
        </p:nvCxnSpPr>
        <p:spPr>
          <a:xfrm flipV="1">
            <a:off x="5442607" y="2280085"/>
            <a:ext cx="641102" cy="762356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8" name="Straight Arrow Connector 1067"/>
          <p:cNvCxnSpPr>
            <a:stCxn id="1089" idx="2"/>
            <a:endCxn id="1085" idx="2"/>
          </p:cNvCxnSpPr>
          <p:nvPr/>
        </p:nvCxnSpPr>
        <p:spPr>
          <a:xfrm>
            <a:off x="5442608" y="3042440"/>
            <a:ext cx="641103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9" name="Straight Arrow Connector 1068"/>
          <p:cNvCxnSpPr>
            <a:stCxn id="1105" idx="2"/>
          </p:cNvCxnSpPr>
          <p:nvPr/>
        </p:nvCxnSpPr>
        <p:spPr>
          <a:xfrm>
            <a:off x="5442608" y="2136714"/>
            <a:ext cx="641103" cy="776522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113" name="Group 1112"/>
          <p:cNvGrpSpPr/>
          <p:nvPr/>
        </p:nvGrpSpPr>
        <p:grpSpPr>
          <a:xfrm>
            <a:off x="7574409" y="2262788"/>
            <a:ext cx="1826178" cy="665278"/>
            <a:chOff x="5434705" y="2174284"/>
            <a:chExt cx="1826178" cy="665278"/>
          </a:xfrm>
        </p:grpSpPr>
        <p:sp>
          <p:nvSpPr>
            <p:cNvPr id="1114" name="Rounded Rectangle 1113"/>
            <p:cNvSpPr/>
            <p:nvPr/>
          </p:nvSpPr>
          <p:spPr>
            <a:xfrm>
              <a:off x="6310339" y="2232128"/>
              <a:ext cx="950544" cy="537891"/>
            </a:xfrm>
            <a:prstGeom prst="round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r>
                <a:rPr lang="en-US" sz="2800" dirty="0">
                  <a:solidFill>
                    <a:prstClr val="white"/>
                  </a:solidFill>
                  <a:latin typeface="Gill Sans Light"/>
                  <a:cs typeface="Gill Sans Light"/>
                </a:rPr>
                <a:t>w</a:t>
              </a:r>
              <a:r>
                <a:rPr lang="en-US" sz="2800" baseline="30000" dirty="0">
                  <a:solidFill>
                    <a:prstClr val="white"/>
                  </a:solidFill>
                  <a:latin typeface="Gill Sans Light"/>
                  <a:cs typeface="Gill Sans Light"/>
                </a:rPr>
                <a:t>(1)</a:t>
              </a:r>
            </a:p>
          </p:txBody>
        </p:sp>
        <p:cxnSp>
          <p:nvCxnSpPr>
            <p:cNvPr id="1115" name="Straight Arrow Connector 1114"/>
            <p:cNvCxnSpPr>
              <a:stCxn id="1086" idx="4"/>
              <a:endCxn id="1114" idx="1"/>
            </p:cNvCxnSpPr>
            <p:nvPr/>
          </p:nvCxnSpPr>
          <p:spPr>
            <a:xfrm>
              <a:off x="5434705" y="2174284"/>
              <a:ext cx="875634" cy="32679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6" name="Straight Arrow Connector 1115"/>
            <p:cNvCxnSpPr>
              <a:stCxn id="1087" idx="4"/>
              <a:endCxn id="1114" idx="1"/>
            </p:cNvCxnSpPr>
            <p:nvPr/>
          </p:nvCxnSpPr>
          <p:spPr>
            <a:xfrm flipV="1">
              <a:off x="5559298" y="2501074"/>
              <a:ext cx="751041" cy="414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7" name="Straight Arrow Connector 1116"/>
            <p:cNvCxnSpPr>
              <a:stCxn id="1088" idx="4"/>
              <a:endCxn id="1114" idx="1"/>
            </p:cNvCxnSpPr>
            <p:nvPr/>
          </p:nvCxnSpPr>
          <p:spPr>
            <a:xfrm flipV="1">
              <a:off x="5434705" y="2501074"/>
              <a:ext cx="875634" cy="338488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24" name="Straight Arrow Connector 1123"/>
          <p:cNvCxnSpPr>
            <a:stCxn id="1168" idx="2"/>
          </p:cNvCxnSpPr>
          <p:nvPr/>
        </p:nvCxnSpPr>
        <p:spPr>
          <a:xfrm>
            <a:off x="5442610" y="3811220"/>
            <a:ext cx="641102" cy="313776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5" name="Straight Arrow Connector 1124"/>
          <p:cNvCxnSpPr>
            <a:stCxn id="1160" idx="2"/>
            <a:endCxn id="1147" idx="2"/>
          </p:cNvCxnSpPr>
          <p:nvPr/>
        </p:nvCxnSpPr>
        <p:spPr>
          <a:xfrm>
            <a:off x="5442611" y="4264084"/>
            <a:ext cx="641103" cy="1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6" name="Straight Arrow Connector 1125"/>
          <p:cNvCxnSpPr>
            <a:stCxn id="1152" idx="2"/>
          </p:cNvCxnSpPr>
          <p:nvPr/>
        </p:nvCxnSpPr>
        <p:spPr>
          <a:xfrm flipV="1">
            <a:off x="5442610" y="4403170"/>
            <a:ext cx="641102" cy="313776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7" name="Straight Arrow Connector 1126"/>
          <p:cNvCxnSpPr>
            <a:stCxn id="1168" idx="2"/>
            <a:endCxn id="1146" idx="2"/>
          </p:cNvCxnSpPr>
          <p:nvPr/>
        </p:nvCxnSpPr>
        <p:spPr>
          <a:xfrm>
            <a:off x="5442611" y="3811221"/>
            <a:ext cx="641103" cy="1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8" name="Straight Arrow Connector 1127"/>
          <p:cNvCxnSpPr>
            <a:stCxn id="1160" idx="2"/>
            <a:endCxn id="1146" idx="2"/>
          </p:cNvCxnSpPr>
          <p:nvPr/>
        </p:nvCxnSpPr>
        <p:spPr>
          <a:xfrm flipV="1">
            <a:off x="5442611" y="3811221"/>
            <a:ext cx="641103" cy="452862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9" name="Straight Arrow Connector 1128"/>
          <p:cNvCxnSpPr>
            <a:stCxn id="1160" idx="2"/>
            <a:endCxn id="1148" idx="2"/>
          </p:cNvCxnSpPr>
          <p:nvPr/>
        </p:nvCxnSpPr>
        <p:spPr>
          <a:xfrm>
            <a:off x="5442611" y="4264084"/>
            <a:ext cx="641103" cy="452863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0" name="Straight Arrow Connector 1129"/>
          <p:cNvCxnSpPr>
            <a:stCxn id="1152" idx="2"/>
          </p:cNvCxnSpPr>
          <p:nvPr/>
        </p:nvCxnSpPr>
        <p:spPr>
          <a:xfrm flipV="1">
            <a:off x="5442610" y="3954591"/>
            <a:ext cx="641102" cy="762356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1" name="Straight Arrow Connector 1130"/>
          <p:cNvCxnSpPr>
            <a:stCxn id="1152" idx="2"/>
            <a:endCxn id="1148" idx="2"/>
          </p:cNvCxnSpPr>
          <p:nvPr/>
        </p:nvCxnSpPr>
        <p:spPr>
          <a:xfrm>
            <a:off x="5442611" y="4716946"/>
            <a:ext cx="641103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2" name="Straight Arrow Connector 1131"/>
          <p:cNvCxnSpPr>
            <a:stCxn id="1168" idx="2"/>
          </p:cNvCxnSpPr>
          <p:nvPr/>
        </p:nvCxnSpPr>
        <p:spPr>
          <a:xfrm>
            <a:off x="5442611" y="3811220"/>
            <a:ext cx="641103" cy="776522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20" name="Rounded Rectangle 1119"/>
          <p:cNvSpPr/>
          <p:nvPr/>
        </p:nvSpPr>
        <p:spPr>
          <a:xfrm>
            <a:off x="8450046" y="3995139"/>
            <a:ext cx="950544" cy="537891"/>
          </a:xfrm>
          <a:prstGeom prst="roundRect">
            <a:avLst/>
          </a:prstGeom>
          <a:ln>
            <a:headEnd type="none" w="med" len="med"/>
            <a:tailEnd type="none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2800" dirty="0">
                <a:solidFill>
                  <a:prstClr val="white"/>
                </a:solidFill>
                <a:latin typeface="Gill Sans Light"/>
                <a:cs typeface="Gill Sans Light"/>
              </a:rPr>
              <a:t>w</a:t>
            </a:r>
            <a:r>
              <a:rPr lang="en-US" sz="2800" baseline="30000" dirty="0">
                <a:solidFill>
                  <a:prstClr val="white"/>
                </a:solidFill>
                <a:latin typeface="Gill Sans Light"/>
                <a:cs typeface="Gill Sans Light"/>
              </a:rPr>
              <a:t>(2)</a:t>
            </a:r>
          </a:p>
        </p:txBody>
      </p:sp>
      <p:cxnSp>
        <p:nvCxnSpPr>
          <p:cNvPr id="1121" name="Straight Arrow Connector 1120"/>
          <p:cNvCxnSpPr>
            <a:stCxn id="1149" idx="4"/>
            <a:endCxn id="1120" idx="1"/>
          </p:cNvCxnSpPr>
          <p:nvPr/>
        </p:nvCxnSpPr>
        <p:spPr>
          <a:xfrm>
            <a:off x="7566424" y="3937294"/>
            <a:ext cx="883622" cy="32679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2" name="Straight Arrow Connector 1121"/>
          <p:cNvCxnSpPr>
            <a:stCxn id="1150" idx="4"/>
            <a:endCxn id="1120" idx="1"/>
          </p:cNvCxnSpPr>
          <p:nvPr/>
        </p:nvCxnSpPr>
        <p:spPr>
          <a:xfrm flipV="1">
            <a:off x="7691018" y="4264084"/>
            <a:ext cx="759029" cy="414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3" name="Straight Arrow Connector 1122"/>
          <p:cNvCxnSpPr>
            <a:stCxn id="1151" idx="4"/>
            <a:endCxn id="1120" idx="1"/>
          </p:cNvCxnSpPr>
          <p:nvPr/>
        </p:nvCxnSpPr>
        <p:spPr>
          <a:xfrm flipV="1">
            <a:off x="7566424" y="4264084"/>
            <a:ext cx="883622" cy="338488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2" name="Straight Arrow Connector 1181"/>
          <p:cNvCxnSpPr>
            <a:stCxn id="1226" idx="2"/>
          </p:cNvCxnSpPr>
          <p:nvPr/>
        </p:nvCxnSpPr>
        <p:spPr>
          <a:xfrm>
            <a:off x="5442607" y="5499964"/>
            <a:ext cx="641102" cy="313776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3" name="Straight Arrow Connector 1182"/>
          <p:cNvCxnSpPr>
            <a:stCxn id="1218" idx="2"/>
            <a:endCxn id="1205" idx="2"/>
          </p:cNvCxnSpPr>
          <p:nvPr/>
        </p:nvCxnSpPr>
        <p:spPr>
          <a:xfrm>
            <a:off x="5442608" y="5952828"/>
            <a:ext cx="641103" cy="1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4" name="Straight Arrow Connector 1183"/>
          <p:cNvCxnSpPr>
            <a:stCxn id="1210" idx="2"/>
          </p:cNvCxnSpPr>
          <p:nvPr/>
        </p:nvCxnSpPr>
        <p:spPr>
          <a:xfrm flipV="1">
            <a:off x="5442607" y="6091914"/>
            <a:ext cx="641102" cy="313776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5" name="Straight Arrow Connector 1184"/>
          <p:cNvCxnSpPr>
            <a:stCxn id="1226" idx="2"/>
            <a:endCxn id="1204" idx="2"/>
          </p:cNvCxnSpPr>
          <p:nvPr/>
        </p:nvCxnSpPr>
        <p:spPr>
          <a:xfrm>
            <a:off x="5442608" y="5499965"/>
            <a:ext cx="641103" cy="1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6" name="Straight Arrow Connector 1185"/>
          <p:cNvCxnSpPr>
            <a:stCxn id="1218" idx="2"/>
            <a:endCxn id="1204" idx="2"/>
          </p:cNvCxnSpPr>
          <p:nvPr/>
        </p:nvCxnSpPr>
        <p:spPr>
          <a:xfrm flipV="1">
            <a:off x="5442608" y="5499965"/>
            <a:ext cx="641103" cy="452862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7" name="Straight Arrow Connector 1186"/>
          <p:cNvCxnSpPr>
            <a:stCxn id="1218" idx="2"/>
            <a:endCxn id="1206" idx="2"/>
          </p:cNvCxnSpPr>
          <p:nvPr/>
        </p:nvCxnSpPr>
        <p:spPr>
          <a:xfrm>
            <a:off x="5442608" y="5952828"/>
            <a:ext cx="641103" cy="452863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8" name="Straight Arrow Connector 1187"/>
          <p:cNvCxnSpPr>
            <a:stCxn id="1210" idx="2"/>
          </p:cNvCxnSpPr>
          <p:nvPr/>
        </p:nvCxnSpPr>
        <p:spPr>
          <a:xfrm flipV="1">
            <a:off x="5442607" y="5643335"/>
            <a:ext cx="641102" cy="762356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9" name="Straight Arrow Connector 1188"/>
          <p:cNvCxnSpPr>
            <a:stCxn id="1210" idx="2"/>
            <a:endCxn id="1206" idx="2"/>
          </p:cNvCxnSpPr>
          <p:nvPr/>
        </p:nvCxnSpPr>
        <p:spPr>
          <a:xfrm>
            <a:off x="5442608" y="6405690"/>
            <a:ext cx="641103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0" name="Straight Arrow Connector 1189"/>
          <p:cNvCxnSpPr>
            <a:stCxn id="1226" idx="2"/>
          </p:cNvCxnSpPr>
          <p:nvPr/>
        </p:nvCxnSpPr>
        <p:spPr>
          <a:xfrm>
            <a:off x="5442608" y="5499964"/>
            <a:ext cx="641103" cy="776522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78" name="Rounded Rectangle 1177"/>
          <p:cNvSpPr/>
          <p:nvPr/>
        </p:nvSpPr>
        <p:spPr>
          <a:xfrm>
            <a:off x="8450043" y="5683883"/>
            <a:ext cx="950544" cy="537891"/>
          </a:xfrm>
          <a:prstGeom prst="roundRect">
            <a:avLst/>
          </a:prstGeom>
          <a:ln>
            <a:headEnd type="none" w="med" len="med"/>
            <a:tailEnd type="none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2800" dirty="0">
                <a:solidFill>
                  <a:prstClr val="white"/>
                </a:solidFill>
                <a:latin typeface="Gill Sans Light"/>
                <a:cs typeface="Gill Sans Light"/>
              </a:rPr>
              <a:t>w</a:t>
            </a:r>
            <a:r>
              <a:rPr lang="en-US" sz="2800" baseline="30000" dirty="0">
                <a:solidFill>
                  <a:prstClr val="white"/>
                </a:solidFill>
                <a:latin typeface="Gill Sans Light"/>
                <a:cs typeface="Gill Sans Light"/>
              </a:rPr>
              <a:t>(3)</a:t>
            </a:r>
          </a:p>
        </p:txBody>
      </p:sp>
      <p:cxnSp>
        <p:nvCxnSpPr>
          <p:cNvPr id="1179" name="Straight Arrow Connector 1178"/>
          <p:cNvCxnSpPr>
            <a:stCxn id="1207" idx="4"/>
            <a:endCxn id="1178" idx="1"/>
          </p:cNvCxnSpPr>
          <p:nvPr/>
        </p:nvCxnSpPr>
        <p:spPr>
          <a:xfrm>
            <a:off x="7566421" y="5626038"/>
            <a:ext cx="883622" cy="32679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0" name="Straight Arrow Connector 1179"/>
          <p:cNvCxnSpPr>
            <a:stCxn id="1208" idx="4"/>
            <a:endCxn id="1178" idx="1"/>
          </p:cNvCxnSpPr>
          <p:nvPr/>
        </p:nvCxnSpPr>
        <p:spPr>
          <a:xfrm flipV="1">
            <a:off x="7691015" y="5952828"/>
            <a:ext cx="759029" cy="414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1" name="Straight Arrow Connector 1180"/>
          <p:cNvCxnSpPr>
            <a:stCxn id="1209" idx="4"/>
            <a:endCxn id="1178" idx="1"/>
          </p:cNvCxnSpPr>
          <p:nvPr/>
        </p:nvCxnSpPr>
        <p:spPr>
          <a:xfrm flipV="1">
            <a:off x="7566421" y="5952828"/>
            <a:ext cx="883622" cy="338488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257" name="Group 1256"/>
          <p:cNvGrpSpPr/>
          <p:nvPr/>
        </p:nvGrpSpPr>
        <p:grpSpPr>
          <a:xfrm>
            <a:off x="2716036" y="1277988"/>
            <a:ext cx="950544" cy="1232123"/>
            <a:chOff x="576332" y="1189483"/>
            <a:chExt cx="950544" cy="1232123"/>
          </a:xfrm>
        </p:grpSpPr>
        <p:sp>
          <p:nvSpPr>
            <p:cNvPr id="1258" name="Rounded Rectangle 1257"/>
            <p:cNvSpPr/>
            <p:nvPr/>
          </p:nvSpPr>
          <p:spPr>
            <a:xfrm>
              <a:off x="576332" y="1883715"/>
              <a:ext cx="950544" cy="537891"/>
            </a:xfrm>
            <a:prstGeom prst="round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r>
                <a:rPr lang="en-US" sz="2800" dirty="0">
                  <a:solidFill>
                    <a:prstClr val="white"/>
                  </a:solidFill>
                  <a:latin typeface="Gill Sans Light"/>
                  <a:cs typeface="Gill Sans Light"/>
                </a:rPr>
                <a:t>w</a:t>
              </a:r>
              <a:r>
                <a:rPr lang="en-US" sz="2800" baseline="30000" dirty="0">
                  <a:solidFill>
                    <a:prstClr val="white"/>
                  </a:solidFill>
                  <a:latin typeface="Gill Sans Light"/>
                  <a:cs typeface="Gill Sans Light"/>
                </a:rPr>
                <a:t>(0)</a:t>
              </a:r>
            </a:p>
          </p:txBody>
        </p:sp>
        <p:sp>
          <p:nvSpPr>
            <p:cNvPr id="1259" name="TextBox 1258"/>
            <p:cNvSpPr txBox="1"/>
            <p:nvPr/>
          </p:nvSpPr>
          <p:spPr>
            <a:xfrm>
              <a:off x="670787" y="1189483"/>
              <a:ext cx="76163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457200"/>
              <a:r>
                <a:rPr lang="en-US" dirty="0">
                  <a:solidFill>
                    <a:prstClr val="black"/>
                  </a:solidFill>
                  <a:latin typeface="Gill Sans Light"/>
                  <a:cs typeface="Gill Sans Light"/>
                </a:rPr>
                <a:t>Initial</a:t>
              </a:r>
            </a:p>
            <a:p>
              <a:pPr algn="ctr" defTabSz="457200"/>
              <a:r>
                <a:rPr lang="en-US" dirty="0">
                  <a:solidFill>
                    <a:prstClr val="black"/>
                  </a:solidFill>
                  <a:latin typeface="Gill Sans Light"/>
                  <a:cs typeface="Gill Sans Light"/>
                </a:rPr>
                <a:t>Model</a:t>
              </a:r>
            </a:p>
          </p:txBody>
        </p:sp>
      </p:grpSp>
      <p:grpSp>
        <p:nvGrpSpPr>
          <p:cNvPr id="1050" name="Group 1049"/>
          <p:cNvGrpSpPr/>
          <p:nvPr/>
        </p:nvGrpSpPr>
        <p:grpSpPr>
          <a:xfrm>
            <a:off x="2214775" y="3013939"/>
            <a:ext cx="886631" cy="1842095"/>
            <a:chOff x="75070" y="2925434"/>
            <a:chExt cx="886631" cy="1842095"/>
          </a:xfrm>
        </p:grpSpPr>
        <p:grpSp>
          <p:nvGrpSpPr>
            <p:cNvPr id="1051" name="Group 1050"/>
            <p:cNvGrpSpPr/>
            <p:nvPr/>
          </p:nvGrpSpPr>
          <p:grpSpPr>
            <a:xfrm>
              <a:off x="259801" y="3583630"/>
              <a:ext cx="701900" cy="1183899"/>
              <a:chOff x="387467" y="3176719"/>
              <a:chExt cx="701900" cy="1661923"/>
            </a:xfrm>
          </p:grpSpPr>
          <p:sp>
            <p:nvSpPr>
              <p:cNvPr id="1053" name="Can 1052"/>
              <p:cNvSpPr/>
              <p:nvPr/>
            </p:nvSpPr>
            <p:spPr>
              <a:xfrm>
                <a:off x="387467" y="3176719"/>
                <a:ext cx="577307" cy="744446"/>
              </a:xfrm>
              <a:prstGeom prst="can">
                <a:avLst/>
              </a:prstGeom>
              <a:ln>
                <a:headEnd type="none" w="med" len="med"/>
                <a:tailEnd type="none"/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 defTabSz="457200"/>
                <a:endParaRPr lang="en-US" sz="2000" baseline="-25000" dirty="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1054" name="Can 1053"/>
              <p:cNvSpPr/>
              <p:nvPr/>
            </p:nvSpPr>
            <p:spPr>
              <a:xfrm>
                <a:off x="512060" y="3624492"/>
                <a:ext cx="577307" cy="767539"/>
              </a:xfrm>
              <a:prstGeom prst="can">
                <a:avLst/>
              </a:prstGeom>
              <a:ln>
                <a:headEnd type="none" w="med" len="med"/>
                <a:tailEnd type="none"/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 defTabSz="457200"/>
                <a:endParaRPr lang="en-US" sz="2000" baseline="-25000" dirty="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1055" name="Can 1054"/>
              <p:cNvSpPr/>
              <p:nvPr/>
            </p:nvSpPr>
            <p:spPr>
              <a:xfrm>
                <a:off x="387467" y="4127039"/>
                <a:ext cx="577307" cy="711603"/>
              </a:xfrm>
              <a:prstGeom prst="can">
                <a:avLst/>
              </a:prstGeom>
              <a:ln>
                <a:headEnd type="none" w="med" len="med"/>
                <a:tailEnd type="none"/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 defTabSz="457200"/>
                <a:endParaRPr lang="en-US" sz="2000" baseline="-25000" dirty="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</p:grpSp>
        <p:sp>
          <p:nvSpPr>
            <p:cNvPr id="1052" name="TextBox 1051"/>
            <p:cNvSpPr txBox="1"/>
            <p:nvPr/>
          </p:nvSpPr>
          <p:spPr>
            <a:xfrm>
              <a:off x="75070" y="2925434"/>
              <a:ext cx="88663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457200"/>
              <a:r>
                <a:rPr lang="en-US" dirty="0">
                  <a:solidFill>
                    <a:prstClr val="black"/>
                  </a:solidFill>
                  <a:latin typeface="Gill Sans Light"/>
                  <a:cs typeface="Gill Sans Light"/>
                </a:rPr>
                <a:t>Training</a:t>
              </a:r>
            </a:p>
            <a:p>
              <a:pPr algn="ctr" defTabSz="457200"/>
              <a:r>
                <a:rPr lang="en-US" dirty="0">
                  <a:solidFill>
                    <a:prstClr val="black"/>
                  </a:solidFill>
                  <a:latin typeface="Gill Sans Light"/>
                  <a:cs typeface="Gill Sans Light"/>
                </a:rPr>
                <a:t>Data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4605050" y="1924318"/>
            <a:ext cx="837561" cy="4693768"/>
            <a:chOff x="3081049" y="1924318"/>
            <a:chExt cx="837561" cy="4693768"/>
          </a:xfrm>
        </p:grpSpPr>
        <p:grpSp>
          <p:nvGrpSpPr>
            <p:cNvPr id="1070" name="Group 1069"/>
            <p:cNvGrpSpPr/>
            <p:nvPr/>
          </p:nvGrpSpPr>
          <p:grpSpPr>
            <a:xfrm>
              <a:off x="3081049" y="1924318"/>
              <a:ext cx="837558" cy="424793"/>
              <a:chOff x="1495907" y="3073809"/>
              <a:chExt cx="837558" cy="596312"/>
            </a:xfrm>
          </p:grpSpPr>
          <p:sp>
            <p:nvSpPr>
              <p:cNvPr id="1105" name="Rectangle 1104"/>
              <p:cNvSpPr/>
              <p:nvPr/>
            </p:nvSpPr>
            <p:spPr>
              <a:xfrm rot="16200000">
                <a:off x="1616530" y="2953186"/>
                <a:ext cx="596312" cy="837558"/>
              </a:xfrm>
              <a:prstGeom prst="rect">
                <a:avLst/>
              </a:prstGeom>
              <a:ln>
                <a:headEnd type="none" w="med" len="med"/>
                <a:tailEnd type="none"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algn="ctr" defTabSz="457200"/>
                <a:endParaRPr lang="en-US" dirty="0">
                  <a:solidFill>
                    <a:prstClr val="black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1106" name="Pentagon 1105"/>
              <p:cNvSpPr/>
              <p:nvPr/>
            </p:nvSpPr>
            <p:spPr>
              <a:xfrm>
                <a:off x="1923960" y="3116248"/>
                <a:ext cx="372819" cy="139987"/>
              </a:xfrm>
              <a:prstGeom prst="homePlate">
                <a:avLst/>
              </a:prstGeom>
              <a:ln>
                <a:headEnd type="none" w="med" len="med"/>
                <a:tailEnd type="none"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endParaRPr lang="en-US">
                  <a:solidFill>
                    <a:prstClr val="white"/>
                  </a:solidFill>
                  <a:latin typeface="Corbel"/>
                </a:endParaRPr>
              </a:p>
            </p:txBody>
          </p:sp>
          <p:grpSp>
            <p:nvGrpSpPr>
              <p:cNvPr id="1107" name="Group 1106"/>
              <p:cNvGrpSpPr/>
              <p:nvPr/>
            </p:nvGrpSpPr>
            <p:grpSpPr>
              <a:xfrm>
                <a:off x="1562008" y="3137047"/>
                <a:ext cx="214997" cy="469834"/>
                <a:chOff x="701340" y="1838150"/>
                <a:chExt cx="906851" cy="1275558"/>
              </a:xfrm>
            </p:grpSpPr>
            <p:sp>
              <p:nvSpPr>
                <p:cNvPr id="1110" name="Rounded Rectangle 1109"/>
                <p:cNvSpPr/>
                <p:nvPr/>
              </p:nvSpPr>
              <p:spPr>
                <a:xfrm>
                  <a:off x="701340" y="1838150"/>
                  <a:ext cx="906851" cy="323586"/>
                </a:xfrm>
                <a:prstGeom prst="round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 dirty="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1111" name="Rounded Rectangle 1110"/>
                <p:cNvSpPr/>
                <p:nvPr/>
              </p:nvSpPr>
              <p:spPr>
                <a:xfrm>
                  <a:off x="701340" y="2314136"/>
                  <a:ext cx="906851" cy="323586"/>
                </a:xfrm>
                <a:prstGeom prst="round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 dirty="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1112" name="Rounded Rectangle 1111"/>
                <p:cNvSpPr/>
                <p:nvPr/>
              </p:nvSpPr>
              <p:spPr>
                <a:xfrm>
                  <a:off x="701340" y="2790122"/>
                  <a:ext cx="906851" cy="323586"/>
                </a:xfrm>
                <a:prstGeom prst="round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 dirty="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</p:grpSp>
          <p:sp>
            <p:nvSpPr>
              <p:cNvPr id="1108" name="Pentagon 1107"/>
              <p:cNvSpPr/>
              <p:nvPr/>
            </p:nvSpPr>
            <p:spPr>
              <a:xfrm>
                <a:off x="1923959" y="3303785"/>
                <a:ext cx="372819" cy="139987"/>
              </a:xfrm>
              <a:prstGeom prst="homePlate">
                <a:avLst/>
              </a:prstGeom>
              <a:ln>
                <a:headEnd type="none" w="med" len="med"/>
                <a:tailEnd type="none"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endParaRPr lang="en-US">
                  <a:solidFill>
                    <a:prstClr val="white"/>
                  </a:solidFill>
                  <a:latin typeface="Corbel"/>
                </a:endParaRPr>
              </a:p>
            </p:txBody>
          </p:sp>
          <p:sp>
            <p:nvSpPr>
              <p:cNvPr id="1109" name="Pentagon 1108"/>
              <p:cNvSpPr/>
              <p:nvPr/>
            </p:nvSpPr>
            <p:spPr>
              <a:xfrm>
                <a:off x="1923960" y="3491323"/>
                <a:ext cx="372819" cy="139987"/>
              </a:xfrm>
              <a:prstGeom prst="homePlate">
                <a:avLst/>
              </a:prstGeom>
              <a:ln>
                <a:headEnd type="none" w="med" len="med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endParaRPr lang="en-US">
                  <a:solidFill>
                    <a:prstClr val="white"/>
                  </a:solidFill>
                  <a:latin typeface="Corbel"/>
                </a:endParaRPr>
              </a:p>
            </p:txBody>
          </p:sp>
        </p:grpSp>
        <p:grpSp>
          <p:nvGrpSpPr>
            <p:cNvPr id="1071" name="Group 1070"/>
            <p:cNvGrpSpPr/>
            <p:nvPr/>
          </p:nvGrpSpPr>
          <p:grpSpPr>
            <a:xfrm>
              <a:off x="3081051" y="2377181"/>
              <a:ext cx="837556" cy="424793"/>
              <a:chOff x="1495909" y="3709525"/>
              <a:chExt cx="837556" cy="596312"/>
            </a:xfrm>
          </p:grpSpPr>
          <p:sp>
            <p:nvSpPr>
              <p:cNvPr id="1097" name="Rectangle 1096"/>
              <p:cNvSpPr/>
              <p:nvPr/>
            </p:nvSpPr>
            <p:spPr>
              <a:xfrm rot="16200000">
                <a:off x="1616531" y="3588903"/>
                <a:ext cx="596312" cy="837556"/>
              </a:xfrm>
              <a:prstGeom prst="rect">
                <a:avLst/>
              </a:prstGeom>
              <a:ln>
                <a:headEnd type="none" w="med" len="med"/>
                <a:tailEnd type="none"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algn="ctr" defTabSz="457200"/>
                <a:endParaRPr lang="en-US" dirty="0">
                  <a:solidFill>
                    <a:prstClr val="black"/>
                  </a:solidFill>
                  <a:latin typeface="Gill Sans Light"/>
                  <a:cs typeface="Gill Sans Light"/>
                </a:endParaRPr>
              </a:p>
            </p:txBody>
          </p:sp>
          <p:grpSp>
            <p:nvGrpSpPr>
              <p:cNvPr id="1098" name="Group 1097"/>
              <p:cNvGrpSpPr/>
              <p:nvPr/>
            </p:nvGrpSpPr>
            <p:grpSpPr>
              <a:xfrm>
                <a:off x="1562009" y="3772763"/>
                <a:ext cx="214997" cy="469834"/>
                <a:chOff x="708166" y="3573020"/>
                <a:chExt cx="906851" cy="1275558"/>
              </a:xfrm>
            </p:grpSpPr>
            <p:sp>
              <p:nvSpPr>
                <p:cNvPr id="1102" name="Rounded Rectangle 1101"/>
                <p:cNvSpPr/>
                <p:nvPr/>
              </p:nvSpPr>
              <p:spPr>
                <a:xfrm>
                  <a:off x="708166" y="3573020"/>
                  <a:ext cx="906851" cy="323586"/>
                </a:xfrm>
                <a:prstGeom prst="round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 dirty="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1103" name="Rounded Rectangle 1102"/>
                <p:cNvSpPr/>
                <p:nvPr/>
              </p:nvSpPr>
              <p:spPr>
                <a:xfrm>
                  <a:off x="708166" y="4049006"/>
                  <a:ext cx="906851" cy="323586"/>
                </a:xfrm>
                <a:prstGeom prst="round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 dirty="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1104" name="Rounded Rectangle 1103"/>
                <p:cNvSpPr/>
                <p:nvPr/>
              </p:nvSpPr>
              <p:spPr>
                <a:xfrm>
                  <a:off x="708166" y="4524992"/>
                  <a:ext cx="906851" cy="323586"/>
                </a:xfrm>
                <a:prstGeom prst="round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 dirty="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</p:grpSp>
          <p:sp>
            <p:nvSpPr>
              <p:cNvPr id="1099" name="Pentagon 1098"/>
              <p:cNvSpPr/>
              <p:nvPr/>
            </p:nvSpPr>
            <p:spPr>
              <a:xfrm>
                <a:off x="1923961" y="3751964"/>
                <a:ext cx="372819" cy="139987"/>
              </a:xfrm>
              <a:prstGeom prst="homePlate">
                <a:avLst/>
              </a:prstGeom>
              <a:ln>
                <a:headEnd type="none" w="med" len="med"/>
                <a:tailEnd type="none"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endParaRPr lang="en-US">
                  <a:solidFill>
                    <a:prstClr val="white"/>
                  </a:solidFill>
                  <a:latin typeface="Corbel"/>
                </a:endParaRPr>
              </a:p>
            </p:txBody>
          </p:sp>
          <p:sp>
            <p:nvSpPr>
              <p:cNvPr id="1100" name="Pentagon 1099"/>
              <p:cNvSpPr/>
              <p:nvPr/>
            </p:nvSpPr>
            <p:spPr>
              <a:xfrm>
                <a:off x="1923960" y="3939501"/>
                <a:ext cx="372819" cy="139987"/>
              </a:xfrm>
              <a:prstGeom prst="homePlate">
                <a:avLst/>
              </a:prstGeom>
              <a:ln>
                <a:headEnd type="none" w="med" len="med"/>
                <a:tailEnd type="none"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endParaRPr lang="en-US">
                  <a:solidFill>
                    <a:prstClr val="white"/>
                  </a:solidFill>
                  <a:latin typeface="Corbel"/>
                </a:endParaRPr>
              </a:p>
            </p:txBody>
          </p:sp>
          <p:sp>
            <p:nvSpPr>
              <p:cNvPr id="1101" name="Pentagon 1100"/>
              <p:cNvSpPr/>
              <p:nvPr/>
            </p:nvSpPr>
            <p:spPr>
              <a:xfrm>
                <a:off x="1923961" y="4127039"/>
                <a:ext cx="372819" cy="139987"/>
              </a:xfrm>
              <a:prstGeom prst="homePlate">
                <a:avLst/>
              </a:prstGeom>
              <a:ln>
                <a:headEnd type="none" w="med" len="med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endParaRPr lang="en-US">
                  <a:solidFill>
                    <a:prstClr val="white"/>
                  </a:solidFill>
                  <a:latin typeface="Corbel"/>
                </a:endParaRPr>
              </a:p>
            </p:txBody>
          </p:sp>
        </p:grpSp>
        <p:grpSp>
          <p:nvGrpSpPr>
            <p:cNvPr id="1072" name="Group 1071"/>
            <p:cNvGrpSpPr/>
            <p:nvPr/>
          </p:nvGrpSpPr>
          <p:grpSpPr>
            <a:xfrm>
              <a:off x="3081049" y="2830044"/>
              <a:ext cx="837558" cy="424792"/>
              <a:chOff x="1495907" y="4345241"/>
              <a:chExt cx="837558" cy="596311"/>
            </a:xfrm>
          </p:grpSpPr>
          <p:sp>
            <p:nvSpPr>
              <p:cNvPr id="1089" name="Rectangle 1088"/>
              <p:cNvSpPr/>
              <p:nvPr/>
            </p:nvSpPr>
            <p:spPr>
              <a:xfrm rot="16200000">
                <a:off x="1616530" y="4224618"/>
                <a:ext cx="596311" cy="837558"/>
              </a:xfrm>
              <a:prstGeom prst="rect">
                <a:avLst/>
              </a:prstGeom>
              <a:ln>
                <a:headEnd type="none" w="med" len="med"/>
                <a:tailEnd type="none"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algn="ctr" defTabSz="457200"/>
                <a:endParaRPr lang="en-US" dirty="0">
                  <a:solidFill>
                    <a:prstClr val="black"/>
                  </a:solidFill>
                  <a:latin typeface="Gill Sans Light"/>
                  <a:cs typeface="Gill Sans Light"/>
                </a:endParaRPr>
              </a:p>
            </p:txBody>
          </p:sp>
          <p:grpSp>
            <p:nvGrpSpPr>
              <p:cNvPr id="1090" name="Group 1089"/>
              <p:cNvGrpSpPr/>
              <p:nvPr/>
            </p:nvGrpSpPr>
            <p:grpSpPr>
              <a:xfrm>
                <a:off x="1562011" y="4408480"/>
                <a:ext cx="214997" cy="469833"/>
                <a:chOff x="714992" y="5289983"/>
                <a:chExt cx="906851" cy="1275558"/>
              </a:xfrm>
            </p:grpSpPr>
            <p:sp>
              <p:nvSpPr>
                <p:cNvPr id="1094" name="Rounded Rectangle 1093"/>
                <p:cNvSpPr/>
                <p:nvPr/>
              </p:nvSpPr>
              <p:spPr>
                <a:xfrm>
                  <a:off x="714992" y="5289983"/>
                  <a:ext cx="906851" cy="323586"/>
                </a:xfrm>
                <a:prstGeom prst="round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 dirty="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1095" name="Rounded Rectangle 1094"/>
                <p:cNvSpPr/>
                <p:nvPr/>
              </p:nvSpPr>
              <p:spPr>
                <a:xfrm>
                  <a:off x="714992" y="5765969"/>
                  <a:ext cx="906851" cy="323586"/>
                </a:xfrm>
                <a:prstGeom prst="round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 dirty="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1096" name="Rounded Rectangle 1095"/>
                <p:cNvSpPr/>
                <p:nvPr/>
              </p:nvSpPr>
              <p:spPr>
                <a:xfrm>
                  <a:off x="714992" y="6241955"/>
                  <a:ext cx="906851" cy="323586"/>
                </a:xfrm>
                <a:prstGeom prst="round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 dirty="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</p:grpSp>
          <p:sp>
            <p:nvSpPr>
              <p:cNvPr id="1091" name="Pentagon 1090"/>
              <p:cNvSpPr/>
              <p:nvPr/>
            </p:nvSpPr>
            <p:spPr>
              <a:xfrm>
                <a:off x="1923800" y="4392031"/>
                <a:ext cx="372819" cy="139987"/>
              </a:xfrm>
              <a:prstGeom prst="homePlate">
                <a:avLst/>
              </a:prstGeom>
              <a:ln>
                <a:headEnd type="none" w="med" len="med"/>
                <a:tailEnd type="none"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endParaRPr lang="en-US">
                  <a:solidFill>
                    <a:prstClr val="white"/>
                  </a:solidFill>
                  <a:latin typeface="Corbel"/>
                </a:endParaRPr>
              </a:p>
            </p:txBody>
          </p:sp>
          <p:sp>
            <p:nvSpPr>
              <p:cNvPr id="1092" name="Pentagon 1091"/>
              <p:cNvSpPr/>
              <p:nvPr/>
            </p:nvSpPr>
            <p:spPr>
              <a:xfrm>
                <a:off x="1923799" y="4579568"/>
                <a:ext cx="372819" cy="139987"/>
              </a:xfrm>
              <a:prstGeom prst="homePlate">
                <a:avLst/>
              </a:prstGeom>
              <a:ln>
                <a:headEnd type="none" w="med" len="med"/>
                <a:tailEnd type="none"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endParaRPr lang="en-US">
                  <a:solidFill>
                    <a:prstClr val="white"/>
                  </a:solidFill>
                  <a:latin typeface="Corbel"/>
                </a:endParaRPr>
              </a:p>
            </p:txBody>
          </p:sp>
          <p:sp>
            <p:nvSpPr>
              <p:cNvPr id="1093" name="Pentagon 1092"/>
              <p:cNvSpPr/>
              <p:nvPr/>
            </p:nvSpPr>
            <p:spPr>
              <a:xfrm>
                <a:off x="1923800" y="4767106"/>
                <a:ext cx="372819" cy="139987"/>
              </a:xfrm>
              <a:prstGeom prst="homePlate">
                <a:avLst/>
              </a:prstGeom>
              <a:ln>
                <a:headEnd type="none" w="med" len="med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endParaRPr lang="en-US">
                  <a:solidFill>
                    <a:prstClr val="white"/>
                  </a:solidFill>
                  <a:latin typeface="Corbel"/>
                </a:endParaRPr>
              </a:p>
            </p:txBody>
          </p:sp>
        </p:grpSp>
        <p:grpSp>
          <p:nvGrpSpPr>
            <p:cNvPr id="1133" name="Group 1132"/>
            <p:cNvGrpSpPr/>
            <p:nvPr/>
          </p:nvGrpSpPr>
          <p:grpSpPr>
            <a:xfrm>
              <a:off x="3081052" y="3598824"/>
              <a:ext cx="837558" cy="424793"/>
              <a:chOff x="1495907" y="3073809"/>
              <a:chExt cx="837558" cy="596312"/>
            </a:xfrm>
          </p:grpSpPr>
          <p:sp>
            <p:nvSpPr>
              <p:cNvPr id="1168" name="Rectangle 1167"/>
              <p:cNvSpPr/>
              <p:nvPr/>
            </p:nvSpPr>
            <p:spPr>
              <a:xfrm rot="16200000">
                <a:off x="1616530" y="2953186"/>
                <a:ext cx="596312" cy="837558"/>
              </a:xfrm>
              <a:prstGeom prst="rect">
                <a:avLst/>
              </a:prstGeom>
              <a:ln>
                <a:headEnd type="none" w="med" len="med"/>
                <a:tailEnd type="none"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algn="ctr" defTabSz="457200"/>
                <a:endParaRPr lang="en-US" dirty="0">
                  <a:solidFill>
                    <a:prstClr val="black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1169" name="Pentagon 1168"/>
              <p:cNvSpPr/>
              <p:nvPr/>
            </p:nvSpPr>
            <p:spPr>
              <a:xfrm>
                <a:off x="1923960" y="3116248"/>
                <a:ext cx="372819" cy="139987"/>
              </a:xfrm>
              <a:prstGeom prst="homePlate">
                <a:avLst/>
              </a:prstGeom>
              <a:ln>
                <a:headEnd type="none" w="med" len="med"/>
                <a:tailEnd type="none"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endParaRPr lang="en-US">
                  <a:solidFill>
                    <a:prstClr val="white"/>
                  </a:solidFill>
                  <a:latin typeface="Corbel"/>
                </a:endParaRPr>
              </a:p>
            </p:txBody>
          </p:sp>
          <p:grpSp>
            <p:nvGrpSpPr>
              <p:cNvPr id="1170" name="Group 1169"/>
              <p:cNvGrpSpPr/>
              <p:nvPr/>
            </p:nvGrpSpPr>
            <p:grpSpPr>
              <a:xfrm>
                <a:off x="1562008" y="3137047"/>
                <a:ext cx="214997" cy="469834"/>
                <a:chOff x="701340" y="1838150"/>
                <a:chExt cx="906851" cy="1275558"/>
              </a:xfrm>
            </p:grpSpPr>
            <p:sp>
              <p:nvSpPr>
                <p:cNvPr id="1173" name="Rounded Rectangle 1172"/>
                <p:cNvSpPr/>
                <p:nvPr/>
              </p:nvSpPr>
              <p:spPr>
                <a:xfrm>
                  <a:off x="701340" y="1838150"/>
                  <a:ext cx="906851" cy="323586"/>
                </a:xfrm>
                <a:prstGeom prst="round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 dirty="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1174" name="Rounded Rectangle 1173"/>
                <p:cNvSpPr/>
                <p:nvPr/>
              </p:nvSpPr>
              <p:spPr>
                <a:xfrm>
                  <a:off x="701340" y="2314136"/>
                  <a:ext cx="906851" cy="323586"/>
                </a:xfrm>
                <a:prstGeom prst="round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 dirty="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1175" name="Rounded Rectangle 1174"/>
                <p:cNvSpPr/>
                <p:nvPr/>
              </p:nvSpPr>
              <p:spPr>
                <a:xfrm>
                  <a:off x="701340" y="2790122"/>
                  <a:ext cx="906851" cy="323586"/>
                </a:xfrm>
                <a:prstGeom prst="round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 dirty="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</p:grpSp>
          <p:sp>
            <p:nvSpPr>
              <p:cNvPr id="1171" name="Pentagon 1170"/>
              <p:cNvSpPr/>
              <p:nvPr/>
            </p:nvSpPr>
            <p:spPr>
              <a:xfrm>
                <a:off x="1923959" y="3303785"/>
                <a:ext cx="372819" cy="139987"/>
              </a:xfrm>
              <a:prstGeom prst="homePlate">
                <a:avLst/>
              </a:prstGeom>
              <a:ln>
                <a:headEnd type="none" w="med" len="med"/>
                <a:tailEnd type="none"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endParaRPr lang="en-US">
                  <a:solidFill>
                    <a:prstClr val="white"/>
                  </a:solidFill>
                  <a:latin typeface="Corbel"/>
                </a:endParaRPr>
              </a:p>
            </p:txBody>
          </p:sp>
          <p:sp>
            <p:nvSpPr>
              <p:cNvPr id="1172" name="Pentagon 1171"/>
              <p:cNvSpPr/>
              <p:nvPr/>
            </p:nvSpPr>
            <p:spPr>
              <a:xfrm>
                <a:off x="1923960" y="3491323"/>
                <a:ext cx="372819" cy="139987"/>
              </a:xfrm>
              <a:prstGeom prst="homePlate">
                <a:avLst/>
              </a:prstGeom>
              <a:ln>
                <a:headEnd type="none" w="med" len="med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endParaRPr lang="en-US">
                  <a:solidFill>
                    <a:prstClr val="white"/>
                  </a:solidFill>
                  <a:latin typeface="Corbel"/>
                </a:endParaRPr>
              </a:p>
            </p:txBody>
          </p:sp>
        </p:grpSp>
        <p:grpSp>
          <p:nvGrpSpPr>
            <p:cNvPr id="1134" name="Group 1133"/>
            <p:cNvGrpSpPr/>
            <p:nvPr/>
          </p:nvGrpSpPr>
          <p:grpSpPr>
            <a:xfrm>
              <a:off x="3081054" y="4051687"/>
              <a:ext cx="837556" cy="424793"/>
              <a:chOff x="1495909" y="3709525"/>
              <a:chExt cx="837556" cy="596312"/>
            </a:xfrm>
          </p:grpSpPr>
          <p:sp>
            <p:nvSpPr>
              <p:cNvPr id="1160" name="Rectangle 1159"/>
              <p:cNvSpPr/>
              <p:nvPr/>
            </p:nvSpPr>
            <p:spPr>
              <a:xfrm rot="16200000">
                <a:off x="1616531" y="3588903"/>
                <a:ext cx="596312" cy="837556"/>
              </a:xfrm>
              <a:prstGeom prst="rect">
                <a:avLst/>
              </a:prstGeom>
              <a:ln>
                <a:headEnd type="none" w="med" len="med"/>
                <a:tailEnd type="none"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algn="ctr" defTabSz="457200"/>
                <a:endParaRPr lang="en-US" dirty="0">
                  <a:solidFill>
                    <a:prstClr val="black"/>
                  </a:solidFill>
                  <a:latin typeface="Gill Sans Light"/>
                  <a:cs typeface="Gill Sans Light"/>
                </a:endParaRPr>
              </a:p>
            </p:txBody>
          </p:sp>
          <p:grpSp>
            <p:nvGrpSpPr>
              <p:cNvPr id="1161" name="Group 1160"/>
              <p:cNvGrpSpPr/>
              <p:nvPr/>
            </p:nvGrpSpPr>
            <p:grpSpPr>
              <a:xfrm>
                <a:off x="1562009" y="3772763"/>
                <a:ext cx="214997" cy="469834"/>
                <a:chOff x="708166" y="3573020"/>
                <a:chExt cx="906851" cy="1275558"/>
              </a:xfrm>
            </p:grpSpPr>
            <p:sp>
              <p:nvSpPr>
                <p:cNvPr id="1165" name="Rounded Rectangle 1164"/>
                <p:cNvSpPr/>
                <p:nvPr/>
              </p:nvSpPr>
              <p:spPr>
                <a:xfrm>
                  <a:off x="708166" y="3573020"/>
                  <a:ext cx="906851" cy="323586"/>
                </a:xfrm>
                <a:prstGeom prst="round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 dirty="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1166" name="Rounded Rectangle 1165"/>
                <p:cNvSpPr/>
                <p:nvPr/>
              </p:nvSpPr>
              <p:spPr>
                <a:xfrm>
                  <a:off x="708166" y="4049006"/>
                  <a:ext cx="906851" cy="323586"/>
                </a:xfrm>
                <a:prstGeom prst="round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 dirty="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1167" name="Rounded Rectangle 1166"/>
                <p:cNvSpPr/>
                <p:nvPr/>
              </p:nvSpPr>
              <p:spPr>
                <a:xfrm>
                  <a:off x="708166" y="4524992"/>
                  <a:ext cx="906851" cy="323586"/>
                </a:xfrm>
                <a:prstGeom prst="round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 dirty="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</p:grpSp>
          <p:sp>
            <p:nvSpPr>
              <p:cNvPr id="1162" name="Pentagon 1161"/>
              <p:cNvSpPr/>
              <p:nvPr/>
            </p:nvSpPr>
            <p:spPr>
              <a:xfrm>
                <a:off x="1923961" y="3751964"/>
                <a:ext cx="372819" cy="139987"/>
              </a:xfrm>
              <a:prstGeom prst="homePlate">
                <a:avLst/>
              </a:prstGeom>
              <a:ln>
                <a:headEnd type="none" w="med" len="med"/>
                <a:tailEnd type="none"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endParaRPr lang="en-US">
                  <a:solidFill>
                    <a:prstClr val="white"/>
                  </a:solidFill>
                  <a:latin typeface="Corbel"/>
                </a:endParaRPr>
              </a:p>
            </p:txBody>
          </p:sp>
          <p:sp>
            <p:nvSpPr>
              <p:cNvPr id="1163" name="Pentagon 1162"/>
              <p:cNvSpPr/>
              <p:nvPr/>
            </p:nvSpPr>
            <p:spPr>
              <a:xfrm>
                <a:off x="1923960" y="3939501"/>
                <a:ext cx="372819" cy="139987"/>
              </a:xfrm>
              <a:prstGeom prst="homePlate">
                <a:avLst/>
              </a:prstGeom>
              <a:ln>
                <a:headEnd type="none" w="med" len="med"/>
                <a:tailEnd type="none"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endParaRPr lang="en-US">
                  <a:solidFill>
                    <a:prstClr val="white"/>
                  </a:solidFill>
                  <a:latin typeface="Corbel"/>
                </a:endParaRPr>
              </a:p>
            </p:txBody>
          </p:sp>
          <p:sp>
            <p:nvSpPr>
              <p:cNvPr id="1164" name="Pentagon 1163"/>
              <p:cNvSpPr/>
              <p:nvPr/>
            </p:nvSpPr>
            <p:spPr>
              <a:xfrm>
                <a:off x="1923961" y="4127039"/>
                <a:ext cx="372819" cy="139987"/>
              </a:xfrm>
              <a:prstGeom prst="homePlate">
                <a:avLst/>
              </a:prstGeom>
              <a:ln>
                <a:headEnd type="none" w="med" len="med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endParaRPr lang="en-US">
                  <a:solidFill>
                    <a:prstClr val="white"/>
                  </a:solidFill>
                  <a:latin typeface="Corbel"/>
                </a:endParaRPr>
              </a:p>
            </p:txBody>
          </p:sp>
        </p:grpSp>
        <p:grpSp>
          <p:nvGrpSpPr>
            <p:cNvPr id="1135" name="Group 1134"/>
            <p:cNvGrpSpPr/>
            <p:nvPr/>
          </p:nvGrpSpPr>
          <p:grpSpPr>
            <a:xfrm>
              <a:off x="3081052" y="4504550"/>
              <a:ext cx="837558" cy="424792"/>
              <a:chOff x="1495907" y="4345241"/>
              <a:chExt cx="837558" cy="596311"/>
            </a:xfrm>
          </p:grpSpPr>
          <p:sp>
            <p:nvSpPr>
              <p:cNvPr id="1152" name="Rectangle 1151"/>
              <p:cNvSpPr/>
              <p:nvPr/>
            </p:nvSpPr>
            <p:spPr>
              <a:xfrm rot="16200000">
                <a:off x="1616530" y="4224618"/>
                <a:ext cx="596311" cy="837558"/>
              </a:xfrm>
              <a:prstGeom prst="rect">
                <a:avLst/>
              </a:prstGeom>
              <a:ln>
                <a:headEnd type="none" w="med" len="med"/>
                <a:tailEnd type="none"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algn="ctr" defTabSz="457200"/>
                <a:endParaRPr lang="en-US" dirty="0">
                  <a:solidFill>
                    <a:prstClr val="black"/>
                  </a:solidFill>
                  <a:latin typeface="Gill Sans Light"/>
                  <a:cs typeface="Gill Sans Light"/>
                </a:endParaRPr>
              </a:p>
            </p:txBody>
          </p:sp>
          <p:grpSp>
            <p:nvGrpSpPr>
              <p:cNvPr id="1153" name="Group 1152"/>
              <p:cNvGrpSpPr/>
              <p:nvPr/>
            </p:nvGrpSpPr>
            <p:grpSpPr>
              <a:xfrm>
                <a:off x="1562011" y="4408480"/>
                <a:ext cx="214997" cy="469833"/>
                <a:chOff x="714992" y="5289983"/>
                <a:chExt cx="906851" cy="1275558"/>
              </a:xfrm>
            </p:grpSpPr>
            <p:sp>
              <p:nvSpPr>
                <p:cNvPr id="1157" name="Rounded Rectangle 1156"/>
                <p:cNvSpPr/>
                <p:nvPr/>
              </p:nvSpPr>
              <p:spPr>
                <a:xfrm>
                  <a:off x="714992" y="5289983"/>
                  <a:ext cx="906851" cy="323586"/>
                </a:xfrm>
                <a:prstGeom prst="round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 dirty="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1158" name="Rounded Rectangle 1157"/>
                <p:cNvSpPr/>
                <p:nvPr/>
              </p:nvSpPr>
              <p:spPr>
                <a:xfrm>
                  <a:off x="714992" y="5765969"/>
                  <a:ext cx="906851" cy="323586"/>
                </a:xfrm>
                <a:prstGeom prst="round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 dirty="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1159" name="Rounded Rectangle 1158"/>
                <p:cNvSpPr/>
                <p:nvPr/>
              </p:nvSpPr>
              <p:spPr>
                <a:xfrm>
                  <a:off x="714992" y="6241955"/>
                  <a:ext cx="906851" cy="323586"/>
                </a:xfrm>
                <a:prstGeom prst="round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 dirty="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</p:grpSp>
          <p:sp>
            <p:nvSpPr>
              <p:cNvPr id="1154" name="Pentagon 1153"/>
              <p:cNvSpPr/>
              <p:nvPr/>
            </p:nvSpPr>
            <p:spPr>
              <a:xfrm>
                <a:off x="1923800" y="4392031"/>
                <a:ext cx="372819" cy="139987"/>
              </a:xfrm>
              <a:prstGeom prst="homePlate">
                <a:avLst/>
              </a:prstGeom>
              <a:ln>
                <a:headEnd type="none" w="med" len="med"/>
                <a:tailEnd type="none"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endParaRPr lang="en-US">
                  <a:solidFill>
                    <a:prstClr val="white"/>
                  </a:solidFill>
                  <a:latin typeface="Corbel"/>
                </a:endParaRPr>
              </a:p>
            </p:txBody>
          </p:sp>
          <p:sp>
            <p:nvSpPr>
              <p:cNvPr id="1155" name="Pentagon 1154"/>
              <p:cNvSpPr/>
              <p:nvPr/>
            </p:nvSpPr>
            <p:spPr>
              <a:xfrm>
                <a:off x="1923799" y="4579568"/>
                <a:ext cx="372819" cy="139987"/>
              </a:xfrm>
              <a:prstGeom prst="homePlate">
                <a:avLst/>
              </a:prstGeom>
              <a:ln>
                <a:headEnd type="none" w="med" len="med"/>
                <a:tailEnd type="none"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endParaRPr lang="en-US">
                  <a:solidFill>
                    <a:prstClr val="white"/>
                  </a:solidFill>
                  <a:latin typeface="Corbel"/>
                </a:endParaRPr>
              </a:p>
            </p:txBody>
          </p:sp>
          <p:sp>
            <p:nvSpPr>
              <p:cNvPr id="1156" name="Pentagon 1155"/>
              <p:cNvSpPr/>
              <p:nvPr/>
            </p:nvSpPr>
            <p:spPr>
              <a:xfrm>
                <a:off x="1923800" y="4767106"/>
                <a:ext cx="372819" cy="139987"/>
              </a:xfrm>
              <a:prstGeom prst="homePlate">
                <a:avLst/>
              </a:prstGeom>
              <a:ln>
                <a:headEnd type="none" w="med" len="med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endParaRPr lang="en-US">
                  <a:solidFill>
                    <a:prstClr val="white"/>
                  </a:solidFill>
                  <a:latin typeface="Corbel"/>
                </a:endParaRPr>
              </a:p>
            </p:txBody>
          </p:sp>
        </p:grpSp>
        <p:grpSp>
          <p:nvGrpSpPr>
            <p:cNvPr id="1191" name="Group 1190"/>
            <p:cNvGrpSpPr/>
            <p:nvPr/>
          </p:nvGrpSpPr>
          <p:grpSpPr>
            <a:xfrm>
              <a:off x="3081049" y="5287568"/>
              <a:ext cx="837558" cy="424793"/>
              <a:chOff x="1495907" y="3073809"/>
              <a:chExt cx="837558" cy="596312"/>
            </a:xfrm>
          </p:grpSpPr>
          <p:sp>
            <p:nvSpPr>
              <p:cNvPr id="1226" name="Rectangle 1225"/>
              <p:cNvSpPr/>
              <p:nvPr/>
            </p:nvSpPr>
            <p:spPr>
              <a:xfrm rot="16200000">
                <a:off x="1616530" y="2953186"/>
                <a:ext cx="596312" cy="837558"/>
              </a:xfrm>
              <a:prstGeom prst="rect">
                <a:avLst/>
              </a:prstGeom>
              <a:ln>
                <a:headEnd type="none" w="med" len="med"/>
                <a:tailEnd type="none"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algn="ctr" defTabSz="457200"/>
                <a:endParaRPr lang="en-US" dirty="0">
                  <a:solidFill>
                    <a:prstClr val="black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1227" name="Pentagon 1226"/>
              <p:cNvSpPr/>
              <p:nvPr/>
            </p:nvSpPr>
            <p:spPr>
              <a:xfrm>
                <a:off x="1923960" y="3116248"/>
                <a:ext cx="372819" cy="139987"/>
              </a:xfrm>
              <a:prstGeom prst="homePlate">
                <a:avLst/>
              </a:prstGeom>
              <a:ln>
                <a:headEnd type="none" w="med" len="med"/>
                <a:tailEnd type="none"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endParaRPr lang="en-US">
                  <a:solidFill>
                    <a:prstClr val="white"/>
                  </a:solidFill>
                  <a:latin typeface="Corbel"/>
                </a:endParaRPr>
              </a:p>
            </p:txBody>
          </p:sp>
          <p:grpSp>
            <p:nvGrpSpPr>
              <p:cNvPr id="1228" name="Group 1227"/>
              <p:cNvGrpSpPr/>
              <p:nvPr/>
            </p:nvGrpSpPr>
            <p:grpSpPr>
              <a:xfrm>
                <a:off x="1562008" y="3137047"/>
                <a:ext cx="214997" cy="469834"/>
                <a:chOff x="701340" y="1838150"/>
                <a:chExt cx="906851" cy="1275558"/>
              </a:xfrm>
            </p:grpSpPr>
            <p:sp>
              <p:nvSpPr>
                <p:cNvPr id="1231" name="Rounded Rectangle 1230"/>
                <p:cNvSpPr/>
                <p:nvPr/>
              </p:nvSpPr>
              <p:spPr>
                <a:xfrm>
                  <a:off x="701340" y="1838150"/>
                  <a:ext cx="906851" cy="323586"/>
                </a:xfrm>
                <a:prstGeom prst="round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 dirty="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1232" name="Rounded Rectangle 1231"/>
                <p:cNvSpPr/>
                <p:nvPr/>
              </p:nvSpPr>
              <p:spPr>
                <a:xfrm>
                  <a:off x="701340" y="2314136"/>
                  <a:ext cx="906851" cy="323586"/>
                </a:xfrm>
                <a:prstGeom prst="round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 dirty="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1233" name="Rounded Rectangle 1232"/>
                <p:cNvSpPr/>
                <p:nvPr/>
              </p:nvSpPr>
              <p:spPr>
                <a:xfrm>
                  <a:off x="701340" y="2790122"/>
                  <a:ext cx="906851" cy="323586"/>
                </a:xfrm>
                <a:prstGeom prst="round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 dirty="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</p:grpSp>
          <p:sp>
            <p:nvSpPr>
              <p:cNvPr id="1229" name="Pentagon 1228"/>
              <p:cNvSpPr/>
              <p:nvPr/>
            </p:nvSpPr>
            <p:spPr>
              <a:xfrm>
                <a:off x="1923959" y="3303785"/>
                <a:ext cx="372819" cy="139987"/>
              </a:xfrm>
              <a:prstGeom prst="homePlate">
                <a:avLst/>
              </a:prstGeom>
              <a:ln>
                <a:headEnd type="none" w="med" len="med"/>
                <a:tailEnd type="none"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endParaRPr lang="en-US">
                  <a:solidFill>
                    <a:prstClr val="white"/>
                  </a:solidFill>
                  <a:latin typeface="Corbel"/>
                </a:endParaRPr>
              </a:p>
            </p:txBody>
          </p:sp>
          <p:sp>
            <p:nvSpPr>
              <p:cNvPr id="1230" name="Pentagon 1229"/>
              <p:cNvSpPr/>
              <p:nvPr/>
            </p:nvSpPr>
            <p:spPr>
              <a:xfrm>
                <a:off x="1923960" y="3491323"/>
                <a:ext cx="372819" cy="139987"/>
              </a:xfrm>
              <a:prstGeom prst="homePlate">
                <a:avLst/>
              </a:prstGeom>
              <a:ln>
                <a:headEnd type="none" w="med" len="med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endParaRPr lang="en-US">
                  <a:solidFill>
                    <a:prstClr val="white"/>
                  </a:solidFill>
                  <a:latin typeface="Corbel"/>
                </a:endParaRPr>
              </a:p>
            </p:txBody>
          </p:sp>
        </p:grpSp>
        <p:grpSp>
          <p:nvGrpSpPr>
            <p:cNvPr id="1192" name="Group 1191"/>
            <p:cNvGrpSpPr/>
            <p:nvPr/>
          </p:nvGrpSpPr>
          <p:grpSpPr>
            <a:xfrm>
              <a:off x="3081051" y="5740431"/>
              <a:ext cx="837556" cy="424793"/>
              <a:chOff x="1495909" y="3709525"/>
              <a:chExt cx="837556" cy="596312"/>
            </a:xfrm>
          </p:grpSpPr>
          <p:sp>
            <p:nvSpPr>
              <p:cNvPr id="1218" name="Rectangle 1217"/>
              <p:cNvSpPr/>
              <p:nvPr/>
            </p:nvSpPr>
            <p:spPr>
              <a:xfrm rot="16200000">
                <a:off x="1616531" y="3588903"/>
                <a:ext cx="596312" cy="837556"/>
              </a:xfrm>
              <a:prstGeom prst="rect">
                <a:avLst/>
              </a:prstGeom>
              <a:ln>
                <a:headEnd type="none" w="med" len="med"/>
                <a:tailEnd type="none"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algn="ctr" defTabSz="457200"/>
                <a:endParaRPr lang="en-US" dirty="0">
                  <a:solidFill>
                    <a:prstClr val="black"/>
                  </a:solidFill>
                  <a:latin typeface="Gill Sans Light"/>
                  <a:cs typeface="Gill Sans Light"/>
                </a:endParaRPr>
              </a:p>
            </p:txBody>
          </p:sp>
          <p:grpSp>
            <p:nvGrpSpPr>
              <p:cNvPr id="1219" name="Group 1218"/>
              <p:cNvGrpSpPr/>
              <p:nvPr/>
            </p:nvGrpSpPr>
            <p:grpSpPr>
              <a:xfrm>
                <a:off x="1562009" y="3772763"/>
                <a:ext cx="214997" cy="469834"/>
                <a:chOff x="708166" y="3573020"/>
                <a:chExt cx="906851" cy="1275558"/>
              </a:xfrm>
            </p:grpSpPr>
            <p:sp>
              <p:nvSpPr>
                <p:cNvPr id="1223" name="Rounded Rectangle 1222"/>
                <p:cNvSpPr/>
                <p:nvPr/>
              </p:nvSpPr>
              <p:spPr>
                <a:xfrm>
                  <a:off x="708166" y="3573020"/>
                  <a:ext cx="906851" cy="323586"/>
                </a:xfrm>
                <a:prstGeom prst="round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 dirty="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1224" name="Rounded Rectangle 1223"/>
                <p:cNvSpPr/>
                <p:nvPr/>
              </p:nvSpPr>
              <p:spPr>
                <a:xfrm>
                  <a:off x="708166" y="4049006"/>
                  <a:ext cx="906851" cy="323586"/>
                </a:xfrm>
                <a:prstGeom prst="round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 dirty="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1225" name="Rounded Rectangle 1224"/>
                <p:cNvSpPr/>
                <p:nvPr/>
              </p:nvSpPr>
              <p:spPr>
                <a:xfrm>
                  <a:off x="708166" y="4524992"/>
                  <a:ext cx="906851" cy="323586"/>
                </a:xfrm>
                <a:prstGeom prst="round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 dirty="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</p:grpSp>
          <p:sp>
            <p:nvSpPr>
              <p:cNvPr id="1220" name="Pentagon 1219"/>
              <p:cNvSpPr/>
              <p:nvPr/>
            </p:nvSpPr>
            <p:spPr>
              <a:xfrm>
                <a:off x="1923961" y="3751964"/>
                <a:ext cx="372819" cy="139987"/>
              </a:xfrm>
              <a:prstGeom prst="homePlate">
                <a:avLst/>
              </a:prstGeom>
              <a:ln>
                <a:headEnd type="none" w="med" len="med"/>
                <a:tailEnd type="none"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endParaRPr lang="en-US">
                  <a:solidFill>
                    <a:prstClr val="white"/>
                  </a:solidFill>
                  <a:latin typeface="Corbel"/>
                </a:endParaRPr>
              </a:p>
            </p:txBody>
          </p:sp>
          <p:sp>
            <p:nvSpPr>
              <p:cNvPr id="1221" name="Pentagon 1220"/>
              <p:cNvSpPr/>
              <p:nvPr/>
            </p:nvSpPr>
            <p:spPr>
              <a:xfrm>
                <a:off x="1923960" y="3939501"/>
                <a:ext cx="372819" cy="139987"/>
              </a:xfrm>
              <a:prstGeom prst="homePlate">
                <a:avLst/>
              </a:prstGeom>
              <a:ln>
                <a:headEnd type="none" w="med" len="med"/>
                <a:tailEnd type="none"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endParaRPr lang="en-US">
                  <a:solidFill>
                    <a:prstClr val="white"/>
                  </a:solidFill>
                  <a:latin typeface="Corbel"/>
                </a:endParaRPr>
              </a:p>
            </p:txBody>
          </p:sp>
          <p:sp>
            <p:nvSpPr>
              <p:cNvPr id="1222" name="Pentagon 1221"/>
              <p:cNvSpPr/>
              <p:nvPr/>
            </p:nvSpPr>
            <p:spPr>
              <a:xfrm>
                <a:off x="1923961" y="4127039"/>
                <a:ext cx="372819" cy="139987"/>
              </a:xfrm>
              <a:prstGeom prst="homePlate">
                <a:avLst/>
              </a:prstGeom>
              <a:ln>
                <a:headEnd type="none" w="med" len="med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endParaRPr lang="en-US">
                  <a:solidFill>
                    <a:prstClr val="white"/>
                  </a:solidFill>
                  <a:latin typeface="Corbel"/>
                </a:endParaRPr>
              </a:p>
            </p:txBody>
          </p:sp>
        </p:grpSp>
        <p:grpSp>
          <p:nvGrpSpPr>
            <p:cNvPr id="1193" name="Group 1192"/>
            <p:cNvGrpSpPr/>
            <p:nvPr/>
          </p:nvGrpSpPr>
          <p:grpSpPr>
            <a:xfrm>
              <a:off x="3081049" y="6193294"/>
              <a:ext cx="837558" cy="424792"/>
              <a:chOff x="1495907" y="4345241"/>
              <a:chExt cx="837558" cy="596311"/>
            </a:xfrm>
          </p:grpSpPr>
          <p:sp>
            <p:nvSpPr>
              <p:cNvPr id="1210" name="Rectangle 1209"/>
              <p:cNvSpPr/>
              <p:nvPr/>
            </p:nvSpPr>
            <p:spPr>
              <a:xfrm rot="16200000">
                <a:off x="1616530" y="4224618"/>
                <a:ext cx="596311" cy="837558"/>
              </a:xfrm>
              <a:prstGeom prst="rect">
                <a:avLst/>
              </a:prstGeom>
              <a:ln>
                <a:headEnd type="none" w="med" len="med"/>
                <a:tailEnd type="none"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algn="ctr" defTabSz="457200"/>
                <a:endParaRPr lang="en-US" dirty="0">
                  <a:solidFill>
                    <a:prstClr val="black"/>
                  </a:solidFill>
                  <a:latin typeface="Gill Sans Light"/>
                  <a:cs typeface="Gill Sans Light"/>
                </a:endParaRPr>
              </a:p>
            </p:txBody>
          </p:sp>
          <p:grpSp>
            <p:nvGrpSpPr>
              <p:cNvPr id="1211" name="Group 1210"/>
              <p:cNvGrpSpPr/>
              <p:nvPr/>
            </p:nvGrpSpPr>
            <p:grpSpPr>
              <a:xfrm>
                <a:off x="1562011" y="4408480"/>
                <a:ext cx="214997" cy="469833"/>
                <a:chOff x="714992" y="5289983"/>
                <a:chExt cx="906851" cy="1275558"/>
              </a:xfrm>
            </p:grpSpPr>
            <p:sp>
              <p:nvSpPr>
                <p:cNvPr id="1215" name="Rounded Rectangle 1214"/>
                <p:cNvSpPr/>
                <p:nvPr/>
              </p:nvSpPr>
              <p:spPr>
                <a:xfrm>
                  <a:off x="714992" y="5289983"/>
                  <a:ext cx="906851" cy="323586"/>
                </a:xfrm>
                <a:prstGeom prst="round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 dirty="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1216" name="Rounded Rectangle 1215"/>
                <p:cNvSpPr/>
                <p:nvPr/>
              </p:nvSpPr>
              <p:spPr>
                <a:xfrm>
                  <a:off x="714992" y="5765969"/>
                  <a:ext cx="906851" cy="323586"/>
                </a:xfrm>
                <a:prstGeom prst="round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 dirty="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1217" name="Rounded Rectangle 1216"/>
                <p:cNvSpPr/>
                <p:nvPr/>
              </p:nvSpPr>
              <p:spPr>
                <a:xfrm>
                  <a:off x="714992" y="6241955"/>
                  <a:ext cx="906851" cy="323586"/>
                </a:xfrm>
                <a:prstGeom prst="round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 dirty="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</p:grpSp>
          <p:sp>
            <p:nvSpPr>
              <p:cNvPr id="1212" name="Pentagon 1211"/>
              <p:cNvSpPr/>
              <p:nvPr/>
            </p:nvSpPr>
            <p:spPr>
              <a:xfrm>
                <a:off x="1923800" y="4392031"/>
                <a:ext cx="372819" cy="139987"/>
              </a:xfrm>
              <a:prstGeom prst="homePlate">
                <a:avLst/>
              </a:prstGeom>
              <a:ln>
                <a:headEnd type="none" w="med" len="med"/>
                <a:tailEnd type="none"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endParaRPr lang="en-US">
                  <a:solidFill>
                    <a:prstClr val="white"/>
                  </a:solidFill>
                  <a:latin typeface="Corbel"/>
                </a:endParaRPr>
              </a:p>
            </p:txBody>
          </p:sp>
          <p:sp>
            <p:nvSpPr>
              <p:cNvPr id="1213" name="Pentagon 1212"/>
              <p:cNvSpPr/>
              <p:nvPr/>
            </p:nvSpPr>
            <p:spPr>
              <a:xfrm>
                <a:off x="1923799" y="4579568"/>
                <a:ext cx="372819" cy="139987"/>
              </a:xfrm>
              <a:prstGeom prst="homePlate">
                <a:avLst/>
              </a:prstGeom>
              <a:ln>
                <a:headEnd type="none" w="med" len="med"/>
                <a:tailEnd type="none"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endParaRPr lang="en-US">
                  <a:solidFill>
                    <a:prstClr val="white"/>
                  </a:solidFill>
                  <a:latin typeface="Corbel"/>
                </a:endParaRPr>
              </a:p>
            </p:txBody>
          </p:sp>
          <p:sp>
            <p:nvSpPr>
              <p:cNvPr id="1214" name="Pentagon 1213"/>
              <p:cNvSpPr/>
              <p:nvPr/>
            </p:nvSpPr>
            <p:spPr>
              <a:xfrm>
                <a:off x="1923800" y="4767106"/>
                <a:ext cx="372819" cy="139987"/>
              </a:xfrm>
              <a:prstGeom prst="homePlate">
                <a:avLst/>
              </a:prstGeom>
              <a:ln>
                <a:headEnd type="none" w="med" len="med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endParaRPr lang="en-US">
                  <a:solidFill>
                    <a:prstClr val="white"/>
                  </a:solidFill>
                  <a:latin typeface="Corbel"/>
                </a:endParaRPr>
              </a:p>
            </p:txBody>
          </p:sp>
        </p:grpSp>
      </p:grpSp>
      <p:grpSp>
        <p:nvGrpSpPr>
          <p:cNvPr id="3" name="Group 2"/>
          <p:cNvGrpSpPr/>
          <p:nvPr/>
        </p:nvGrpSpPr>
        <p:grpSpPr>
          <a:xfrm>
            <a:off x="2984800" y="2136716"/>
            <a:ext cx="1628240" cy="2465857"/>
            <a:chOff x="1460800" y="2136715"/>
            <a:chExt cx="1628240" cy="2465857"/>
          </a:xfrm>
        </p:grpSpPr>
        <p:cxnSp>
          <p:nvCxnSpPr>
            <p:cNvPr id="1235" name="Straight Arrow Connector 1234"/>
            <p:cNvCxnSpPr>
              <a:stCxn id="1053" idx="4"/>
              <a:endCxn id="1105" idx="0"/>
            </p:cNvCxnSpPr>
            <p:nvPr/>
          </p:nvCxnSpPr>
          <p:spPr>
            <a:xfrm flipV="1">
              <a:off x="1460800" y="2136715"/>
              <a:ext cx="1628238" cy="1800579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6" name="Straight Arrow Connector 1235"/>
            <p:cNvCxnSpPr>
              <a:stCxn id="1054" idx="4"/>
              <a:endCxn id="1097" idx="0"/>
            </p:cNvCxnSpPr>
            <p:nvPr/>
          </p:nvCxnSpPr>
          <p:spPr>
            <a:xfrm flipV="1">
              <a:off x="1585393" y="2589578"/>
              <a:ext cx="1503647" cy="167492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7" name="Straight Arrow Connector 1236"/>
            <p:cNvCxnSpPr>
              <a:stCxn id="1055" idx="4"/>
              <a:endCxn id="1089" idx="0"/>
            </p:cNvCxnSpPr>
            <p:nvPr/>
          </p:nvCxnSpPr>
          <p:spPr>
            <a:xfrm flipV="1">
              <a:off x="1460800" y="3042440"/>
              <a:ext cx="1628237" cy="1560132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38" name="Straight Arrow Connector 1237"/>
          <p:cNvCxnSpPr>
            <a:stCxn id="1258" idx="3"/>
            <a:endCxn id="1105" idx="0"/>
          </p:cNvCxnSpPr>
          <p:nvPr/>
        </p:nvCxnSpPr>
        <p:spPr>
          <a:xfrm flipV="1">
            <a:off x="3666580" y="2136715"/>
            <a:ext cx="938470" cy="10445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9" name="Straight Arrow Connector 1238"/>
          <p:cNvCxnSpPr>
            <a:stCxn id="1258" idx="3"/>
            <a:endCxn id="1097" idx="0"/>
          </p:cNvCxnSpPr>
          <p:nvPr/>
        </p:nvCxnSpPr>
        <p:spPr>
          <a:xfrm>
            <a:off x="3666580" y="2241166"/>
            <a:ext cx="938472" cy="348413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0" name="Straight Arrow Connector 1239"/>
          <p:cNvCxnSpPr>
            <a:stCxn id="1258" idx="3"/>
            <a:endCxn id="1089" idx="0"/>
          </p:cNvCxnSpPr>
          <p:nvPr/>
        </p:nvCxnSpPr>
        <p:spPr>
          <a:xfrm>
            <a:off x="3666581" y="2241166"/>
            <a:ext cx="938469" cy="801275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245" name="Group 1244"/>
          <p:cNvGrpSpPr/>
          <p:nvPr/>
        </p:nvGrpSpPr>
        <p:grpSpPr>
          <a:xfrm>
            <a:off x="2984801" y="3811222"/>
            <a:ext cx="1628243" cy="905725"/>
            <a:chOff x="845096" y="3722717"/>
            <a:chExt cx="1628243" cy="905725"/>
          </a:xfrm>
        </p:grpSpPr>
        <p:cxnSp>
          <p:nvCxnSpPr>
            <p:cNvPr id="1246" name="Straight Arrow Connector 1245"/>
            <p:cNvCxnSpPr>
              <a:stCxn id="1055" idx="4"/>
              <a:endCxn id="1160" idx="0"/>
            </p:cNvCxnSpPr>
            <p:nvPr/>
          </p:nvCxnSpPr>
          <p:spPr>
            <a:xfrm flipV="1">
              <a:off x="845096" y="4175580"/>
              <a:ext cx="1628243" cy="338488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7" name="Straight Arrow Connector 1246"/>
            <p:cNvCxnSpPr>
              <a:stCxn id="1054" idx="4"/>
              <a:endCxn id="1168" idx="0"/>
            </p:cNvCxnSpPr>
            <p:nvPr/>
          </p:nvCxnSpPr>
          <p:spPr>
            <a:xfrm flipV="1">
              <a:off x="969689" y="3722717"/>
              <a:ext cx="1503648" cy="453277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8" name="Straight Arrow Connector 1247"/>
            <p:cNvCxnSpPr>
              <a:stCxn id="1053" idx="4"/>
              <a:endCxn id="1152" idx="0"/>
            </p:cNvCxnSpPr>
            <p:nvPr/>
          </p:nvCxnSpPr>
          <p:spPr>
            <a:xfrm>
              <a:off x="845096" y="3848790"/>
              <a:ext cx="1628240" cy="779652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53" name="Group 1252"/>
          <p:cNvGrpSpPr/>
          <p:nvPr/>
        </p:nvGrpSpPr>
        <p:grpSpPr>
          <a:xfrm>
            <a:off x="2984800" y="3937294"/>
            <a:ext cx="1628240" cy="2468396"/>
            <a:chOff x="845096" y="3848790"/>
            <a:chExt cx="1628240" cy="2468396"/>
          </a:xfrm>
        </p:grpSpPr>
        <p:cxnSp>
          <p:nvCxnSpPr>
            <p:cNvPr id="1254" name="Straight Arrow Connector 1253"/>
            <p:cNvCxnSpPr>
              <a:stCxn id="1055" idx="4"/>
              <a:endCxn id="1226" idx="0"/>
            </p:cNvCxnSpPr>
            <p:nvPr/>
          </p:nvCxnSpPr>
          <p:spPr>
            <a:xfrm>
              <a:off x="845096" y="4514068"/>
              <a:ext cx="1628238" cy="897393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5" name="Straight Arrow Connector 1254"/>
            <p:cNvCxnSpPr>
              <a:stCxn id="1053" idx="4"/>
              <a:endCxn id="1218" idx="0"/>
            </p:cNvCxnSpPr>
            <p:nvPr/>
          </p:nvCxnSpPr>
          <p:spPr>
            <a:xfrm>
              <a:off x="845096" y="3848790"/>
              <a:ext cx="1628240" cy="2015534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6" name="Straight Arrow Connector 1255"/>
            <p:cNvCxnSpPr>
              <a:stCxn id="1054" idx="4"/>
              <a:endCxn id="1210" idx="0"/>
            </p:cNvCxnSpPr>
            <p:nvPr/>
          </p:nvCxnSpPr>
          <p:spPr>
            <a:xfrm>
              <a:off x="969689" y="4175994"/>
              <a:ext cx="1503644" cy="2141192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ctangle 6"/>
          <p:cNvSpPr/>
          <p:nvPr/>
        </p:nvSpPr>
        <p:spPr>
          <a:xfrm>
            <a:off x="1319343" y="1322991"/>
            <a:ext cx="9813073" cy="5604011"/>
          </a:xfrm>
          <a:prstGeom prst="rect">
            <a:avLst/>
          </a:prstGeom>
          <a:solidFill>
            <a:schemeClr val="bg1">
              <a:alpha val="72000"/>
            </a:schemeClr>
          </a:solidFill>
          <a:ln>
            <a:noFill/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black"/>
              </a:solidFill>
              <a:latin typeface="Corbel"/>
            </a:endParaRPr>
          </a:p>
        </p:txBody>
      </p:sp>
      <p:sp>
        <p:nvSpPr>
          <p:cNvPr id="225" name="TextBox 224"/>
          <p:cNvSpPr txBox="1"/>
          <p:nvPr/>
        </p:nvSpPr>
        <p:spPr>
          <a:xfrm>
            <a:off x="2149029" y="3079929"/>
            <a:ext cx="3673121" cy="1938992"/>
          </a:xfrm>
          <a:prstGeom prst="rect">
            <a:avLst/>
          </a:prstGeom>
          <a:solidFill>
            <a:srgbClr val="FFFFFF">
              <a:alpha val="84000"/>
            </a:srgbClr>
          </a:solidFill>
        </p:spPr>
        <p:txBody>
          <a:bodyPr wrap="none" rtlCol="0">
            <a:spAutoFit/>
          </a:bodyPr>
          <a:lstStyle/>
          <a:p>
            <a:pPr algn="r" defTabSz="457200"/>
            <a:r>
              <a:rPr lang="en-US" sz="4000" i="1" dirty="0">
                <a:solidFill>
                  <a:srgbClr val="3366FF"/>
                </a:solidFill>
                <a:latin typeface="Gill Sans Light"/>
                <a:cs typeface="Gill Sans Light"/>
              </a:rPr>
              <a:t>Redundantly </a:t>
            </a:r>
            <a:r>
              <a:rPr lang="en-US" sz="4000" dirty="0">
                <a:solidFill>
                  <a:prstClr val="black"/>
                </a:solidFill>
                <a:latin typeface="Gill Sans Light"/>
                <a:cs typeface="Gill Sans Light"/>
              </a:rPr>
              <a:t>save </a:t>
            </a:r>
            <a:br>
              <a:rPr lang="en-US" sz="4000" dirty="0">
                <a:solidFill>
                  <a:prstClr val="black"/>
                </a:solidFill>
                <a:latin typeface="Gill Sans Light"/>
                <a:cs typeface="Gill Sans Light"/>
              </a:rPr>
            </a:br>
            <a:r>
              <a:rPr lang="en-US" sz="4000" dirty="0">
                <a:solidFill>
                  <a:prstClr val="black"/>
                </a:solidFill>
                <a:latin typeface="Gill Sans Light"/>
                <a:cs typeface="Gill Sans Light"/>
              </a:rPr>
              <a:t>output between </a:t>
            </a:r>
            <a:br>
              <a:rPr lang="en-US" sz="4000" dirty="0">
                <a:solidFill>
                  <a:prstClr val="black"/>
                </a:solidFill>
                <a:latin typeface="Gill Sans Light"/>
                <a:cs typeface="Gill Sans Light"/>
              </a:rPr>
            </a:br>
            <a:r>
              <a:rPr lang="en-US" sz="4000" dirty="0">
                <a:solidFill>
                  <a:prstClr val="black"/>
                </a:solidFill>
                <a:latin typeface="Gill Sans Light"/>
                <a:cs typeface="Gill Sans Light"/>
              </a:rPr>
              <a:t>stages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6268230" y="1899771"/>
            <a:ext cx="1091508" cy="4693769"/>
          </a:xfrm>
          <a:prstGeom prst="roundRect">
            <a:avLst/>
          </a:prstGeom>
          <a:ln>
            <a:headEnd type="none" w="med" len="med"/>
            <a:tailEnd type="none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black"/>
              </a:solidFill>
              <a:latin typeface="Corbel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6435208" y="2136715"/>
            <a:ext cx="678502" cy="4268976"/>
            <a:chOff x="4911208" y="2136715"/>
            <a:chExt cx="678502" cy="4268976"/>
          </a:xfrm>
        </p:grpSpPr>
        <p:cxnSp>
          <p:nvCxnSpPr>
            <p:cNvPr id="1074" name="Straight Arrow Connector 1073"/>
            <p:cNvCxnSpPr>
              <a:stCxn id="1084" idx="0"/>
              <a:endCxn id="1087" idx="2"/>
            </p:cNvCxnSpPr>
            <p:nvPr/>
          </p:nvCxnSpPr>
          <p:spPr>
            <a:xfrm>
              <a:off x="4911208" y="2589578"/>
              <a:ext cx="678499" cy="414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7" name="Straight Arrow Connector 1136"/>
            <p:cNvCxnSpPr>
              <a:stCxn id="1147" idx="0"/>
              <a:endCxn id="1150" idx="2"/>
            </p:cNvCxnSpPr>
            <p:nvPr/>
          </p:nvCxnSpPr>
          <p:spPr>
            <a:xfrm>
              <a:off x="4911211" y="4264084"/>
              <a:ext cx="678499" cy="414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5" name="Straight Arrow Connector 1194"/>
            <p:cNvCxnSpPr>
              <a:stCxn id="1205" idx="0"/>
              <a:endCxn id="1208" idx="2"/>
            </p:cNvCxnSpPr>
            <p:nvPr/>
          </p:nvCxnSpPr>
          <p:spPr>
            <a:xfrm>
              <a:off x="4911208" y="5952828"/>
              <a:ext cx="678499" cy="414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" name="Group 5"/>
            <p:cNvGrpSpPr/>
            <p:nvPr/>
          </p:nvGrpSpPr>
          <p:grpSpPr>
            <a:xfrm>
              <a:off x="4911208" y="2136715"/>
              <a:ext cx="607060" cy="4268976"/>
              <a:chOff x="4911208" y="2136715"/>
              <a:chExt cx="607060" cy="4268976"/>
            </a:xfrm>
          </p:grpSpPr>
          <p:cxnSp>
            <p:nvCxnSpPr>
              <p:cNvPr id="1075" name="Straight Arrow Connector 1074"/>
              <p:cNvCxnSpPr>
                <a:stCxn id="1084" idx="0"/>
                <a:endCxn id="1086" idx="2"/>
              </p:cNvCxnSpPr>
              <p:nvPr/>
            </p:nvCxnSpPr>
            <p:spPr>
              <a:xfrm flipV="1">
                <a:off x="4911208" y="2262788"/>
                <a:ext cx="553906" cy="32679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6" name="Straight Arrow Connector 1075"/>
              <p:cNvCxnSpPr>
                <a:stCxn id="1084" idx="0"/>
                <a:endCxn id="1088" idx="2"/>
              </p:cNvCxnSpPr>
              <p:nvPr/>
            </p:nvCxnSpPr>
            <p:spPr>
              <a:xfrm>
                <a:off x="4911208" y="2589578"/>
                <a:ext cx="553906" cy="33848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7" name="Straight Arrow Connector 1076"/>
              <p:cNvCxnSpPr>
                <a:stCxn id="1085" idx="0"/>
              </p:cNvCxnSpPr>
              <p:nvPr/>
            </p:nvCxnSpPr>
            <p:spPr>
              <a:xfrm>
                <a:off x="4911208" y="3042440"/>
                <a:ext cx="553906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8" name="Straight Arrow Connector 1077"/>
              <p:cNvCxnSpPr>
                <a:stCxn id="1085" idx="0"/>
              </p:cNvCxnSpPr>
              <p:nvPr/>
            </p:nvCxnSpPr>
            <p:spPr>
              <a:xfrm flipV="1">
                <a:off x="4911208" y="2589577"/>
                <a:ext cx="607057" cy="452863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9" name="Straight Arrow Connector 1078"/>
              <p:cNvCxnSpPr>
                <a:stCxn id="1085" idx="0"/>
                <a:endCxn id="1086" idx="2"/>
              </p:cNvCxnSpPr>
              <p:nvPr/>
            </p:nvCxnSpPr>
            <p:spPr>
              <a:xfrm flipV="1">
                <a:off x="4911208" y="2262788"/>
                <a:ext cx="553906" cy="779653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0" name="Straight Arrow Connector 1079"/>
              <p:cNvCxnSpPr>
                <a:stCxn id="1083" idx="0"/>
              </p:cNvCxnSpPr>
              <p:nvPr/>
            </p:nvCxnSpPr>
            <p:spPr>
              <a:xfrm>
                <a:off x="4911208" y="2136715"/>
                <a:ext cx="553906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1" name="Straight Arrow Connector 1080"/>
              <p:cNvCxnSpPr>
                <a:stCxn id="1083" idx="0"/>
              </p:cNvCxnSpPr>
              <p:nvPr/>
            </p:nvCxnSpPr>
            <p:spPr>
              <a:xfrm>
                <a:off x="4911208" y="2136715"/>
                <a:ext cx="607057" cy="45286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2" name="Straight Arrow Connector 1081"/>
              <p:cNvCxnSpPr>
                <a:stCxn id="1083" idx="0"/>
                <a:endCxn id="1088" idx="2"/>
              </p:cNvCxnSpPr>
              <p:nvPr/>
            </p:nvCxnSpPr>
            <p:spPr>
              <a:xfrm>
                <a:off x="4911208" y="2136715"/>
                <a:ext cx="553906" cy="79135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8" name="Straight Arrow Connector 1137"/>
              <p:cNvCxnSpPr>
                <a:stCxn id="1147" idx="0"/>
                <a:endCxn id="1149" idx="2"/>
              </p:cNvCxnSpPr>
              <p:nvPr/>
            </p:nvCxnSpPr>
            <p:spPr>
              <a:xfrm flipV="1">
                <a:off x="4911211" y="3937294"/>
                <a:ext cx="553906" cy="32679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9" name="Straight Arrow Connector 1138"/>
              <p:cNvCxnSpPr>
                <a:stCxn id="1147" idx="0"/>
                <a:endCxn id="1151" idx="2"/>
              </p:cNvCxnSpPr>
              <p:nvPr/>
            </p:nvCxnSpPr>
            <p:spPr>
              <a:xfrm>
                <a:off x="4911211" y="4264084"/>
                <a:ext cx="553906" cy="33848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0" name="Straight Arrow Connector 1139"/>
              <p:cNvCxnSpPr>
                <a:stCxn id="1148" idx="0"/>
              </p:cNvCxnSpPr>
              <p:nvPr/>
            </p:nvCxnSpPr>
            <p:spPr>
              <a:xfrm>
                <a:off x="4911211" y="4716946"/>
                <a:ext cx="553906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1" name="Straight Arrow Connector 1140"/>
              <p:cNvCxnSpPr>
                <a:stCxn id="1148" idx="0"/>
              </p:cNvCxnSpPr>
              <p:nvPr/>
            </p:nvCxnSpPr>
            <p:spPr>
              <a:xfrm flipV="1">
                <a:off x="4911211" y="4264083"/>
                <a:ext cx="607057" cy="452863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2" name="Straight Arrow Connector 1141"/>
              <p:cNvCxnSpPr>
                <a:stCxn id="1148" idx="0"/>
                <a:endCxn id="1149" idx="2"/>
              </p:cNvCxnSpPr>
              <p:nvPr/>
            </p:nvCxnSpPr>
            <p:spPr>
              <a:xfrm flipV="1">
                <a:off x="4911211" y="3937294"/>
                <a:ext cx="553906" cy="779653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3" name="Straight Arrow Connector 1142"/>
              <p:cNvCxnSpPr>
                <a:stCxn id="1146" idx="0"/>
              </p:cNvCxnSpPr>
              <p:nvPr/>
            </p:nvCxnSpPr>
            <p:spPr>
              <a:xfrm>
                <a:off x="4911211" y="3811221"/>
                <a:ext cx="553906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4" name="Straight Arrow Connector 1143"/>
              <p:cNvCxnSpPr>
                <a:stCxn id="1146" idx="0"/>
              </p:cNvCxnSpPr>
              <p:nvPr/>
            </p:nvCxnSpPr>
            <p:spPr>
              <a:xfrm>
                <a:off x="4911211" y="3811221"/>
                <a:ext cx="607057" cy="45286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5" name="Straight Arrow Connector 1144"/>
              <p:cNvCxnSpPr>
                <a:stCxn id="1146" idx="0"/>
                <a:endCxn id="1151" idx="2"/>
              </p:cNvCxnSpPr>
              <p:nvPr/>
            </p:nvCxnSpPr>
            <p:spPr>
              <a:xfrm>
                <a:off x="4911211" y="3811221"/>
                <a:ext cx="553906" cy="79135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6" name="Straight Arrow Connector 1195"/>
              <p:cNvCxnSpPr>
                <a:stCxn id="1205" idx="0"/>
                <a:endCxn id="1207" idx="2"/>
              </p:cNvCxnSpPr>
              <p:nvPr/>
            </p:nvCxnSpPr>
            <p:spPr>
              <a:xfrm flipV="1">
                <a:off x="4911208" y="5626038"/>
                <a:ext cx="553906" cy="32679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7" name="Straight Arrow Connector 1196"/>
              <p:cNvCxnSpPr>
                <a:stCxn id="1205" idx="0"/>
                <a:endCxn id="1209" idx="2"/>
              </p:cNvCxnSpPr>
              <p:nvPr/>
            </p:nvCxnSpPr>
            <p:spPr>
              <a:xfrm>
                <a:off x="4911208" y="5952828"/>
                <a:ext cx="553906" cy="33848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8" name="Straight Arrow Connector 1197"/>
              <p:cNvCxnSpPr>
                <a:stCxn id="1206" idx="0"/>
              </p:cNvCxnSpPr>
              <p:nvPr/>
            </p:nvCxnSpPr>
            <p:spPr>
              <a:xfrm>
                <a:off x="4911208" y="6405690"/>
                <a:ext cx="553906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9" name="Straight Arrow Connector 1198"/>
              <p:cNvCxnSpPr>
                <a:stCxn id="1206" idx="0"/>
              </p:cNvCxnSpPr>
              <p:nvPr/>
            </p:nvCxnSpPr>
            <p:spPr>
              <a:xfrm flipV="1">
                <a:off x="4911208" y="5952827"/>
                <a:ext cx="607057" cy="452863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0" name="Straight Arrow Connector 1199"/>
              <p:cNvCxnSpPr>
                <a:stCxn id="1206" idx="0"/>
                <a:endCxn id="1207" idx="2"/>
              </p:cNvCxnSpPr>
              <p:nvPr/>
            </p:nvCxnSpPr>
            <p:spPr>
              <a:xfrm flipV="1">
                <a:off x="4911208" y="5626038"/>
                <a:ext cx="553906" cy="779653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1" name="Straight Arrow Connector 1200"/>
              <p:cNvCxnSpPr>
                <a:stCxn id="1204" idx="0"/>
              </p:cNvCxnSpPr>
              <p:nvPr/>
            </p:nvCxnSpPr>
            <p:spPr>
              <a:xfrm>
                <a:off x="4911208" y="5499965"/>
                <a:ext cx="553906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2" name="Straight Arrow Connector 1201"/>
              <p:cNvCxnSpPr>
                <a:stCxn id="1204" idx="0"/>
              </p:cNvCxnSpPr>
              <p:nvPr/>
            </p:nvCxnSpPr>
            <p:spPr>
              <a:xfrm>
                <a:off x="4911208" y="5499965"/>
                <a:ext cx="607057" cy="45286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3" name="Straight Arrow Connector 1202"/>
              <p:cNvCxnSpPr>
                <a:stCxn id="1204" idx="0"/>
                <a:endCxn id="1209" idx="2"/>
              </p:cNvCxnSpPr>
              <p:nvPr/>
            </p:nvCxnSpPr>
            <p:spPr>
              <a:xfrm>
                <a:off x="4911208" y="5499965"/>
                <a:ext cx="553906" cy="79135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73" name="Group 1072"/>
          <p:cNvGrpSpPr/>
          <p:nvPr/>
        </p:nvGrpSpPr>
        <p:grpSpPr>
          <a:xfrm>
            <a:off x="6989114" y="1997629"/>
            <a:ext cx="701900" cy="1183899"/>
            <a:chOff x="387467" y="3176719"/>
            <a:chExt cx="701900" cy="1661923"/>
          </a:xfrm>
        </p:grpSpPr>
        <p:sp>
          <p:nvSpPr>
            <p:cNvPr id="1086" name="Can 1085"/>
            <p:cNvSpPr/>
            <p:nvPr/>
          </p:nvSpPr>
          <p:spPr>
            <a:xfrm>
              <a:off x="387467" y="3176719"/>
              <a:ext cx="577307" cy="744446"/>
            </a:xfrm>
            <a:prstGeom prst="can">
              <a:avLst/>
            </a:prstGeom>
            <a:ln>
              <a:headEnd type="none" w="med" len="med"/>
              <a:tailEnd type="none"/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 defTabSz="457200"/>
              <a:endParaRPr lang="en-US" sz="2000" baseline="-25000" dirty="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087" name="Can 1086"/>
            <p:cNvSpPr/>
            <p:nvPr/>
          </p:nvSpPr>
          <p:spPr>
            <a:xfrm>
              <a:off x="512060" y="3624492"/>
              <a:ext cx="577307" cy="767539"/>
            </a:xfrm>
            <a:prstGeom prst="can">
              <a:avLst/>
            </a:prstGeom>
            <a:ln>
              <a:headEnd type="none" w="med" len="med"/>
              <a:tailEnd type="none"/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 defTabSz="457200"/>
              <a:endParaRPr lang="en-US" sz="2000" baseline="-25000" dirty="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088" name="Can 1087"/>
            <p:cNvSpPr/>
            <p:nvPr/>
          </p:nvSpPr>
          <p:spPr>
            <a:xfrm>
              <a:off x="387467" y="4127039"/>
              <a:ext cx="577307" cy="711603"/>
            </a:xfrm>
            <a:prstGeom prst="can">
              <a:avLst/>
            </a:prstGeom>
            <a:ln>
              <a:headEnd type="none" w="med" len="med"/>
              <a:tailEnd type="none"/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 defTabSz="457200"/>
              <a:endParaRPr lang="en-US" sz="2000" baseline="-25000" dirty="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</p:grpSp>
      <p:grpSp>
        <p:nvGrpSpPr>
          <p:cNvPr id="1136" name="Group 1135"/>
          <p:cNvGrpSpPr/>
          <p:nvPr/>
        </p:nvGrpSpPr>
        <p:grpSpPr>
          <a:xfrm>
            <a:off x="6989117" y="3672135"/>
            <a:ext cx="701900" cy="1183899"/>
            <a:chOff x="387467" y="3176719"/>
            <a:chExt cx="701900" cy="1661923"/>
          </a:xfrm>
        </p:grpSpPr>
        <p:sp>
          <p:nvSpPr>
            <p:cNvPr id="1149" name="Can 1148"/>
            <p:cNvSpPr/>
            <p:nvPr/>
          </p:nvSpPr>
          <p:spPr>
            <a:xfrm>
              <a:off x="387467" y="3176719"/>
              <a:ext cx="577307" cy="744446"/>
            </a:xfrm>
            <a:prstGeom prst="can">
              <a:avLst/>
            </a:prstGeom>
            <a:ln>
              <a:headEnd type="none" w="med" len="med"/>
              <a:tailEnd type="none"/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 defTabSz="457200"/>
              <a:endParaRPr lang="en-US" sz="2000" baseline="-25000" dirty="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150" name="Can 1149"/>
            <p:cNvSpPr/>
            <p:nvPr/>
          </p:nvSpPr>
          <p:spPr>
            <a:xfrm>
              <a:off x="512060" y="3624492"/>
              <a:ext cx="577307" cy="767539"/>
            </a:xfrm>
            <a:prstGeom prst="can">
              <a:avLst/>
            </a:prstGeom>
            <a:ln>
              <a:headEnd type="none" w="med" len="med"/>
              <a:tailEnd type="none"/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 defTabSz="457200"/>
              <a:endParaRPr lang="en-US" sz="2000" baseline="-25000" dirty="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151" name="Can 1150"/>
            <p:cNvSpPr/>
            <p:nvPr/>
          </p:nvSpPr>
          <p:spPr>
            <a:xfrm>
              <a:off x="387467" y="4127039"/>
              <a:ext cx="577307" cy="711603"/>
            </a:xfrm>
            <a:prstGeom prst="can">
              <a:avLst/>
            </a:prstGeom>
            <a:ln>
              <a:headEnd type="none" w="med" len="med"/>
              <a:tailEnd type="none"/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 defTabSz="457200"/>
              <a:endParaRPr lang="en-US" sz="2000" baseline="-25000" dirty="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</p:grpSp>
      <p:grpSp>
        <p:nvGrpSpPr>
          <p:cNvPr id="1194" name="Group 1193"/>
          <p:cNvGrpSpPr/>
          <p:nvPr/>
        </p:nvGrpSpPr>
        <p:grpSpPr>
          <a:xfrm>
            <a:off x="6989114" y="5360879"/>
            <a:ext cx="701900" cy="1183899"/>
            <a:chOff x="387467" y="3176719"/>
            <a:chExt cx="701900" cy="1661923"/>
          </a:xfrm>
        </p:grpSpPr>
        <p:sp>
          <p:nvSpPr>
            <p:cNvPr id="1207" name="Can 1206"/>
            <p:cNvSpPr/>
            <p:nvPr/>
          </p:nvSpPr>
          <p:spPr>
            <a:xfrm>
              <a:off x="387467" y="3176719"/>
              <a:ext cx="577307" cy="744446"/>
            </a:xfrm>
            <a:prstGeom prst="can">
              <a:avLst/>
            </a:prstGeom>
            <a:ln>
              <a:headEnd type="none" w="med" len="med"/>
              <a:tailEnd type="none"/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 defTabSz="457200"/>
              <a:endParaRPr lang="en-US" sz="2000" baseline="-25000" dirty="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208" name="Can 1207"/>
            <p:cNvSpPr/>
            <p:nvPr/>
          </p:nvSpPr>
          <p:spPr>
            <a:xfrm>
              <a:off x="512060" y="3624492"/>
              <a:ext cx="577307" cy="767539"/>
            </a:xfrm>
            <a:prstGeom prst="can">
              <a:avLst/>
            </a:prstGeom>
            <a:ln>
              <a:headEnd type="none" w="med" len="med"/>
              <a:tailEnd type="none"/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 defTabSz="457200"/>
              <a:endParaRPr lang="en-US" sz="2000" baseline="-25000" dirty="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209" name="Can 1208"/>
            <p:cNvSpPr/>
            <p:nvPr/>
          </p:nvSpPr>
          <p:spPr>
            <a:xfrm>
              <a:off x="387467" y="4127039"/>
              <a:ext cx="577307" cy="711603"/>
            </a:xfrm>
            <a:prstGeom prst="can">
              <a:avLst/>
            </a:prstGeom>
            <a:ln>
              <a:headEnd type="none" w="med" len="med"/>
              <a:tailEnd type="none"/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 defTabSz="457200"/>
              <a:endParaRPr lang="en-US" sz="2000" baseline="-25000" dirty="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6083711" y="1997628"/>
            <a:ext cx="351501" cy="4547149"/>
            <a:chOff x="4559710" y="1997627"/>
            <a:chExt cx="351501" cy="4547149"/>
          </a:xfrm>
        </p:grpSpPr>
        <p:sp>
          <p:nvSpPr>
            <p:cNvPr id="1083" name="Rectangle 1082"/>
            <p:cNvSpPr/>
            <p:nvPr/>
          </p:nvSpPr>
          <p:spPr>
            <a:xfrm rot="5400000">
              <a:off x="4596372" y="1960965"/>
              <a:ext cx="278173" cy="351498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 defTabSz="457200"/>
              <a:endParaRPr lang="en-US" dirty="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084" name="Rectangle 1083"/>
            <p:cNvSpPr/>
            <p:nvPr/>
          </p:nvSpPr>
          <p:spPr>
            <a:xfrm rot="5400000">
              <a:off x="4596372" y="2413828"/>
              <a:ext cx="278173" cy="351498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 defTabSz="457200"/>
              <a:endParaRPr lang="en-US" dirty="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085" name="Rectangle 1084"/>
            <p:cNvSpPr/>
            <p:nvPr/>
          </p:nvSpPr>
          <p:spPr>
            <a:xfrm rot="5400000">
              <a:off x="4596372" y="2866691"/>
              <a:ext cx="278173" cy="351498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 defTabSz="457200"/>
              <a:endParaRPr lang="en-US" dirty="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146" name="Rectangle 1145"/>
            <p:cNvSpPr/>
            <p:nvPr/>
          </p:nvSpPr>
          <p:spPr>
            <a:xfrm rot="5400000">
              <a:off x="4596375" y="3635471"/>
              <a:ext cx="278173" cy="351498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 defTabSz="457200"/>
              <a:endParaRPr lang="en-US" dirty="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147" name="Rectangle 1146"/>
            <p:cNvSpPr/>
            <p:nvPr/>
          </p:nvSpPr>
          <p:spPr>
            <a:xfrm rot="5400000">
              <a:off x="4596375" y="4088334"/>
              <a:ext cx="278173" cy="351498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 defTabSz="457200"/>
              <a:endParaRPr lang="en-US" dirty="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148" name="Rectangle 1147"/>
            <p:cNvSpPr/>
            <p:nvPr/>
          </p:nvSpPr>
          <p:spPr>
            <a:xfrm rot="5400000">
              <a:off x="4596375" y="4541197"/>
              <a:ext cx="278173" cy="351498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 defTabSz="457200"/>
              <a:endParaRPr lang="en-US" dirty="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204" name="Rectangle 1203"/>
            <p:cNvSpPr/>
            <p:nvPr/>
          </p:nvSpPr>
          <p:spPr>
            <a:xfrm rot="5400000">
              <a:off x="4596372" y="5324215"/>
              <a:ext cx="278173" cy="351498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 defTabSz="457200"/>
              <a:endParaRPr lang="en-US" dirty="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205" name="Rectangle 1204"/>
            <p:cNvSpPr/>
            <p:nvPr/>
          </p:nvSpPr>
          <p:spPr>
            <a:xfrm rot="5400000">
              <a:off x="4596372" y="5777078"/>
              <a:ext cx="278173" cy="351498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 defTabSz="457200"/>
              <a:endParaRPr lang="en-US" dirty="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206" name="Rectangle 1205"/>
            <p:cNvSpPr/>
            <p:nvPr/>
          </p:nvSpPr>
          <p:spPr>
            <a:xfrm rot="5400000">
              <a:off x="4596372" y="6229941"/>
              <a:ext cx="278173" cy="351498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 defTabSz="457200"/>
              <a:endParaRPr lang="en-US" dirty="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</p:grpSp>
      <p:sp>
        <p:nvSpPr>
          <p:cNvPr id="222" name="Right Arrow 221"/>
          <p:cNvSpPr/>
          <p:nvPr/>
        </p:nvSpPr>
        <p:spPr>
          <a:xfrm>
            <a:off x="6455669" y="2118099"/>
            <a:ext cx="713601" cy="966794"/>
          </a:xfrm>
          <a:prstGeom prst="rightArrow">
            <a:avLst/>
          </a:prstGeom>
          <a:ln>
            <a:headEnd type="none" w="med" len="med"/>
            <a:tailEnd type="none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2400" dirty="0">
              <a:solidFill>
                <a:prstClr val="white"/>
              </a:solidFill>
              <a:latin typeface="Gill Sans Light"/>
              <a:cs typeface="Gill Sans Light"/>
            </a:endParaRPr>
          </a:p>
        </p:txBody>
      </p:sp>
      <p:sp>
        <p:nvSpPr>
          <p:cNvPr id="223" name="Right Arrow 222"/>
          <p:cNvSpPr/>
          <p:nvPr/>
        </p:nvSpPr>
        <p:spPr>
          <a:xfrm>
            <a:off x="6455089" y="3792605"/>
            <a:ext cx="713601" cy="966794"/>
          </a:xfrm>
          <a:prstGeom prst="rightArrow">
            <a:avLst/>
          </a:prstGeom>
          <a:ln>
            <a:headEnd type="none" w="med" len="med"/>
            <a:tailEnd type="none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2400" dirty="0">
              <a:solidFill>
                <a:prstClr val="white"/>
              </a:solidFill>
              <a:latin typeface="Gill Sans Light"/>
              <a:cs typeface="Gill Sans Light"/>
            </a:endParaRPr>
          </a:p>
        </p:txBody>
      </p:sp>
      <p:sp>
        <p:nvSpPr>
          <p:cNvPr id="224" name="Right Arrow 223"/>
          <p:cNvSpPr/>
          <p:nvPr/>
        </p:nvSpPr>
        <p:spPr>
          <a:xfrm>
            <a:off x="6455669" y="5481349"/>
            <a:ext cx="713601" cy="966794"/>
          </a:xfrm>
          <a:prstGeom prst="rightArrow">
            <a:avLst/>
          </a:prstGeom>
          <a:ln>
            <a:headEnd type="none" w="med" len="med"/>
            <a:tailEnd type="none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2400" dirty="0">
              <a:solidFill>
                <a:prstClr val="white"/>
              </a:solidFill>
              <a:latin typeface="Gill Sans Light"/>
              <a:cs typeface="Gill Sans Light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>
              <a:defRPr/>
            </a:pPr>
            <a:fld id="{39464161-BD14-6B44-8A5D-DA5F390B3FBC}" type="slidenum">
              <a:rPr lang="en-US"/>
              <a:pPr defTabSz="457200"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92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2" grpId="0" animBg="1"/>
      <p:bldP spid="223" grpId="0" animBg="1"/>
      <p:bldP spid="22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722721" y="306631"/>
            <a:ext cx="4036430" cy="4904683"/>
          </a:xfrm>
        </p:spPr>
        <p:txBody>
          <a:bodyPr anchor="ctr"/>
          <a:lstStyle/>
          <a:p>
            <a:pPr algn="r"/>
            <a:r>
              <a:rPr lang="en-US" sz="4800" dirty="0">
                <a:solidFill>
                  <a:srgbClr val="0000FF"/>
                </a:solidFill>
              </a:rPr>
              <a:t>Iteration and Multi-stage computation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5863026" y="76201"/>
            <a:ext cx="4700646" cy="5135113"/>
            <a:chOff x="4339026" y="605774"/>
            <a:chExt cx="4700646" cy="5135113"/>
          </a:xfrm>
        </p:grpSpPr>
        <p:sp>
          <p:nvSpPr>
            <p:cNvPr id="5" name="Title 2"/>
            <p:cNvSpPr txBox="1">
              <a:spLocks/>
            </p:cNvSpPr>
            <p:nvPr/>
          </p:nvSpPr>
          <p:spPr bwMode="auto">
            <a:xfrm>
              <a:off x="4339026" y="836204"/>
              <a:ext cx="4700646" cy="490468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lvl1pPr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sz="8000" b="0" kern="1200">
                  <a:solidFill>
                    <a:schemeClr val="tx1"/>
                  </a:solidFill>
                  <a:latin typeface="Gill Sans Light"/>
                  <a:ea typeface="ＭＳ Ｐゴシック" pitchFamily="-65" charset="-128"/>
                  <a:cs typeface="Gill Sans Light"/>
                </a:defRPr>
              </a:lvl1pPr>
              <a:lvl2pPr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sz="6000" b="1">
                  <a:solidFill>
                    <a:schemeClr val="tx1"/>
                  </a:solidFill>
                  <a:latin typeface="Corbel" pitchFamily="-65" charset="0"/>
                  <a:ea typeface="ＭＳ Ｐゴシック" pitchFamily="-65" charset="-128"/>
                  <a:cs typeface="ＭＳ Ｐゴシック" pitchFamily="-65" charset="-128"/>
                </a:defRPr>
              </a:lvl2pPr>
              <a:lvl3pPr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sz="6000" b="1">
                  <a:solidFill>
                    <a:schemeClr val="tx1"/>
                  </a:solidFill>
                  <a:latin typeface="Corbel" pitchFamily="-65" charset="0"/>
                  <a:ea typeface="ＭＳ Ｐゴシック" pitchFamily="-65" charset="-128"/>
                  <a:cs typeface="ＭＳ Ｐゴシック" pitchFamily="-65" charset="-128"/>
                </a:defRPr>
              </a:lvl3pPr>
              <a:lvl4pPr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sz="6000" b="1">
                  <a:solidFill>
                    <a:schemeClr val="tx1"/>
                  </a:solidFill>
                  <a:latin typeface="Corbel" pitchFamily="-65" charset="0"/>
                  <a:ea typeface="ＭＳ Ｐゴシック" pitchFamily="-65" charset="-128"/>
                  <a:cs typeface="ＭＳ Ｐゴシック" pitchFamily="-65" charset="-128"/>
                </a:defRPr>
              </a:lvl4pPr>
              <a:lvl5pPr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sz="6000" b="1">
                  <a:solidFill>
                    <a:schemeClr val="tx1"/>
                  </a:solidFill>
                  <a:latin typeface="Corbel" pitchFamily="-65" charset="0"/>
                  <a:ea typeface="ＭＳ Ｐゴシック" pitchFamily="-65" charset="-128"/>
                  <a:cs typeface="ＭＳ Ｐゴシック" pitchFamily="-65" charset="-128"/>
                </a:defRPr>
              </a:lvl5pPr>
              <a:lvl6pPr marL="457200" algn="ctr" defTabSz="457200" rtl="0" fontAlgn="base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1"/>
                  </a:solidFill>
                  <a:latin typeface="Calibri" pitchFamily="-65" charset="0"/>
                  <a:ea typeface="ＭＳ Ｐゴシック" pitchFamily="-65" charset="-128"/>
                  <a:cs typeface="ＭＳ Ｐゴシック" pitchFamily="-65" charset="-128"/>
                </a:defRPr>
              </a:lvl6pPr>
              <a:lvl7pPr marL="914400" algn="ctr" defTabSz="457200" rtl="0" fontAlgn="base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1"/>
                  </a:solidFill>
                  <a:latin typeface="Calibri" pitchFamily="-65" charset="0"/>
                  <a:ea typeface="ＭＳ Ｐゴシック" pitchFamily="-65" charset="-128"/>
                  <a:cs typeface="ＭＳ Ｐゴシック" pitchFamily="-65" charset="-128"/>
                </a:defRPr>
              </a:lvl7pPr>
              <a:lvl8pPr marL="1371600" algn="ctr" defTabSz="457200" rtl="0" fontAlgn="base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1"/>
                  </a:solidFill>
                  <a:latin typeface="Calibri" pitchFamily="-65" charset="0"/>
                  <a:ea typeface="ＭＳ Ｐゴシック" pitchFamily="-65" charset="-128"/>
                  <a:cs typeface="ＭＳ Ｐゴシック" pitchFamily="-65" charset="-128"/>
                </a:defRPr>
              </a:lvl8pPr>
              <a:lvl9pPr marL="1828800" algn="ctr" defTabSz="457200" rtl="0" fontAlgn="base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1"/>
                  </a:solidFill>
                  <a:latin typeface="Calibri" pitchFamily="-65" charset="0"/>
                  <a:ea typeface="ＭＳ Ｐゴシック" pitchFamily="-65" charset="-128"/>
                  <a:cs typeface="ＭＳ Ｐゴシック" pitchFamily="-65" charset="-128"/>
                </a:defRPr>
              </a:lvl9pPr>
            </a:lstStyle>
            <a:p>
              <a:endParaRPr lang="en-US" sz="7200" dirty="0">
                <a:solidFill>
                  <a:prstClr val="black"/>
                </a:solidFill>
              </a:endParaRPr>
            </a:p>
            <a:p>
              <a:r>
                <a:rPr lang="en-US" sz="7200" dirty="0">
                  <a:solidFill>
                    <a:prstClr val="black"/>
                  </a:solidFill>
                </a:rPr>
                <a:t>In-Memory</a:t>
              </a:r>
            </a:p>
            <a:p>
              <a:r>
                <a:rPr lang="en-US" sz="7200" dirty="0">
                  <a:solidFill>
                    <a:prstClr val="black"/>
                  </a:solidFill>
                </a:rPr>
                <a:t>Dataflow</a:t>
              </a:r>
            </a:p>
            <a:p>
              <a:r>
                <a:rPr lang="en-US" sz="7200" dirty="0">
                  <a:solidFill>
                    <a:prstClr val="black"/>
                  </a:solidFill>
                </a:rPr>
                <a:t>System</a:t>
              </a:r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339026" y="605774"/>
              <a:ext cx="3343352" cy="1651217"/>
            </a:xfrm>
            <a:prstGeom prst="rect">
              <a:avLst/>
            </a:prstGeom>
          </p:spPr>
        </p:pic>
      </p:grpSp>
      <p:sp>
        <p:nvSpPr>
          <p:cNvPr id="4" name="TextBox 3"/>
          <p:cNvSpPr txBox="1"/>
          <p:nvPr/>
        </p:nvSpPr>
        <p:spPr>
          <a:xfrm>
            <a:off x="1981200" y="5410200"/>
            <a:ext cx="8259478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>
              <a:spcBef>
                <a:spcPts val="1200"/>
              </a:spcBef>
            </a:pPr>
            <a:r>
              <a:rPr lang="en-US" sz="1600" dirty="0">
                <a:solidFill>
                  <a:prstClr val="black"/>
                </a:solidFill>
                <a:latin typeface="Gill Sans Light"/>
                <a:cs typeface="Gill Sans Light"/>
              </a:rPr>
              <a:t>M. </a:t>
            </a:r>
            <a:r>
              <a:rPr lang="en-US" sz="1600" dirty="0" err="1">
                <a:solidFill>
                  <a:prstClr val="black"/>
                </a:solidFill>
                <a:latin typeface="Gill Sans Light"/>
                <a:cs typeface="Gill Sans Light"/>
              </a:rPr>
              <a:t>Zaharia</a:t>
            </a:r>
            <a:r>
              <a:rPr lang="en-US" sz="1600" dirty="0">
                <a:solidFill>
                  <a:prstClr val="black"/>
                </a:solidFill>
                <a:latin typeface="Gill Sans Light"/>
                <a:cs typeface="Gill Sans Light"/>
              </a:rPr>
              <a:t>, M. </a:t>
            </a:r>
            <a:r>
              <a:rPr lang="en-US" sz="1600" dirty="0" err="1">
                <a:solidFill>
                  <a:prstClr val="black"/>
                </a:solidFill>
                <a:latin typeface="Gill Sans Light"/>
                <a:cs typeface="Gill Sans Light"/>
              </a:rPr>
              <a:t>Chowdhury</a:t>
            </a:r>
            <a:r>
              <a:rPr lang="en-US" sz="1600" dirty="0">
                <a:solidFill>
                  <a:prstClr val="black"/>
                </a:solidFill>
                <a:latin typeface="Gill Sans Light"/>
                <a:cs typeface="Gill Sans Light"/>
              </a:rPr>
              <a:t>, M. J. Franklin, S. </a:t>
            </a:r>
            <a:r>
              <a:rPr lang="en-US" sz="1600" dirty="0" err="1">
                <a:solidFill>
                  <a:prstClr val="black"/>
                </a:solidFill>
                <a:latin typeface="Gill Sans Light"/>
                <a:cs typeface="Gill Sans Light"/>
              </a:rPr>
              <a:t>Shenker</a:t>
            </a:r>
            <a:r>
              <a:rPr lang="en-US" sz="1600" dirty="0">
                <a:solidFill>
                  <a:prstClr val="black"/>
                </a:solidFill>
                <a:latin typeface="Gill Sans Light"/>
                <a:cs typeface="Gill Sans Light"/>
              </a:rPr>
              <a:t>, and I. </a:t>
            </a:r>
            <a:r>
              <a:rPr lang="en-US" sz="1600" dirty="0" err="1">
                <a:solidFill>
                  <a:prstClr val="black"/>
                </a:solidFill>
                <a:latin typeface="Gill Sans Light"/>
                <a:cs typeface="Gill Sans Light"/>
              </a:rPr>
              <a:t>Stoica</a:t>
            </a:r>
            <a:r>
              <a:rPr lang="en-US" sz="1600" dirty="0">
                <a:solidFill>
                  <a:prstClr val="black"/>
                </a:solidFill>
                <a:latin typeface="Gill Sans Light"/>
                <a:cs typeface="Gill Sans Light"/>
              </a:rPr>
              <a:t>. </a:t>
            </a:r>
            <a:r>
              <a:rPr lang="en-US" sz="1600" i="1" dirty="0">
                <a:solidFill>
                  <a:prstClr val="black"/>
                </a:solidFill>
                <a:latin typeface="Gill Sans Light"/>
                <a:cs typeface="Gill Sans Light"/>
              </a:rPr>
              <a:t>Spark: cluster computing with working sets. </a:t>
            </a:r>
            <a:r>
              <a:rPr lang="en-US" sz="1600" dirty="0">
                <a:solidFill>
                  <a:prstClr val="black"/>
                </a:solidFill>
                <a:latin typeface="Gill Sans Light"/>
                <a:cs typeface="Gill Sans Light"/>
              </a:rPr>
              <a:t>HotCloud’10</a:t>
            </a:r>
          </a:p>
          <a:p>
            <a:pPr defTabSz="457200">
              <a:spcBef>
                <a:spcPts val="1200"/>
              </a:spcBef>
            </a:pPr>
            <a:r>
              <a:rPr lang="en-US" sz="1600" dirty="0">
                <a:solidFill>
                  <a:prstClr val="black"/>
                </a:solidFill>
                <a:latin typeface="Gill Sans Light"/>
                <a:cs typeface="Gill Sans Light"/>
              </a:rPr>
              <a:t>M. </a:t>
            </a:r>
            <a:r>
              <a:rPr lang="en-US" sz="1600" dirty="0" err="1">
                <a:solidFill>
                  <a:prstClr val="black"/>
                </a:solidFill>
                <a:latin typeface="Gill Sans Light"/>
                <a:cs typeface="Gill Sans Light"/>
              </a:rPr>
              <a:t>Zaharia</a:t>
            </a:r>
            <a:r>
              <a:rPr lang="en-US" sz="1600" dirty="0">
                <a:solidFill>
                  <a:prstClr val="black"/>
                </a:solidFill>
                <a:latin typeface="Gill Sans Light"/>
                <a:cs typeface="Gill Sans Light"/>
              </a:rPr>
              <a:t>, M. </a:t>
            </a:r>
            <a:r>
              <a:rPr lang="en-US" sz="1600" dirty="0" err="1">
                <a:solidFill>
                  <a:prstClr val="black"/>
                </a:solidFill>
                <a:latin typeface="Gill Sans Light"/>
                <a:cs typeface="Gill Sans Light"/>
              </a:rPr>
              <a:t>Chowdhury</a:t>
            </a:r>
            <a:r>
              <a:rPr lang="en-US" sz="1600" dirty="0">
                <a:solidFill>
                  <a:prstClr val="black"/>
                </a:solidFill>
                <a:latin typeface="Gill Sans Light"/>
                <a:cs typeface="Gill Sans Light"/>
              </a:rPr>
              <a:t>, T. Das, A. Dave, J. Ma, M. McCauley, M.J. Franklin, S. </a:t>
            </a:r>
            <a:r>
              <a:rPr lang="en-US" sz="1600" dirty="0" err="1">
                <a:solidFill>
                  <a:prstClr val="black"/>
                </a:solidFill>
                <a:latin typeface="Gill Sans Light"/>
                <a:cs typeface="Gill Sans Light"/>
              </a:rPr>
              <a:t>Shenker</a:t>
            </a:r>
            <a:r>
              <a:rPr lang="en-US" sz="1600" dirty="0">
                <a:solidFill>
                  <a:prstClr val="black"/>
                </a:solidFill>
                <a:latin typeface="Gill Sans Light"/>
                <a:cs typeface="Gill Sans Light"/>
              </a:rPr>
              <a:t>, I. </a:t>
            </a:r>
            <a:r>
              <a:rPr lang="en-US" sz="1600" dirty="0" err="1">
                <a:solidFill>
                  <a:prstClr val="black"/>
                </a:solidFill>
                <a:latin typeface="Gill Sans Light"/>
                <a:cs typeface="Gill Sans Light"/>
              </a:rPr>
              <a:t>Stoica</a:t>
            </a:r>
            <a:r>
              <a:rPr lang="en-US" sz="1600" i="1" dirty="0">
                <a:solidFill>
                  <a:prstClr val="black"/>
                </a:solidFill>
                <a:latin typeface="Gill Sans Light"/>
                <a:cs typeface="Gill Sans Light"/>
              </a:rPr>
              <a:t>. Resilient Distributed Datasets: A Fault-Tolerant Abstraction for In-Memory Cluster Computing</a:t>
            </a:r>
            <a:r>
              <a:rPr lang="en-US" sz="1600" dirty="0">
                <a:solidFill>
                  <a:prstClr val="black"/>
                </a:solidFill>
                <a:latin typeface="Gill Sans Light"/>
                <a:cs typeface="Gill Sans Light"/>
              </a:rPr>
              <a:t>, NSDI 2012</a:t>
            </a:r>
          </a:p>
        </p:txBody>
      </p:sp>
    </p:spTree>
    <p:extLst>
      <p:ext uri="{BB962C8B-B14F-4D97-AF65-F5344CB8AC3E}">
        <p14:creationId xmlns:p14="http://schemas.microsoft.com/office/powerpoint/2010/main" val="32365842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524000" y="112465"/>
            <a:ext cx="9144000" cy="1141525"/>
          </a:xfrm>
        </p:spPr>
        <p:txBody>
          <a:bodyPr/>
          <a:lstStyle/>
          <a:p>
            <a:r>
              <a:rPr lang="en-US" sz="5400" dirty="0"/>
              <a:t>Dataflow View</a:t>
            </a:r>
          </a:p>
        </p:txBody>
      </p:sp>
      <p:sp>
        <p:nvSpPr>
          <p:cNvPr id="215" name="Can 214"/>
          <p:cNvSpPr/>
          <p:nvPr/>
        </p:nvSpPr>
        <p:spPr>
          <a:xfrm>
            <a:off x="1875462" y="2827966"/>
            <a:ext cx="1544896" cy="1776678"/>
          </a:xfrm>
          <a:prstGeom prst="can">
            <a:avLst/>
          </a:prstGeom>
          <a:ln>
            <a:headEnd type="none" w="med" len="med"/>
            <a:tailEnd type="none"/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2800" dirty="0">
                <a:solidFill>
                  <a:prstClr val="white"/>
                </a:solidFill>
                <a:latin typeface="Gill Sans Light"/>
                <a:cs typeface="Gill Sans Light"/>
              </a:rPr>
              <a:t>Training Data</a:t>
            </a:r>
          </a:p>
          <a:p>
            <a:pPr algn="ctr" defTabSz="457200"/>
            <a:r>
              <a:rPr lang="en-US" sz="2800" dirty="0">
                <a:solidFill>
                  <a:prstClr val="white"/>
                </a:solidFill>
                <a:latin typeface="Gill Sans Light"/>
                <a:cs typeface="Gill Sans Light"/>
              </a:rPr>
              <a:t>(HDFS)</a:t>
            </a:r>
          </a:p>
        </p:txBody>
      </p:sp>
      <p:sp>
        <p:nvSpPr>
          <p:cNvPr id="2" name="Rectangle 1"/>
          <p:cNvSpPr/>
          <p:nvPr/>
        </p:nvSpPr>
        <p:spPr>
          <a:xfrm>
            <a:off x="5597243" y="1569038"/>
            <a:ext cx="837562" cy="966169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r>
              <a:rPr lang="en-US" dirty="0">
                <a:solidFill>
                  <a:prstClr val="black"/>
                </a:solidFill>
                <a:latin typeface="Gill Sans Light"/>
                <a:cs typeface="Gill Sans Light"/>
              </a:rPr>
              <a:t>Map</a:t>
            </a:r>
          </a:p>
        </p:txBody>
      </p:sp>
      <p:sp>
        <p:nvSpPr>
          <p:cNvPr id="214" name="Rectangle 213"/>
          <p:cNvSpPr/>
          <p:nvPr/>
        </p:nvSpPr>
        <p:spPr>
          <a:xfrm rot="5400000">
            <a:off x="7255462" y="1725821"/>
            <a:ext cx="929283" cy="652600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dirty="0">
                <a:solidFill>
                  <a:prstClr val="white"/>
                </a:solidFill>
                <a:latin typeface="Gill Sans Light"/>
                <a:cs typeface="Gill Sans Light"/>
              </a:rPr>
              <a:t>Reduce</a:t>
            </a:r>
          </a:p>
        </p:txBody>
      </p:sp>
      <p:sp>
        <p:nvSpPr>
          <p:cNvPr id="216" name="Can 215"/>
          <p:cNvSpPr/>
          <p:nvPr/>
        </p:nvSpPr>
        <p:spPr>
          <a:xfrm>
            <a:off x="9161368" y="1778738"/>
            <a:ext cx="577307" cy="546769"/>
          </a:xfrm>
          <a:prstGeom prst="can">
            <a:avLst/>
          </a:prstGeom>
          <a:ln>
            <a:headEnd type="none" w="med" len="med"/>
            <a:tailEnd type="none"/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457200"/>
            <a:endParaRPr lang="en-US" sz="2000" baseline="-25000" dirty="0">
              <a:solidFill>
                <a:prstClr val="white"/>
              </a:solidFill>
              <a:latin typeface="Gill Sans Light"/>
              <a:cs typeface="Gill Sans Light"/>
            </a:endParaRPr>
          </a:p>
        </p:txBody>
      </p:sp>
      <p:cxnSp>
        <p:nvCxnSpPr>
          <p:cNvPr id="210" name="Straight Arrow Connector 209"/>
          <p:cNvCxnSpPr>
            <a:stCxn id="2" idx="3"/>
            <a:endCxn id="214" idx="2"/>
          </p:cNvCxnSpPr>
          <p:nvPr/>
        </p:nvCxnSpPr>
        <p:spPr>
          <a:xfrm>
            <a:off x="6434805" y="2052122"/>
            <a:ext cx="958998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Arrow Connector 212"/>
          <p:cNvCxnSpPr>
            <a:stCxn id="214" idx="0"/>
            <a:endCxn id="216" idx="2"/>
          </p:cNvCxnSpPr>
          <p:nvPr/>
        </p:nvCxnSpPr>
        <p:spPr>
          <a:xfrm>
            <a:off x="8046403" y="2052122"/>
            <a:ext cx="1114964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8" name="Rectangle 217"/>
          <p:cNvSpPr/>
          <p:nvPr/>
        </p:nvSpPr>
        <p:spPr>
          <a:xfrm>
            <a:off x="5597243" y="3233221"/>
            <a:ext cx="837562" cy="966169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r>
              <a:rPr lang="en-US" dirty="0">
                <a:solidFill>
                  <a:prstClr val="black"/>
                </a:solidFill>
                <a:latin typeface="Gill Sans Light"/>
                <a:cs typeface="Gill Sans Light"/>
              </a:rPr>
              <a:t>Map</a:t>
            </a:r>
          </a:p>
        </p:txBody>
      </p:sp>
      <p:sp>
        <p:nvSpPr>
          <p:cNvPr id="219" name="Rectangle 218"/>
          <p:cNvSpPr/>
          <p:nvPr/>
        </p:nvSpPr>
        <p:spPr>
          <a:xfrm rot="5400000">
            <a:off x="7255462" y="3390004"/>
            <a:ext cx="929283" cy="652600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dirty="0">
                <a:solidFill>
                  <a:prstClr val="white"/>
                </a:solidFill>
                <a:latin typeface="Gill Sans Light"/>
                <a:cs typeface="Gill Sans Light"/>
              </a:rPr>
              <a:t>Reduce</a:t>
            </a:r>
          </a:p>
        </p:txBody>
      </p:sp>
      <p:sp>
        <p:nvSpPr>
          <p:cNvPr id="220" name="Can 219"/>
          <p:cNvSpPr/>
          <p:nvPr/>
        </p:nvSpPr>
        <p:spPr>
          <a:xfrm>
            <a:off x="9161368" y="3442921"/>
            <a:ext cx="577307" cy="546769"/>
          </a:xfrm>
          <a:prstGeom prst="can">
            <a:avLst/>
          </a:prstGeom>
          <a:ln>
            <a:headEnd type="none" w="med" len="med"/>
            <a:tailEnd type="none"/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457200"/>
            <a:endParaRPr lang="en-US" sz="2000" baseline="-25000" dirty="0">
              <a:solidFill>
                <a:prstClr val="white"/>
              </a:solidFill>
              <a:latin typeface="Gill Sans Light"/>
              <a:cs typeface="Gill Sans Light"/>
            </a:endParaRPr>
          </a:p>
        </p:txBody>
      </p:sp>
      <p:cxnSp>
        <p:nvCxnSpPr>
          <p:cNvPr id="221" name="Straight Arrow Connector 220"/>
          <p:cNvCxnSpPr>
            <a:stCxn id="218" idx="3"/>
            <a:endCxn id="219" idx="2"/>
          </p:cNvCxnSpPr>
          <p:nvPr/>
        </p:nvCxnSpPr>
        <p:spPr>
          <a:xfrm>
            <a:off x="6434805" y="3716305"/>
            <a:ext cx="958998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Arrow Connector 221"/>
          <p:cNvCxnSpPr>
            <a:stCxn id="219" idx="0"/>
            <a:endCxn id="220" idx="2"/>
          </p:cNvCxnSpPr>
          <p:nvPr/>
        </p:nvCxnSpPr>
        <p:spPr>
          <a:xfrm>
            <a:off x="8046403" y="3716305"/>
            <a:ext cx="1114964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4" name="Rectangle 223"/>
          <p:cNvSpPr/>
          <p:nvPr/>
        </p:nvSpPr>
        <p:spPr>
          <a:xfrm>
            <a:off x="5597243" y="4931657"/>
            <a:ext cx="837562" cy="966169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r>
              <a:rPr lang="en-US" dirty="0">
                <a:solidFill>
                  <a:prstClr val="black"/>
                </a:solidFill>
                <a:latin typeface="Gill Sans Light"/>
                <a:cs typeface="Gill Sans Light"/>
              </a:rPr>
              <a:t>Map</a:t>
            </a:r>
          </a:p>
        </p:txBody>
      </p:sp>
      <p:sp>
        <p:nvSpPr>
          <p:cNvPr id="225" name="Rectangle 224"/>
          <p:cNvSpPr/>
          <p:nvPr/>
        </p:nvSpPr>
        <p:spPr>
          <a:xfrm rot="5400000">
            <a:off x="7255462" y="5088440"/>
            <a:ext cx="929283" cy="652600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dirty="0">
                <a:solidFill>
                  <a:prstClr val="white"/>
                </a:solidFill>
                <a:latin typeface="Gill Sans Light"/>
                <a:cs typeface="Gill Sans Light"/>
              </a:rPr>
              <a:t>Reduce</a:t>
            </a:r>
          </a:p>
        </p:txBody>
      </p:sp>
      <p:sp>
        <p:nvSpPr>
          <p:cNvPr id="226" name="Can 225"/>
          <p:cNvSpPr/>
          <p:nvPr/>
        </p:nvSpPr>
        <p:spPr>
          <a:xfrm>
            <a:off x="9161368" y="5141357"/>
            <a:ext cx="577307" cy="546769"/>
          </a:xfrm>
          <a:prstGeom prst="can">
            <a:avLst/>
          </a:prstGeom>
          <a:ln>
            <a:headEnd type="none" w="med" len="med"/>
            <a:tailEnd type="none"/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457200"/>
            <a:endParaRPr lang="en-US" sz="2000" baseline="-25000" dirty="0">
              <a:solidFill>
                <a:prstClr val="white"/>
              </a:solidFill>
              <a:latin typeface="Gill Sans Light"/>
              <a:cs typeface="Gill Sans Light"/>
            </a:endParaRPr>
          </a:p>
        </p:txBody>
      </p:sp>
      <p:cxnSp>
        <p:nvCxnSpPr>
          <p:cNvPr id="227" name="Straight Arrow Connector 226"/>
          <p:cNvCxnSpPr>
            <a:stCxn id="224" idx="3"/>
            <a:endCxn id="225" idx="2"/>
          </p:cNvCxnSpPr>
          <p:nvPr/>
        </p:nvCxnSpPr>
        <p:spPr>
          <a:xfrm>
            <a:off x="6434805" y="5414741"/>
            <a:ext cx="958998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" name="Straight Arrow Connector 227"/>
          <p:cNvCxnSpPr>
            <a:stCxn id="225" idx="0"/>
            <a:endCxn id="226" idx="2"/>
          </p:cNvCxnSpPr>
          <p:nvPr/>
        </p:nvCxnSpPr>
        <p:spPr>
          <a:xfrm>
            <a:off x="8046403" y="5414741"/>
            <a:ext cx="1114964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Arrow Connector 228"/>
          <p:cNvCxnSpPr>
            <a:stCxn id="215" idx="4"/>
            <a:endCxn id="2" idx="1"/>
          </p:cNvCxnSpPr>
          <p:nvPr/>
        </p:nvCxnSpPr>
        <p:spPr>
          <a:xfrm flipV="1">
            <a:off x="3420359" y="2052123"/>
            <a:ext cx="2176885" cy="1664183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Arrow Connector 231"/>
          <p:cNvCxnSpPr>
            <a:stCxn id="215" idx="4"/>
            <a:endCxn id="218" idx="1"/>
          </p:cNvCxnSpPr>
          <p:nvPr/>
        </p:nvCxnSpPr>
        <p:spPr>
          <a:xfrm>
            <a:off x="3420359" y="3716305"/>
            <a:ext cx="2176885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Arrow Connector 234"/>
          <p:cNvCxnSpPr>
            <a:stCxn id="215" idx="4"/>
            <a:endCxn id="224" idx="1"/>
          </p:cNvCxnSpPr>
          <p:nvPr/>
        </p:nvCxnSpPr>
        <p:spPr>
          <a:xfrm>
            <a:off x="3420359" y="3716305"/>
            <a:ext cx="2176885" cy="1698436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Elbow Connector 15"/>
          <p:cNvCxnSpPr>
            <a:stCxn id="216" idx="3"/>
            <a:endCxn id="218" idx="1"/>
          </p:cNvCxnSpPr>
          <p:nvPr/>
        </p:nvCxnSpPr>
        <p:spPr>
          <a:xfrm rot="5400000">
            <a:off x="6828234" y="1094516"/>
            <a:ext cx="1390799" cy="3852778"/>
          </a:xfrm>
          <a:prstGeom prst="bentConnector4">
            <a:avLst>
              <a:gd name="adj1" fmla="val 32633"/>
              <a:gd name="adj2" fmla="val 105933"/>
            </a:avLst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" name="Elbow Connector 241"/>
          <p:cNvCxnSpPr>
            <a:stCxn id="220" idx="3"/>
            <a:endCxn id="224" idx="1"/>
          </p:cNvCxnSpPr>
          <p:nvPr/>
        </p:nvCxnSpPr>
        <p:spPr>
          <a:xfrm rot="5400000">
            <a:off x="6811106" y="2775826"/>
            <a:ext cx="1425052" cy="3852778"/>
          </a:xfrm>
          <a:prstGeom prst="bentConnector4">
            <a:avLst>
              <a:gd name="adj1" fmla="val 33050"/>
              <a:gd name="adj2" fmla="val 105933"/>
            </a:avLst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>
              <a:defRPr/>
            </a:pPr>
            <a:fld id="{39464161-BD14-6B44-8A5D-DA5F390B3FBC}" type="slidenum">
              <a:rPr lang="en-US"/>
              <a:pPr defTabSz="457200"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833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614E6C-72E8-3645-82A4-FEAE6D9C6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is? &amp; Why? Distributed Training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37D2D4-D61D-8146-9946-3A410B7747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Distributed Training* ~ </a:t>
            </a:r>
            <a:r>
              <a:rPr lang="en-US" dirty="0"/>
              <a:t>Training across multiple devices</a:t>
            </a:r>
          </a:p>
          <a:p>
            <a:pPr lvl="1"/>
            <a:r>
              <a:rPr lang="en-US" dirty="0"/>
              <a:t>Different local and remote memory speeds / network</a:t>
            </a:r>
          </a:p>
          <a:p>
            <a:r>
              <a:rPr lang="en-US" dirty="0"/>
              <a:t>Why do we need distributed training?</a:t>
            </a:r>
          </a:p>
          <a:p>
            <a:pPr lvl="1"/>
            <a:r>
              <a:rPr lang="en-US" dirty="0"/>
              <a:t>Faster training by leveraging </a:t>
            </a:r>
            <a:r>
              <a:rPr lang="en-US" b="1" dirty="0"/>
              <a:t>parallel computation</a:t>
            </a:r>
          </a:p>
          <a:p>
            <a:pPr lvl="1"/>
            <a:r>
              <a:rPr lang="en-US" b="1" dirty="0"/>
              <a:t>Additional memory</a:t>
            </a:r>
            <a:r>
              <a:rPr lang="en-US" dirty="0"/>
              <a:t> (memory bandwidth) for larger model</a:t>
            </a:r>
          </a:p>
          <a:p>
            <a:pPr lvl="2"/>
            <a:r>
              <a:rPr lang="en-US" dirty="0"/>
              <a:t>“Need” to store weights + activations</a:t>
            </a:r>
          </a:p>
          <a:p>
            <a:pPr lvl="1"/>
            <a:r>
              <a:rPr lang="en-US" dirty="0"/>
              <a:t>Reduce or eliminate </a:t>
            </a:r>
            <a:r>
              <a:rPr lang="en-US" b="1" dirty="0"/>
              <a:t>data movement </a:t>
            </a:r>
          </a:p>
          <a:p>
            <a:pPr lvl="2"/>
            <a:r>
              <a:rPr lang="en-US" dirty="0"/>
              <a:t>Privacy </a:t>
            </a:r>
            <a:r>
              <a:rPr lang="en-US" dirty="0">
                <a:sym typeface="Wingdings" pitchFamily="2" charset="2"/>
              </a:rPr>
              <a:t> Federated Learning</a:t>
            </a:r>
          </a:p>
          <a:p>
            <a:pPr lvl="2"/>
            <a:r>
              <a:rPr lang="en-US" dirty="0"/>
              <a:t>Limited bandwidth to edge devices </a:t>
            </a:r>
          </a:p>
          <a:p>
            <a:pPr lvl="1"/>
            <a:r>
              <a:rPr lang="en-US" dirty="0"/>
              <a:t>Need to process all the data?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D994D26-5D4B-7E46-8C44-05C401C5B5F3}"/>
              </a:ext>
            </a:extLst>
          </p:cNvPr>
          <p:cNvSpPr txBox="1"/>
          <p:nvPr/>
        </p:nvSpPr>
        <p:spPr>
          <a:xfrm>
            <a:off x="9044108" y="6488668"/>
            <a:ext cx="3042821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*Very simplified definition.</a:t>
            </a:r>
          </a:p>
        </p:txBody>
      </p:sp>
    </p:spTree>
    <p:extLst>
      <p:ext uri="{BB962C8B-B14F-4D97-AF65-F5344CB8AC3E}">
        <p14:creationId xmlns:p14="http://schemas.microsoft.com/office/powerpoint/2010/main" val="2867187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524000" y="112465"/>
            <a:ext cx="9144000" cy="1141525"/>
          </a:xfrm>
        </p:spPr>
        <p:txBody>
          <a:bodyPr/>
          <a:lstStyle/>
          <a:p>
            <a:r>
              <a:rPr lang="en-US" sz="5400" dirty="0"/>
              <a:t>Memory Opt. Dataflow</a:t>
            </a:r>
          </a:p>
        </p:txBody>
      </p:sp>
      <p:sp>
        <p:nvSpPr>
          <p:cNvPr id="215" name="Can 214"/>
          <p:cNvSpPr/>
          <p:nvPr/>
        </p:nvSpPr>
        <p:spPr>
          <a:xfrm>
            <a:off x="1875462" y="2827966"/>
            <a:ext cx="1544896" cy="1776678"/>
          </a:xfrm>
          <a:prstGeom prst="can">
            <a:avLst/>
          </a:prstGeom>
          <a:ln>
            <a:headEnd type="none" w="med" len="med"/>
            <a:tailEnd type="none"/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2800" dirty="0">
                <a:solidFill>
                  <a:prstClr val="white"/>
                </a:solidFill>
                <a:latin typeface="Gill Sans Light"/>
                <a:cs typeface="Gill Sans Light"/>
              </a:rPr>
              <a:t>Training Data</a:t>
            </a:r>
          </a:p>
          <a:p>
            <a:pPr algn="ctr" defTabSz="457200"/>
            <a:r>
              <a:rPr lang="en-US" sz="2800" dirty="0">
                <a:solidFill>
                  <a:prstClr val="white"/>
                </a:solidFill>
                <a:latin typeface="Gill Sans Light"/>
                <a:cs typeface="Gill Sans Light"/>
              </a:rPr>
              <a:t>(HDFS)</a:t>
            </a:r>
          </a:p>
        </p:txBody>
      </p:sp>
      <p:sp>
        <p:nvSpPr>
          <p:cNvPr id="2" name="Rectangle 1"/>
          <p:cNvSpPr/>
          <p:nvPr/>
        </p:nvSpPr>
        <p:spPr>
          <a:xfrm>
            <a:off x="5597243" y="1569038"/>
            <a:ext cx="837562" cy="966169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r>
              <a:rPr lang="en-US" dirty="0">
                <a:solidFill>
                  <a:prstClr val="black"/>
                </a:solidFill>
                <a:latin typeface="Gill Sans Light"/>
                <a:cs typeface="Gill Sans Light"/>
              </a:rPr>
              <a:t>Map</a:t>
            </a:r>
          </a:p>
        </p:txBody>
      </p:sp>
      <p:sp>
        <p:nvSpPr>
          <p:cNvPr id="214" name="Rectangle 213"/>
          <p:cNvSpPr/>
          <p:nvPr/>
        </p:nvSpPr>
        <p:spPr>
          <a:xfrm rot="5400000">
            <a:off x="7255462" y="1725821"/>
            <a:ext cx="929283" cy="652600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dirty="0">
                <a:solidFill>
                  <a:prstClr val="white"/>
                </a:solidFill>
                <a:latin typeface="Gill Sans Light"/>
                <a:cs typeface="Gill Sans Light"/>
              </a:rPr>
              <a:t>Reduce</a:t>
            </a:r>
          </a:p>
        </p:txBody>
      </p:sp>
      <p:sp>
        <p:nvSpPr>
          <p:cNvPr id="216" name="Can 215"/>
          <p:cNvSpPr/>
          <p:nvPr/>
        </p:nvSpPr>
        <p:spPr>
          <a:xfrm>
            <a:off x="9161368" y="1778738"/>
            <a:ext cx="577307" cy="546769"/>
          </a:xfrm>
          <a:prstGeom prst="can">
            <a:avLst/>
          </a:prstGeom>
          <a:ln>
            <a:headEnd type="none" w="med" len="med"/>
            <a:tailEnd type="none"/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457200"/>
            <a:endParaRPr lang="en-US" sz="2000" baseline="-25000" dirty="0">
              <a:solidFill>
                <a:prstClr val="white"/>
              </a:solidFill>
              <a:latin typeface="Gill Sans Light"/>
              <a:cs typeface="Gill Sans Light"/>
            </a:endParaRPr>
          </a:p>
        </p:txBody>
      </p:sp>
      <p:cxnSp>
        <p:nvCxnSpPr>
          <p:cNvPr id="210" name="Straight Arrow Connector 209"/>
          <p:cNvCxnSpPr>
            <a:stCxn id="2" idx="3"/>
            <a:endCxn id="214" idx="2"/>
          </p:cNvCxnSpPr>
          <p:nvPr/>
        </p:nvCxnSpPr>
        <p:spPr>
          <a:xfrm>
            <a:off x="6434805" y="2052122"/>
            <a:ext cx="958998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Arrow Connector 212"/>
          <p:cNvCxnSpPr>
            <a:stCxn id="214" idx="0"/>
            <a:endCxn id="216" idx="2"/>
          </p:cNvCxnSpPr>
          <p:nvPr/>
        </p:nvCxnSpPr>
        <p:spPr>
          <a:xfrm>
            <a:off x="8046403" y="2052122"/>
            <a:ext cx="1114964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8" name="Rectangle 217"/>
          <p:cNvSpPr/>
          <p:nvPr/>
        </p:nvSpPr>
        <p:spPr>
          <a:xfrm>
            <a:off x="5597243" y="3233221"/>
            <a:ext cx="837562" cy="966169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r>
              <a:rPr lang="en-US" dirty="0">
                <a:solidFill>
                  <a:prstClr val="black"/>
                </a:solidFill>
                <a:latin typeface="Gill Sans Light"/>
                <a:cs typeface="Gill Sans Light"/>
              </a:rPr>
              <a:t>Map</a:t>
            </a:r>
          </a:p>
        </p:txBody>
      </p:sp>
      <p:sp>
        <p:nvSpPr>
          <p:cNvPr id="219" name="Rectangle 218"/>
          <p:cNvSpPr/>
          <p:nvPr/>
        </p:nvSpPr>
        <p:spPr>
          <a:xfrm rot="5400000">
            <a:off x="7255462" y="3390004"/>
            <a:ext cx="929283" cy="652600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dirty="0">
                <a:solidFill>
                  <a:prstClr val="white"/>
                </a:solidFill>
                <a:latin typeface="Gill Sans Light"/>
                <a:cs typeface="Gill Sans Light"/>
              </a:rPr>
              <a:t>Reduce</a:t>
            </a:r>
          </a:p>
        </p:txBody>
      </p:sp>
      <p:sp>
        <p:nvSpPr>
          <p:cNvPr id="220" name="Can 219"/>
          <p:cNvSpPr/>
          <p:nvPr/>
        </p:nvSpPr>
        <p:spPr>
          <a:xfrm>
            <a:off x="9161368" y="3442921"/>
            <a:ext cx="577307" cy="546769"/>
          </a:xfrm>
          <a:prstGeom prst="can">
            <a:avLst/>
          </a:prstGeom>
          <a:ln>
            <a:headEnd type="none" w="med" len="med"/>
            <a:tailEnd type="none"/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457200"/>
            <a:endParaRPr lang="en-US" sz="2000" baseline="-25000" dirty="0">
              <a:solidFill>
                <a:prstClr val="white"/>
              </a:solidFill>
              <a:latin typeface="Gill Sans Light"/>
              <a:cs typeface="Gill Sans Light"/>
            </a:endParaRPr>
          </a:p>
        </p:txBody>
      </p:sp>
      <p:cxnSp>
        <p:nvCxnSpPr>
          <p:cNvPr id="221" name="Straight Arrow Connector 220"/>
          <p:cNvCxnSpPr>
            <a:stCxn id="218" idx="3"/>
            <a:endCxn id="219" idx="2"/>
          </p:cNvCxnSpPr>
          <p:nvPr/>
        </p:nvCxnSpPr>
        <p:spPr>
          <a:xfrm>
            <a:off x="6434805" y="3716305"/>
            <a:ext cx="958998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Arrow Connector 221"/>
          <p:cNvCxnSpPr>
            <a:stCxn id="219" idx="0"/>
            <a:endCxn id="220" idx="2"/>
          </p:cNvCxnSpPr>
          <p:nvPr/>
        </p:nvCxnSpPr>
        <p:spPr>
          <a:xfrm>
            <a:off x="8046403" y="3716305"/>
            <a:ext cx="1114964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4" name="Rectangle 223"/>
          <p:cNvSpPr/>
          <p:nvPr/>
        </p:nvSpPr>
        <p:spPr>
          <a:xfrm>
            <a:off x="5597243" y="4931657"/>
            <a:ext cx="837562" cy="966169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r>
              <a:rPr lang="en-US" dirty="0">
                <a:solidFill>
                  <a:prstClr val="black"/>
                </a:solidFill>
                <a:latin typeface="Gill Sans Light"/>
                <a:cs typeface="Gill Sans Light"/>
              </a:rPr>
              <a:t>Map</a:t>
            </a:r>
          </a:p>
        </p:txBody>
      </p:sp>
      <p:sp>
        <p:nvSpPr>
          <p:cNvPr id="225" name="Rectangle 224"/>
          <p:cNvSpPr/>
          <p:nvPr/>
        </p:nvSpPr>
        <p:spPr>
          <a:xfrm rot="5400000">
            <a:off x="7255462" y="5088440"/>
            <a:ext cx="929283" cy="652600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dirty="0">
                <a:solidFill>
                  <a:prstClr val="white"/>
                </a:solidFill>
                <a:latin typeface="Gill Sans Light"/>
                <a:cs typeface="Gill Sans Light"/>
              </a:rPr>
              <a:t>Reduce</a:t>
            </a:r>
          </a:p>
        </p:txBody>
      </p:sp>
      <p:sp>
        <p:nvSpPr>
          <p:cNvPr id="226" name="Can 225"/>
          <p:cNvSpPr/>
          <p:nvPr/>
        </p:nvSpPr>
        <p:spPr>
          <a:xfrm>
            <a:off x="9161368" y="5141357"/>
            <a:ext cx="577307" cy="546769"/>
          </a:xfrm>
          <a:prstGeom prst="can">
            <a:avLst/>
          </a:prstGeom>
          <a:ln>
            <a:headEnd type="none" w="med" len="med"/>
            <a:tailEnd type="none"/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457200"/>
            <a:endParaRPr lang="en-US" sz="2000" baseline="-25000" dirty="0">
              <a:solidFill>
                <a:prstClr val="white"/>
              </a:solidFill>
              <a:latin typeface="Gill Sans Light"/>
              <a:cs typeface="Gill Sans Light"/>
            </a:endParaRPr>
          </a:p>
        </p:txBody>
      </p:sp>
      <p:cxnSp>
        <p:nvCxnSpPr>
          <p:cNvPr id="227" name="Straight Arrow Connector 226"/>
          <p:cNvCxnSpPr>
            <a:stCxn id="224" idx="3"/>
            <a:endCxn id="225" idx="2"/>
          </p:cNvCxnSpPr>
          <p:nvPr/>
        </p:nvCxnSpPr>
        <p:spPr>
          <a:xfrm>
            <a:off x="6434805" y="5414741"/>
            <a:ext cx="958998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" name="Straight Arrow Connector 227"/>
          <p:cNvCxnSpPr>
            <a:stCxn id="225" idx="0"/>
            <a:endCxn id="226" idx="2"/>
          </p:cNvCxnSpPr>
          <p:nvPr/>
        </p:nvCxnSpPr>
        <p:spPr>
          <a:xfrm>
            <a:off x="8046403" y="5414741"/>
            <a:ext cx="1114964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Arrow Connector 228"/>
          <p:cNvCxnSpPr>
            <a:stCxn id="6" idx="0"/>
            <a:endCxn id="2" idx="1"/>
          </p:cNvCxnSpPr>
          <p:nvPr/>
        </p:nvCxnSpPr>
        <p:spPr>
          <a:xfrm flipV="1">
            <a:off x="4454183" y="2052123"/>
            <a:ext cx="1143060" cy="1324393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Arrow Connector 231"/>
          <p:cNvCxnSpPr>
            <a:stCxn id="6" idx="3"/>
            <a:endCxn id="218" idx="1"/>
          </p:cNvCxnSpPr>
          <p:nvPr/>
        </p:nvCxnSpPr>
        <p:spPr>
          <a:xfrm>
            <a:off x="4976495" y="3716305"/>
            <a:ext cx="620749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Arrow Connector 234"/>
          <p:cNvCxnSpPr>
            <a:stCxn id="6" idx="2"/>
            <a:endCxn id="224" idx="1"/>
          </p:cNvCxnSpPr>
          <p:nvPr/>
        </p:nvCxnSpPr>
        <p:spPr>
          <a:xfrm>
            <a:off x="4454183" y="4056095"/>
            <a:ext cx="1143060" cy="1358646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Elbow Connector 15"/>
          <p:cNvCxnSpPr>
            <a:stCxn id="216" idx="3"/>
            <a:endCxn id="218" idx="1"/>
          </p:cNvCxnSpPr>
          <p:nvPr/>
        </p:nvCxnSpPr>
        <p:spPr>
          <a:xfrm rot="5400000">
            <a:off x="6828234" y="1094516"/>
            <a:ext cx="1390799" cy="3852778"/>
          </a:xfrm>
          <a:prstGeom prst="bentConnector4">
            <a:avLst>
              <a:gd name="adj1" fmla="val 32633"/>
              <a:gd name="adj2" fmla="val 105933"/>
            </a:avLst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" name="Elbow Connector 241"/>
          <p:cNvCxnSpPr>
            <a:stCxn id="220" idx="3"/>
            <a:endCxn id="224" idx="1"/>
          </p:cNvCxnSpPr>
          <p:nvPr/>
        </p:nvCxnSpPr>
        <p:spPr>
          <a:xfrm rot="5400000">
            <a:off x="6811106" y="2775826"/>
            <a:ext cx="1425052" cy="3852778"/>
          </a:xfrm>
          <a:prstGeom prst="bentConnector4">
            <a:avLst>
              <a:gd name="adj1" fmla="val 33050"/>
              <a:gd name="adj2" fmla="val 105933"/>
            </a:avLst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31872" y="3376515"/>
            <a:ext cx="1044623" cy="679580"/>
          </a:xfrm>
          <a:prstGeom prst="rect">
            <a:avLst/>
          </a:prstGeom>
        </p:spPr>
      </p:pic>
      <p:cxnSp>
        <p:nvCxnSpPr>
          <p:cNvPr id="35" name="Straight Arrow Connector 34"/>
          <p:cNvCxnSpPr>
            <a:stCxn id="215" idx="4"/>
            <a:endCxn id="6" idx="1"/>
          </p:cNvCxnSpPr>
          <p:nvPr/>
        </p:nvCxnSpPr>
        <p:spPr>
          <a:xfrm>
            <a:off x="3420359" y="3716305"/>
            <a:ext cx="511513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473679" y="2096638"/>
            <a:ext cx="141557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200"/>
            <a:r>
              <a:rPr lang="en-US" sz="3200" dirty="0">
                <a:solidFill>
                  <a:srgbClr val="0000FF"/>
                </a:solidFill>
                <a:latin typeface="Gill Sans Light"/>
                <a:cs typeface="Gill Sans Light"/>
              </a:rPr>
              <a:t>Cached</a:t>
            </a:r>
          </a:p>
          <a:p>
            <a:pPr algn="ctr" defTabSz="457200"/>
            <a:r>
              <a:rPr lang="en-US" sz="3200" dirty="0">
                <a:solidFill>
                  <a:srgbClr val="0000FF"/>
                </a:solidFill>
                <a:latin typeface="Gill Sans Light"/>
                <a:cs typeface="Gill Sans Light"/>
              </a:rPr>
              <a:t>Load</a:t>
            </a:r>
          </a:p>
        </p:txBody>
      </p:sp>
      <p:sp>
        <p:nvSpPr>
          <p:cNvPr id="39" name="Rounded Rectangle 38"/>
          <p:cNvSpPr/>
          <p:nvPr/>
        </p:nvSpPr>
        <p:spPr>
          <a:xfrm>
            <a:off x="2047208" y="6091715"/>
            <a:ext cx="8097584" cy="631285"/>
          </a:xfrm>
          <a:prstGeom prst="roundRect">
            <a:avLst>
              <a:gd name="adj" fmla="val 16408"/>
            </a:avLst>
          </a:prstGeom>
          <a:solidFill>
            <a:srgbClr val="D9E4F2"/>
          </a:solidFill>
          <a:ln w="19050" cmpd="sng">
            <a:solidFill>
              <a:srgbClr val="4F81BD"/>
            </a:solidFill>
            <a:headEnd type="none" w="med" len="med"/>
            <a:tailEnd type="none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40" tIns="0" bIns="45720" rtlCol="0" anchor="ctr"/>
          <a:lstStyle/>
          <a:p>
            <a:pPr algn="ctr" defTabSz="457200"/>
            <a:r>
              <a:rPr lang="en-US" sz="3000" b="1" dirty="0">
                <a:solidFill>
                  <a:prstClr val="black"/>
                </a:solidFill>
                <a:latin typeface="Helvetica Neue Light"/>
              </a:rPr>
              <a:t>10-100</a:t>
            </a:r>
            <a:r>
              <a:rPr lang="en-US" sz="3200" b="1" dirty="0">
                <a:solidFill>
                  <a:prstClr val="black"/>
                </a:solidFill>
                <a:latin typeface="Helvetica Neue Light"/>
              </a:rPr>
              <a:t>×</a:t>
            </a:r>
            <a:r>
              <a:rPr lang="en-US" sz="3000" b="1" dirty="0">
                <a:solidFill>
                  <a:prstClr val="black"/>
                </a:solidFill>
                <a:latin typeface="Helvetica Neue Light"/>
              </a:rPr>
              <a:t> </a:t>
            </a:r>
            <a:r>
              <a:rPr lang="en-US" sz="3000" dirty="0">
                <a:solidFill>
                  <a:prstClr val="black"/>
                </a:solidFill>
                <a:latin typeface="Helvetica Neue Light"/>
              </a:rPr>
              <a:t>faster than network and disk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>
              <a:defRPr/>
            </a:pPr>
            <a:fld id="{39464161-BD14-6B44-8A5D-DA5F390B3FBC}" type="slidenum">
              <a:rPr lang="en-US"/>
              <a:pPr defTabSz="457200"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3098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524000" y="112465"/>
            <a:ext cx="9144000" cy="1141525"/>
          </a:xfrm>
        </p:spPr>
        <p:txBody>
          <a:bodyPr/>
          <a:lstStyle/>
          <a:p>
            <a:r>
              <a:rPr lang="en-US" sz="5400" dirty="0"/>
              <a:t>Memory Opt. Dataflow View</a:t>
            </a:r>
          </a:p>
        </p:txBody>
      </p:sp>
      <p:sp>
        <p:nvSpPr>
          <p:cNvPr id="215" name="Can 214"/>
          <p:cNvSpPr/>
          <p:nvPr/>
        </p:nvSpPr>
        <p:spPr>
          <a:xfrm>
            <a:off x="1875462" y="2827966"/>
            <a:ext cx="1544896" cy="1776678"/>
          </a:xfrm>
          <a:prstGeom prst="can">
            <a:avLst/>
          </a:prstGeom>
          <a:ln>
            <a:headEnd type="none" w="med" len="med"/>
            <a:tailEnd type="none"/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2800" dirty="0">
                <a:solidFill>
                  <a:prstClr val="white"/>
                </a:solidFill>
                <a:latin typeface="Gill Sans Light"/>
                <a:cs typeface="Gill Sans Light"/>
              </a:rPr>
              <a:t>Training Data</a:t>
            </a:r>
          </a:p>
          <a:p>
            <a:pPr algn="ctr" defTabSz="457200"/>
            <a:r>
              <a:rPr lang="en-US" sz="2800" dirty="0">
                <a:solidFill>
                  <a:prstClr val="white"/>
                </a:solidFill>
                <a:latin typeface="Gill Sans Light"/>
                <a:cs typeface="Gill Sans Light"/>
              </a:rPr>
              <a:t>(HDFS)</a:t>
            </a:r>
          </a:p>
        </p:txBody>
      </p:sp>
      <p:sp>
        <p:nvSpPr>
          <p:cNvPr id="2" name="Rectangle 1"/>
          <p:cNvSpPr/>
          <p:nvPr/>
        </p:nvSpPr>
        <p:spPr>
          <a:xfrm>
            <a:off x="5597243" y="1569038"/>
            <a:ext cx="837562" cy="966169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r>
              <a:rPr lang="en-US" dirty="0">
                <a:solidFill>
                  <a:prstClr val="black"/>
                </a:solidFill>
                <a:latin typeface="Gill Sans Light"/>
                <a:cs typeface="Gill Sans Light"/>
              </a:rPr>
              <a:t>Map</a:t>
            </a:r>
          </a:p>
        </p:txBody>
      </p:sp>
      <p:sp>
        <p:nvSpPr>
          <p:cNvPr id="214" name="Rectangle 213"/>
          <p:cNvSpPr/>
          <p:nvPr/>
        </p:nvSpPr>
        <p:spPr>
          <a:xfrm rot="5400000">
            <a:off x="7255462" y="1725821"/>
            <a:ext cx="929283" cy="652600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dirty="0">
                <a:solidFill>
                  <a:prstClr val="white"/>
                </a:solidFill>
                <a:latin typeface="Gill Sans Light"/>
                <a:cs typeface="Gill Sans Light"/>
              </a:rPr>
              <a:t>Reduce</a:t>
            </a:r>
          </a:p>
        </p:txBody>
      </p:sp>
      <p:cxnSp>
        <p:nvCxnSpPr>
          <p:cNvPr id="210" name="Straight Arrow Connector 209"/>
          <p:cNvCxnSpPr>
            <a:stCxn id="2" idx="3"/>
            <a:endCxn id="214" idx="2"/>
          </p:cNvCxnSpPr>
          <p:nvPr/>
        </p:nvCxnSpPr>
        <p:spPr>
          <a:xfrm>
            <a:off x="6434805" y="2052122"/>
            <a:ext cx="958998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8" name="Rectangle 217"/>
          <p:cNvSpPr/>
          <p:nvPr/>
        </p:nvSpPr>
        <p:spPr>
          <a:xfrm>
            <a:off x="5597243" y="3233221"/>
            <a:ext cx="837562" cy="966169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r>
              <a:rPr lang="en-US" dirty="0">
                <a:solidFill>
                  <a:prstClr val="black"/>
                </a:solidFill>
                <a:latin typeface="Gill Sans Light"/>
                <a:cs typeface="Gill Sans Light"/>
              </a:rPr>
              <a:t>Map</a:t>
            </a:r>
          </a:p>
        </p:txBody>
      </p:sp>
      <p:sp>
        <p:nvSpPr>
          <p:cNvPr id="219" name="Rectangle 218"/>
          <p:cNvSpPr/>
          <p:nvPr/>
        </p:nvSpPr>
        <p:spPr>
          <a:xfrm rot="5400000">
            <a:off x="7255462" y="3390004"/>
            <a:ext cx="929283" cy="652600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dirty="0">
                <a:solidFill>
                  <a:prstClr val="white"/>
                </a:solidFill>
                <a:latin typeface="Gill Sans Light"/>
                <a:cs typeface="Gill Sans Light"/>
              </a:rPr>
              <a:t>Reduce</a:t>
            </a:r>
          </a:p>
        </p:txBody>
      </p:sp>
      <p:cxnSp>
        <p:nvCxnSpPr>
          <p:cNvPr id="221" name="Straight Arrow Connector 220"/>
          <p:cNvCxnSpPr>
            <a:stCxn id="218" idx="3"/>
            <a:endCxn id="219" idx="2"/>
          </p:cNvCxnSpPr>
          <p:nvPr/>
        </p:nvCxnSpPr>
        <p:spPr>
          <a:xfrm>
            <a:off x="6434805" y="3716305"/>
            <a:ext cx="958998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4" name="Rectangle 223"/>
          <p:cNvSpPr/>
          <p:nvPr/>
        </p:nvSpPr>
        <p:spPr>
          <a:xfrm>
            <a:off x="5597243" y="4931657"/>
            <a:ext cx="837562" cy="966169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r>
              <a:rPr lang="en-US" dirty="0">
                <a:solidFill>
                  <a:prstClr val="black"/>
                </a:solidFill>
                <a:latin typeface="Gill Sans Light"/>
                <a:cs typeface="Gill Sans Light"/>
              </a:rPr>
              <a:t>Map</a:t>
            </a:r>
          </a:p>
        </p:txBody>
      </p:sp>
      <p:sp>
        <p:nvSpPr>
          <p:cNvPr id="225" name="Rectangle 224"/>
          <p:cNvSpPr/>
          <p:nvPr/>
        </p:nvSpPr>
        <p:spPr>
          <a:xfrm rot="5400000">
            <a:off x="7255462" y="5088440"/>
            <a:ext cx="929283" cy="652600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dirty="0">
                <a:solidFill>
                  <a:prstClr val="white"/>
                </a:solidFill>
                <a:latin typeface="Gill Sans Light"/>
                <a:cs typeface="Gill Sans Light"/>
              </a:rPr>
              <a:t>Reduce</a:t>
            </a:r>
          </a:p>
        </p:txBody>
      </p:sp>
      <p:sp>
        <p:nvSpPr>
          <p:cNvPr id="226" name="Can 225"/>
          <p:cNvSpPr/>
          <p:nvPr/>
        </p:nvSpPr>
        <p:spPr>
          <a:xfrm>
            <a:off x="9161368" y="5141357"/>
            <a:ext cx="577307" cy="546769"/>
          </a:xfrm>
          <a:prstGeom prst="can">
            <a:avLst/>
          </a:prstGeom>
          <a:ln>
            <a:headEnd type="none" w="med" len="med"/>
            <a:tailEnd type="none"/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457200"/>
            <a:endParaRPr lang="en-US" sz="2000" baseline="-25000" dirty="0">
              <a:solidFill>
                <a:prstClr val="white"/>
              </a:solidFill>
              <a:latin typeface="Gill Sans Light"/>
              <a:cs typeface="Gill Sans Light"/>
            </a:endParaRPr>
          </a:p>
        </p:txBody>
      </p:sp>
      <p:cxnSp>
        <p:nvCxnSpPr>
          <p:cNvPr id="227" name="Straight Arrow Connector 226"/>
          <p:cNvCxnSpPr>
            <a:stCxn id="224" idx="3"/>
            <a:endCxn id="225" idx="2"/>
          </p:cNvCxnSpPr>
          <p:nvPr/>
        </p:nvCxnSpPr>
        <p:spPr>
          <a:xfrm>
            <a:off x="6434805" y="5414741"/>
            <a:ext cx="958998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" name="Straight Arrow Connector 227"/>
          <p:cNvCxnSpPr>
            <a:stCxn id="225" idx="0"/>
            <a:endCxn id="226" idx="2"/>
          </p:cNvCxnSpPr>
          <p:nvPr/>
        </p:nvCxnSpPr>
        <p:spPr>
          <a:xfrm>
            <a:off x="8046403" y="5414741"/>
            <a:ext cx="1114964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Arrow Connector 228"/>
          <p:cNvCxnSpPr>
            <a:stCxn id="6" idx="0"/>
            <a:endCxn id="2" idx="1"/>
          </p:cNvCxnSpPr>
          <p:nvPr/>
        </p:nvCxnSpPr>
        <p:spPr>
          <a:xfrm flipV="1">
            <a:off x="4454183" y="2052123"/>
            <a:ext cx="1143060" cy="1324393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Arrow Connector 231"/>
          <p:cNvCxnSpPr>
            <a:stCxn id="6" idx="3"/>
            <a:endCxn id="218" idx="1"/>
          </p:cNvCxnSpPr>
          <p:nvPr/>
        </p:nvCxnSpPr>
        <p:spPr>
          <a:xfrm>
            <a:off x="4976495" y="3716305"/>
            <a:ext cx="620749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Arrow Connector 234"/>
          <p:cNvCxnSpPr>
            <a:stCxn id="6" idx="2"/>
            <a:endCxn id="224" idx="1"/>
          </p:cNvCxnSpPr>
          <p:nvPr/>
        </p:nvCxnSpPr>
        <p:spPr>
          <a:xfrm>
            <a:off x="4454183" y="4056095"/>
            <a:ext cx="1143060" cy="1358646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Elbow Connector 15"/>
          <p:cNvCxnSpPr>
            <a:stCxn id="214" idx="0"/>
            <a:endCxn id="218" idx="1"/>
          </p:cNvCxnSpPr>
          <p:nvPr/>
        </p:nvCxnSpPr>
        <p:spPr>
          <a:xfrm flipH="1">
            <a:off x="5597243" y="2052123"/>
            <a:ext cx="2449160" cy="1664183"/>
          </a:xfrm>
          <a:prstGeom prst="bentConnector5">
            <a:avLst>
              <a:gd name="adj1" fmla="val -9334"/>
              <a:gd name="adj2" fmla="val 45289"/>
              <a:gd name="adj3" fmla="val 109334"/>
            </a:avLst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" name="Elbow Connector 241"/>
          <p:cNvCxnSpPr>
            <a:stCxn id="219" idx="0"/>
            <a:endCxn id="224" idx="1"/>
          </p:cNvCxnSpPr>
          <p:nvPr/>
        </p:nvCxnSpPr>
        <p:spPr>
          <a:xfrm flipH="1">
            <a:off x="5597243" y="3716305"/>
            <a:ext cx="2449160" cy="1698436"/>
          </a:xfrm>
          <a:prstGeom prst="bentConnector5">
            <a:avLst>
              <a:gd name="adj1" fmla="val -9334"/>
              <a:gd name="adj2" fmla="val 45384"/>
              <a:gd name="adj3" fmla="val 109334"/>
            </a:avLst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31872" y="3376515"/>
            <a:ext cx="1044623" cy="679580"/>
          </a:xfrm>
          <a:prstGeom prst="rect">
            <a:avLst/>
          </a:prstGeom>
        </p:spPr>
      </p:pic>
      <p:cxnSp>
        <p:nvCxnSpPr>
          <p:cNvPr id="35" name="Straight Arrow Connector 34"/>
          <p:cNvCxnSpPr>
            <a:stCxn id="215" idx="4"/>
            <a:endCxn id="6" idx="1"/>
          </p:cNvCxnSpPr>
          <p:nvPr/>
        </p:nvCxnSpPr>
        <p:spPr>
          <a:xfrm>
            <a:off x="3420359" y="3716305"/>
            <a:ext cx="511513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8375538" y="1917647"/>
            <a:ext cx="1991251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200"/>
            <a:r>
              <a:rPr lang="en-US" sz="3200" dirty="0">
                <a:solidFill>
                  <a:srgbClr val="0000FF"/>
                </a:solidFill>
                <a:latin typeface="Gill Sans Light"/>
                <a:cs typeface="Gill Sans Light"/>
              </a:rPr>
              <a:t>Efficiently</a:t>
            </a:r>
            <a:br>
              <a:rPr lang="en-US" sz="3200" dirty="0">
                <a:solidFill>
                  <a:srgbClr val="0000FF"/>
                </a:solidFill>
                <a:latin typeface="Gill Sans Light"/>
                <a:cs typeface="Gill Sans Light"/>
              </a:rPr>
            </a:br>
            <a:r>
              <a:rPr lang="en-US" sz="3200" dirty="0">
                <a:solidFill>
                  <a:srgbClr val="0000FF"/>
                </a:solidFill>
                <a:latin typeface="Gill Sans Light"/>
                <a:cs typeface="Gill Sans Light"/>
              </a:rPr>
              <a:t>move data </a:t>
            </a:r>
          </a:p>
          <a:p>
            <a:pPr algn="ctr" defTabSz="457200"/>
            <a:r>
              <a:rPr lang="en-US" sz="3200" dirty="0">
                <a:solidFill>
                  <a:srgbClr val="0000FF"/>
                </a:solidFill>
                <a:latin typeface="Gill Sans Light"/>
                <a:cs typeface="Gill Sans Light"/>
              </a:rPr>
              <a:t>between</a:t>
            </a:r>
            <a:br>
              <a:rPr lang="en-US" sz="3200" dirty="0">
                <a:solidFill>
                  <a:srgbClr val="0000FF"/>
                </a:solidFill>
                <a:latin typeface="Gill Sans Light"/>
                <a:cs typeface="Gill Sans Light"/>
              </a:rPr>
            </a:br>
            <a:r>
              <a:rPr lang="en-US" sz="3200" dirty="0">
                <a:solidFill>
                  <a:srgbClr val="0000FF"/>
                </a:solidFill>
                <a:latin typeface="Gill Sans Light"/>
                <a:cs typeface="Gill Sans Light"/>
              </a:rPr>
              <a:t>stages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>
              <a:defRPr/>
            </a:pPr>
            <a:fld id="{39464161-BD14-6B44-8A5D-DA5F390B3FBC}" type="slidenum">
              <a:rPr lang="en-US"/>
              <a:pPr defTabSz="457200"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98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04F46C-D4C1-9A42-8B46-7AFAB97C62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 Inference in Large </a:t>
            </a:r>
            <a:br>
              <a:rPr lang="en-US" dirty="0"/>
            </a:br>
            <a:r>
              <a:rPr lang="en-US" dirty="0"/>
              <a:t>Latent Variable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959E7E-B2EA-5541-9CAE-B18F98327F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618046" cy="4351339"/>
          </a:xfrm>
        </p:spPr>
        <p:txBody>
          <a:bodyPr/>
          <a:lstStyle/>
          <a:p>
            <a:r>
              <a:rPr lang="en-US" dirty="0"/>
              <a:t>Large topic models associated variables with each word and document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Not a good fit for BSP model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A34EEB-51F4-CD4F-9620-E11C3FBAC6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9797" y="515815"/>
            <a:ext cx="3967402" cy="5060461"/>
          </a:xfrm>
          <a:prstGeom prst="rect">
            <a:avLst/>
          </a:prstGeom>
          <a:ln>
            <a:solidFill>
              <a:schemeClr val="tx1"/>
            </a:solidFill>
          </a:ln>
          <a:scene3d>
            <a:camera prst="perspectiveHeroicExtremeLeftFacing"/>
            <a:lightRig rig="threePt" dir="t"/>
          </a:scene3d>
        </p:spPr>
      </p:pic>
      <p:grpSp>
        <p:nvGrpSpPr>
          <p:cNvPr id="48" name="Group 47">
            <a:extLst>
              <a:ext uri="{FF2B5EF4-FFF2-40B4-BE49-F238E27FC236}">
                <a16:creationId xmlns:a16="http://schemas.microsoft.com/office/drawing/2014/main" id="{D9388EB4-761E-C640-84F7-12DBAE89F11B}"/>
              </a:ext>
            </a:extLst>
          </p:cNvPr>
          <p:cNvGrpSpPr/>
          <p:nvPr/>
        </p:nvGrpSpPr>
        <p:grpSpPr>
          <a:xfrm>
            <a:off x="2125786" y="3124198"/>
            <a:ext cx="4847490" cy="1867840"/>
            <a:chOff x="457200" y="1981200"/>
            <a:chExt cx="8305800" cy="3200400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E53C1E79-B2D4-E343-B9E2-BFE7D7B13813}"/>
                </a:ext>
              </a:extLst>
            </p:cNvPr>
            <p:cNvSpPr/>
            <p:nvPr/>
          </p:nvSpPr>
          <p:spPr>
            <a:xfrm>
              <a:off x="457200" y="1981200"/>
              <a:ext cx="2286000" cy="3200400"/>
            </a:xfrm>
            <a:prstGeom prst="rect">
              <a:avLst/>
            </a:prstGeom>
            <a:gradFill rotWithShape="1">
              <a:gsLst>
                <a:gs pos="0">
                  <a:srgbClr val="4F81BD">
                    <a:tint val="50000"/>
                    <a:satMod val="300000"/>
                  </a:srgbClr>
                </a:gs>
                <a:gs pos="35000">
                  <a:srgbClr val="4F81BD">
                    <a:tint val="37000"/>
                    <a:satMod val="300000"/>
                  </a:srgbClr>
                </a:gs>
                <a:gs pos="100000">
                  <a:srgbClr val="4F81BD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headEnd type="none" w="med" len="med"/>
              <a:tailEnd type="none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t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 Light"/>
                  <a:ea typeface="+mn-ea"/>
                  <a:cs typeface="Gill Sans Light"/>
                </a:rPr>
                <a:t>Word Dist. by Topic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6B4F890-FC81-4849-AB98-26DF7671D05A}"/>
                </a:ext>
              </a:extLst>
            </p:cNvPr>
            <p:cNvSpPr/>
            <p:nvPr/>
          </p:nvSpPr>
          <p:spPr>
            <a:xfrm>
              <a:off x="3124200" y="1981200"/>
              <a:ext cx="5638800" cy="3200400"/>
            </a:xfrm>
            <a:prstGeom prst="rect">
              <a:avLst/>
            </a:prstGeom>
            <a:gradFill rotWithShape="1">
              <a:gsLst>
                <a:gs pos="0">
                  <a:srgbClr val="F79646">
                    <a:tint val="50000"/>
                    <a:satMod val="300000"/>
                  </a:srgbClr>
                </a:gs>
                <a:gs pos="35000">
                  <a:srgbClr val="F79646">
                    <a:tint val="37000"/>
                    <a:satMod val="300000"/>
                  </a:srgbClr>
                </a:gs>
                <a:gs pos="100000">
                  <a:srgbClr val="F79646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F79646">
                  <a:shade val="95000"/>
                  <a:satMod val="105000"/>
                </a:srgbClr>
              </a:solidFill>
              <a:prstDash val="solid"/>
              <a:headEnd type="none" w="med" len="med"/>
              <a:tailEnd type="none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t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 Light"/>
                  <a:ea typeface="+mn-ea"/>
                  <a:cs typeface="Gill Sans Light"/>
                </a:rPr>
                <a:t>Local Variables Documents</a:t>
              </a:r>
            </a:p>
          </p:txBody>
        </p:sp>
        <p:pic>
          <p:nvPicPr>
            <p:cNvPr id="29" name="Picture 28" descr="latex-image-1.pdf">
              <a:extLst>
                <a:ext uri="{FF2B5EF4-FFF2-40B4-BE49-F238E27FC236}">
                  <a16:creationId xmlns:a16="http://schemas.microsoft.com/office/drawing/2014/main" id="{871617E7-65F6-F341-84CB-C87D8B457C2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90600" y="4809067"/>
              <a:ext cx="1663700" cy="292100"/>
            </a:xfrm>
            <a:prstGeom prst="rect">
              <a:avLst/>
            </a:prstGeom>
          </p:spPr>
        </p:pic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D5CD64B2-FAEC-C541-B038-2DFAAEE851CC}"/>
                </a:ext>
              </a:extLst>
            </p:cNvPr>
            <p:cNvSpPr/>
            <p:nvPr/>
          </p:nvSpPr>
          <p:spPr>
            <a:xfrm>
              <a:off x="3429000" y="2590800"/>
              <a:ext cx="3733799" cy="2133600"/>
            </a:xfrm>
            <a:prstGeom prst="rect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  <a:headEnd type="none" w="med" len="med"/>
              <a:tailEnd type="none"/>
            </a:ln>
            <a:effectLst/>
          </p:spPr>
          <p:txBody>
            <a:bodyPr rtlCol="0" anchor="t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 Light"/>
                  <a:ea typeface="+mn-ea"/>
                  <a:cs typeface="Gill Sans Light"/>
                </a:rPr>
                <a:t>Tokens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DB2BAFC8-B08A-0442-8279-4852CF817A6C}"/>
                </a:ext>
              </a:extLst>
            </p:cNvPr>
            <p:cNvCxnSpPr>
              <a:stCxn id="43" idx="6"/>
              <a:endCxn id="37" idx="2"/>
            </p:cNvCxnSpPr>
            <p:nvPr/>
          </p:nvCxnSpPr>
          <p:spPr>
            <a:xfrm>
              <a:off x="2190750" y="3657600"/>
              <a:ext cx="1619249" cy="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headEnd type="none" w="med" len="med"/>
              <a:tailEnd type="arrow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306E4E04-4422-C249-8289-9850C2B6471B}"/>
                </a:ext>
              </a:extLst>
            </p:cNvPr>
            <p:cNvCxnSpPr>
              <a:stCxn id="40" idx="2"/>
              <a:endCxn id="37" idx="6"/>
            </p:cNvCxnSpPr>
            <p:nvPr/>
          </p:nvCxnSpPr>
          <p:spPr>
            <a:xfrm flipH="1">
              <a:off x="4991099" y="3657600"/>
              <a:ext cx="628650" cy="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headEnd type="none" w="med" len="med"/>
              <a:tailEnd type="arrow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</p:cxnSp>
        <p:pic>
          <p:nvPicPr>
            <p:cNvPr id="33" name="Picture 32" descr="latex-image-1.pdf">
              <a:extLst>
                <a:ext uri="{FF2B5EF4-FFF2-40B4-BE49-F238E27FC236}">
                  <a16:creationId xmlns:a16="http://schemas.microsoft.com/office/drawing/2014/main" id="{53E31F6F-B3CE-BA4A-9E16-DAF5CD6AE7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904566" y="4809067"/>
              <a:ext cx="1739900" cy="292100"/>
            </a:xfrm>
            <a:prstGeom prst="rect">
              <a:avLst/>
            </a:prstGeom>
          </p:spPr>
        </p:pic>
        <p:pic>
          <p:nvPicPr>
            <p:cNvPr id="34" name="Picture 33" descr="latex-image-1.pdf">
              <a:extLst>
                <a:ext uri="{FF2B5EF4-FFF2-40B4-BE49-F238E27FC236}">
                  <a16:creationId xmlns:a16="http://schemas.microsoft.com/office/drawing/2014/main" id="{9C14B6D7-8AA5-AE46-8600-3D58B7B28DD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775199" y="4356100"/>
              <a:ext cx="2311400" cy="292100"/>
            </a:xfrm>
            <a:prstGeom prst="rect">
              <a:avLst/>
            </a:prstGeom>
          </p:spPr>
        </p:pic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6D94DB3E-F7C4-9446-A596-C439BE43C681}"/>
                </a:ext>
              </a:extLst>
            </p:cNvPr>
            <p:cNvCxnSpPr>
              <a:stCxn id="46" idx="2"/>
              <a:endCxn id="40" idx="6"/>
            </p:cNvCxnSpPr>
            <p:nvPr/>
          </p:nvCxnSpPr>
          <p:spPr>
            <a:xfrm flipH="1">
              <a:off x="6800849" y="3657600"/>
              <a:ext cx="628650" cy="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headEnd type="none" w="med" len="med"/>
              <a:tailEnd type="arrow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</p:cxn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A3DDF503-41ED-DF43-95DB-4D49451DF2E6}"/>
                </a:ext>
              </a:extLst>
            </p:cNvPr>
            <p:cNvGrpSpPr/>
            <p:nvPr/>
          </p:nvGrpSpPr>
          <p:grpSpPr>
            <a:xfrm>
              <a:off x="3809999" y="3067050"/>
              <a:ext cx="1181100" cy="1181100"/>
              <a:chOff x="3809999" y="2914650"/>
              <a:chExt cx="1181100" cy="1181100"/>
            </a:xfrm>
          </p:grpSpPr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38A0E46F-FA9C-D742-985D-10EA973C5475}"/>
                  </a:ext>
                </a:extLst>
              </p:cNvPr>
              <p:cNvSpPr/>
              <p:nvPr/>
            </p:nvSpPr>
            <p:spPr>
              <a:xfrm>
                <a:off x="3809999" y="2914650"/>
                <a:ext cx="1181100" cy="1181100"/>
              </a:xfrm>
              <a:prstGeom prst="ellipse">
                <a:avLst/>
              </a:prstGeom>
              <a:solidFill>
                <a:sysClr val="windowText" lastClr="000000"/>
              </a:solidFill>
              <a:ln w="38100" cap="flat" cmpd="sng" algn="ctr">
                <a:solidFill>
                  <a:sysClr val="window" lastClr="FFFFFF"/>
                </a:solidFill>
                <a:prstDash val="solid"/>
                <a:headEnd type="none" w="med" len="med"/>
                <a:tailEnd type="none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pic>
            <p:nvPicPr>
              <p:cNvPr id="38" name="Picture 37" descr="latex-image-1.pdf">
                <a:extLst>
                  <a:ext uri="{FF2B5EF4-FFF2-40B4-BE49-F238E27FC236}">
                    <a16:creationId xmlns:a16="http://schemas.microsoft.com/office/drawing/2014/main" id="{AA3B835B-2D45-5141-B54B-CD60ACA5E3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178299" y="3340100"/>
                <a:ext cx="431800" cy="330200"/>
              </a:xfrm>
              <a:prstGeom prst="rect">
                <a:avLst/>
              </a:prstGeom>
            </p:spPr>
          </p:pic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B4C88C9E-1AD1-0B40-B4F0-F8196CE96544}"/>
                </a:ext>
              </a:extLst>
            </p:cNvPr>
            <p:cNvGrpSpPr/>
            <p:nvPr/>
          </p:nvGrpSpPr>
          <p:grpSpPr>
            <a:xfrm>
              <a:off x="5619749" y="3067050"/>
              <a:ext cx="1181100" cy="1181100"/>
              <a:chOff x="5638800" y="2914650"/>
              <a:chExt cx="1181100" cy="1181100"/>
            </a:xfrm>
          </p:grpSpPr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A457BBFD-AE07-3442-9F56-CD2BF65B8453}"/>
                  </a:ext>
                </a:extLst>
              </p:cNvPr>
              <p:cNvSpPr/>
              <p:nvPr/>
            </p:nvSpPr>
            <p:spPr>
              <a:xfrm>
                <a:off x="5638800" y="2914650"/>
                <a:ext cx="1181100" cy="1181100"/>
              </a:xfrm>
              <a:prstGeom prst="ellipse">
                <a:avLst/>
              </a:prstGeom>
              <a:solidFill>
                <a:srgbClr val="C0504D"/>
              </a:solidFill>
              <a:ln w="25400" cap="flat" cmpd="sng" algn="ctr">
                <a:solidFill>
                  <a:srgbClr val="C0504D">
                    <a:shade val="50000"/>
                  </a:srgbClr>
                </a:solidFill>
                <a:prstDash val="solid"/>
                <a:headEnd type="none" w="med" len="med"/>
                <a:tailEnd type="none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pic>
            <p:nvPicPr>
              <p:cNvPr id="41" name="Picture 40" descr="latex-image-1.pdf">
                <a:extLst>
                  <a:ext uri="{FF2B5EF4-FFF2-40B4-BE49-F238E27FC236}">
                    <a16:creationId xmlns:a16="http://schemas.microsoft.com/office/drawing/2014/main" id="{0563F2B5-2F39-5848-897A-1BBF4C7266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045200" y="3340100"/>
                <a:ext cx="368300" cy="330200"/>
              </a:xfrm>
              <a:prstGeom prst="rect">
                <a:avLst/>
              </a:prstGeom>
            </p:spPr>
          </p:pic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D56361C5-5AEF-8346-A7A8-70DC02EE08B9}"/>
                </a:ext>
              </a:extLst>
            </p:cNvPr>
            <p:cNvGrpSpPr/>
            <p:nvPr/>
          </p:nvGrpSpPr>
          <p:grpSpPr>
            <a:xfrm>
              <a:off x="1009650" y="3067050"/>
              <a:ext cx="1181100" cy="1181100"/>
              <a:chOff x="1009650" y="2914650"/>
              <a:chExt cx="1181100" cy="1181100"/>
            </a:xfrm>
          </p:grpSpPr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46387CB2-AFE9-1E49-8CE9-50E1A0DBC5C6}"/>
                  </a:ext>
                </a:extLst>
              </p:cNvPr>
              <p:cNvSpPr/>
              <p:nvPr/>
            </p:nvSpPr>
            <p:spPr>
              <a:xfrm>
                <a:off x="1009650" y="2914650"/>
                <a:ext cx="1181100" cy="1181100"/>
              </a:xfrm>
              <a:prstGeom prst="ellipse">
                <a:avLst/>
              </a:prstGeom>
              <a:solidFill>
                <a:srgbClr val="C0504D"/>
              </a:solidFill>
              <a:ln w="25400" cap="flat" cmpd="sng" algn="ctr">
                <a:solidFill>
                  <a:srgbClr val="C0504D">
                    <a:shade val="50000"/>
                  </a:srgbClr>
                </a:solidFill>
                <a:prstDash val="solid"/>
                <a:headEnd type="none" w="med" len="med"/>
                <a:tailEnd type="none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pic>
            <p:nvPicPr>
              <p:cNvPr id="44" name="Picture 43" descr="latex-image-1.pdf">
                <a:extLst>
                  <a:ext uri="{FF2B5EF4-FFF2-40B4-BE49-F238E27FC236}">
                    <a16:creationId xmlns:a16="http://schemas.microsoft.com/office/drawing/2014/main" id="{BDD72E33-FB2F-A745-ABAB-B2019FF08D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384300" y="3257550"/>
                <a:ext cx="431800" cy="495300"/>
              </a:xfrm>
              <a:prstGeom prst="rect">
                <a:avLst/>
              </a:prstGeom>
            </p:spPr>
          </p:pic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53AECA26-8850-F941-ADAA-2395B7B658B8}"/>
                </a:ext>
              </a:extLst>
            </p:cNvPr>
            <p:cNvGrpSpPr/>
            <p:nvPr/>
          </p:nvGrpSpPr>
          <p:grpSpPr>
            <a:xfrm>
              <a:off x="7429499" y="3067050"/>
              <a:ext cx="1181100" cy="1181100"/>
              <a:chOff x="7429499" y="2914650"/>
              <a:chExt cx="1181100" cy="1181100"/>
            </a:xfrm>
          </p:grpSpPr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516A8A0C-F92F-BC4E-8CA9-F74CC9E972D2}"/>
                  </a:ext>
                </a:extLst>
              </p:cNvPr>
              <p:cNvSpPr/>
              <p:nvPr/>
            </p:nvSpPr>
            <p:spPr>
              <a:xfrm>
                <a:off x="7429499" y="2914650"/>
                <a:ext cx="1181100" cy="1181100"/>
              </a:xfrm>
              <a:prstGeom prst="ellipse">
                <a:avLst/>
              </a:prstGeom>
              <a:solidFill>
                <a:srgbClr val="C0504D"/>
              </a:solidFill>
              <a:ln w="25400" cap="flat" cmpd="sng" algn="ctr">
                <a:solidFill>
                  <a:srgbClr val="C0504D">
                    <a:shade val="50000"/>
                  </a:srgbClr>
                </a:solidFill>
                <a:prstDash val="solid"/>
                <a:headEnd type="none" w="med" len="med"/>
                <a:tailEnd type="none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pic>
            <p:nvPicPr>
              <p:cNvPr id="47" name="Picture 46" descr="latex-image-1.pdf">
                <a:extLst>
                  <a:ext uri="{FF2B5EF4-FFF2-40B4-BE49-F238E27FC236}">
                    <a16:creationId xmlns:a16="http://schemas.microsoft.com/office/drawing/2014/main" id="{00557806-0C3B-3E4E-9199-DD5038EDD3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791449" y="3270250"/>
                <a:ext cx="457200" cy="4699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8340556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309" y="228600"/>
            <a:ext cx="12035691" cy="11430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Bulk Synchronous Parallel (BSP) Execution</a:t>
            </a:r>
          </a:p>
        </p:txBody>
      </p:sp>
      <p:grpSp>
        <p:nvGrpSpPr>
          <p:cNvPr id="54" name="Group 53"/>
          <p:cNvGrpSpPr/>
          <p:nvPr/>
        </p:nvGrpSpPr>
        <p:grpSpPr>
          <a:xfrm>
            <a:off x="2016906" y="2253735"/>
            <a:ext cx="7996023" cy="2932331"/>
            <a:chOff x="492905" y="2253734"/>
            <a:chExt cx="7996023" cy="2932331"/>
          </a:xfrm>
        </p:grpSpPr>
        <p:grpSp>
          <p:nvGrpSpPr>
            <p:cNvPr id="15" name="Group 14"/>
            <p:cNvGrpSpPr/>
            <p:nvPr/>
          </p:nvGrpSpPr>
          <p:grpSpPr>
            <a:xfrm>
              <a:off x="492905" y="2253734"/>
              <a:ext cx="7974430" cy="461665"/>
              <a:chOff x="178970" y="2253734"/>
              <a:chExt cx="7974430" cy="461665"/>
            </a:xfrm>
          </p:grpSpPr>
          <p:cxnSp>
            <p:nvCxnSpPr>
              <p:cNvPr id="5" name="Straight Arrow Connector 4"/>
              <p:cNvCxnSpPr/>
              <p:nvPr/>
            </p:nvCxnSpPr>
            <p:spPr>
              <a:xfrm>
                <a:off x="1752600" y="2484566"/>
                <a:ext cx="6400800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" name="TextBox 5"/>
              <p:cNvSpPr txBox="1"/>
              <p:nvPr/>
            </p:nvSpPr>
            <p:spPr>
              <a:xfrm>
                <a:off x="178970" y="2253734"/>
                <a:ext cx="143110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2400" dirty="0">
                    <a:latin typeface="Gill Sans Light"/>
                    <a:cs typeface="Gill Sans Light"/>
                  </a:rPr>
                  <a:t>Machine 1</a:t>
                </a:r>
              </a:p>
            </p:txBody>
          </p:sp>
        </p:grpSp>
        <p:grpSp>
          <p:nvGrpSpPr>
            <p:cNvPr id="14" name="Group 13"/>
            <p:cNvGrpSpPr/>
            <p:nvPr/>
          </p:nvGrpSpPr>
          <p:grpSpPr>
            <a:xfrm>
              <a:off x="492905" y="3489067"/>
              <a:ext cx="7974430" cy="461665"/>
              <a:chOff x="178970" y="3184267"/>
              <a:chExt cx="7974430" cy="461665"/>
            </a:xfrm>
          </p:grpSpPr>
          <p:sp>
            <p:nvSpPr>
              <p:cNvPr id="7" name="TextBox 6"/>
              <p:cNvSpPr txBox="1"/>
              <p:nvPr/>
            </p:nvSpPr>
            <p:spPr>
              <a:xfrm>
                <a:off x="178970" y="3184267"/>
                <a:ext cx="143110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2400" dirty="0">
                    <a:latin typeface="Gill Sans Light"/>
                    <a:cs typeface="Gill Sans Light"/>
                  </a:rPr>
                  <a:t>Machine 2</a:t>
                </a:r>
              </a:p>
            </p:txBody>
          </p:sp>
          <p:cxnSp>
            <p:nvCxnSpPr>
              <p:cNvPr id="10" name="Straight Arrow Connector 9"/>
              <p:cNvCxnSpPr/>
              <p:nvPr/>
            </p:nvCxnSpPr>
            <p:spPr>
              <a:xfrm>
                <a:off x="1752600" y="3415099"/>
                <a:ext cx="6400800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" name="Group 12"/>
            <p:cNvGrpSpPr/>
            <p:nvPr/>
          </p:nvGrpSpPr>
          <p:grpSpPr>
            <a:xfrm>
              <a:off x="514498" y="4724400"/>
              <a:ext cx="7974430" cy="461665"/>
              <a:chOff x="178970" y="4114800"/>
              <a:chExt cx="7974430" cy="461665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178970" y="4114800"/>
                <a:ext cx="143110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2400" dirty="0">
                    <a:latin typeface="Gill Sans Light"/>
                    <a:cs typeface="Gill Sans Light"/>
                  </a:rPr>
                  <a:t>Machine 3</a:t>
                </a:r>
              </a:p>
            </p:txBody>
          </p:sp>
          <p:cxnSp>
            <p:nvCxnSpPr>
              <p:cNvPr id="11" name="Straight Arrow Connector 10"/>
              <p:cNvCxnSpPr/>
              <p:nvPr/>
            </p:nvCxnSpPr>
            <p:spPr>
              <a:xfrm>
                <a:off x="1752600" y="4345632"/>
                <a:ext cx="6400800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5" name="Group 54"/>
          <p:cNvGrpSpPr/>
          <p:nvPr/>
        </p:nvGrpSpPr>
        <p:grpSpPr>
          <a:xfrm>
            <a:off x="3726323" y="2253734"/>
            <a:ext cx="2714156" cy="2932330"/>
            <a:chOff x="2202323" y="2253734"/>
            <a:chExt cx="2714156" cy="2932330"/>
          </a:xfrm>
        </p:grpSpPr>
        <p:sp>
          <p:nvSpPr>
            <p:cNvPr id="16" name="Rectangle 15"/>
            <p:cNvSpPr/>
            <p:nvPr/>
          </p:nvSpPr>
          <p:spPr>
            <a:xfrm>
              <a:off x="2202323" y="2253734"/>
              <a:ext cx="1113956" cy="461665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Gill Sans Light"/>
                  <a:cs typeface="Gill Sans Light"/>
                </a:rPr>
                <a:t>Iteration</a:t>
              </a: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2202323" y="3489066"/>
              <a:ext cx="2714156" cy="461665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Gill Sans Light"/>
                  <a:cs typeface="Gill Sans Light"/>
                </a:rPr>
                <a:t>Iteration</a:t>
              </a: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2202324" y="4724399"/>
              <a:ext cx="1723556" cy="461665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Gill Sans Light"/>
                  <a:cs typeface="Gill Sans Light"/>
                </a:rPr>
                <a:t>Iteration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6056242" y="1861066"/>
            <a:ext cx="801759" cy="4179332"/>
            <a:chOff x="5542720" y="1905000"/>
            <a:chExt cx="801759" cy="4179332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5943600" y="1905000"/>
              <a:ext cx="0" cy="3886200"/>
            </a:xfrm>
            <a:prstGeom prst="line">
              <a:avLst/>
            </a:prstGeom>
            <a:ln>
              <a:prstDash val="sysDash"/>
              <a:headEnd type="none" w="med" len="med"/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5542720" y="5715000"/>
              <a:ext cx="8017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Gill Sans Light"/>
                  <a:cs typeface="Gill Sans Light"/>
                </a:rPr>
                <a:t>Barrier</a:t>
              </a: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6477000" y="2484567"/>
            <a:ext cx="1600200" cy="2475725"/>
            <a:chOff x="4953000" y="2484566"/>
            <a:chExt cx="1600200" cy="2475725"/>
          </a:xfrm>
        </p:grpSpPr>
        <p:cxnSp>
          <p:nvCxnSpPr>
            <p:cNvPr id="27" name="Straight Arrow Connector 26"/>
            <p:cNvCxnSpPr/>
            <p:nvPr/>
          </p:nvCxnSpPr>
          <p:spPr>
            <a:xfrm>
              <a:off x="4953000" y="2484566"/>
              <a:ext cx="457200" cy="1235333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/>
            <p:nvPr/>
          </p:nvCxnSpPr>
          <p:spPr>
            <a:xfrm flipV="1">
              <a:off x="5105400" y="3719899"/>
              <a:ext cx="457200" cy="1235333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 flipV="1">
              <a:off x="5943600" y="2489625"/>
              <a:ext cx="609600" cy="2465608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/>
            <p:nvPr/>
          </p:nvCxnSpPr>
          <p:spPr>
            <a:xfrm>
              <a:off x="5334000" y="2489625"/>
              <a:ext cx="838200" cy="2470666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/>
            <p:nvPr/>
          </p:nvCxnSpPr>
          <p:spPr>
            <a:xfrm flipV="1">
              <a:off x="5867400" y="2489625"/>
              <a:ext cx="341241" cy="1235334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/>
            <p:nvPr/>
          </p:nvCxnSpPr>
          <p:spPr>
            <a:xfrm>
              <a:off x="5105400" y="3719899"/>
              <a:ext cx="457200" cy="1235333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TextBox 37"/>
          <p:cNvSpPr txBox="1"/>
          <p:nvPr/>
        </p:nvSpPr>
        <p:spPr>
          <a:xfrm>
            <a:off x="4572000" y="1611868"/>
            <a:ext cx="11517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Gill Sans Light"/>
                <a:cs typeface="Gill Sans Light"/>
              </a:rPr>
              <a:t>Compute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6457121" y="1611868"/>
            <a:ext cx="1676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Gill Sans Light"/>
                <a:cs typeface="Gill Sans Light"/>
              </a:rPr>
              <a:t>Communicate</a:t>
            </a:r>
          </a:p>
        </p:txBody>
      </p:sp>
      <p:grpSp>
        <p:nvGrpSpPr>
          <p:cNvPr id="56" name="Group 55"/>
          <p:cNvGrpSpPr/>
          <p:nvPr/>
        </p:nvGrpSpPr>
        <p:grpSpPr>
          <a:xfrm>
            <a:off x="8133537" y="2258792"/>
            <a:ext cx="1723556" cy="2923992"/>
            <a:chOff x="6609537" y="2258792"/>
            <a:chExt cx="1723556" cy="2923992"/>
          </a:xfrm>
        </p:grpSpPr>
        <p:sp>
          <p:nvSpPr>
            <p:cNvPr id="48" name="Rectangle 47"/>
            <p:cNvSpPr/>
            <p:nvPr/>
          </p:nvSpPr>
          <p:spPr>
            <a:xfrm>
              <a:off x="6628820" y="2258792"/>
              <a:ext cx="1675096" cy="461665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Gill Sans Light"/>
                  <a:cs typeface="Gill Sans Light"/>
                </a:rPr>
                <a:t>Iteration</a:t>
              </a: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6628804" y="3489066"/>
              <a:ext cx="1113956" cy="461665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Gill Sans Light"/>
                  <a:cs typeface="Gill Sans Light"/>
                </a:rPr>
                <a:t>Iteration</a:t>
              </a: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6609537" y="4721119"/>
              <a:ext cx="1723556" cy="461665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Gill Sans Light"/>
                  <a:cs typeface="Gill Sans Light"/>
                </a:rPr>
                <a:t>Iteration</a:t>
              </a:r>
            </a:p>
          </p:txBody>
        </p:sp>
      </p:grpSp>
      <p:sp>
        <p:nvSpPr>
          <p:cNvPr id="51" name="TextBox 50"/>
          <p:cNvSpPr txBox="1"/>
          <p:nvPr/>
        </p:nvSpPr>
        <p:spPr>
          <a:xfrm>
            <a:off x="8610600" y="1611868"/>
            <a:ext cx="11517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Gill Sans Light"/>
                <a:cs typeface="Gill Sans Light"/>
              </a:rPr>
              <a:t>Compute</a:t>
            </a:r>
          </a:p>
        </p:txBody>
      </p:sp>
      <p:sp>
        <p:nvSpPr>
          <p:cNvPr id="52" name="Rectangle 51"/>
          <p:cNvSpPr/>
          <p:nvPr/>
        </p:nvSpPr>
        <p:spPr>
          <a:xfrm>
            <a:off x="4840279" y="2307967"/>
            <a:ext cx="1600200" cy="353198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Gill Sans Light"/>
                <a:cs typeface="Gill Sans Light"/>
              </a:rPr>
              <a:t>Waste</a:t>
            </a:r>
          </a:p>
        </p:txBody>
      </p:sp>
      <p:sp>
        <p:nvSpPr>
          <p:cNvPr id="53" name="Rectangle 52"/>
          <p:cNvSpPr/>
          <p:nvPr/>
        </p:nvSpPr>
        <p:spPr>
          <a:xfrm>
            <a:off x="5449881" y="4778633"/>
            <a:ext cx="990599" cy="353198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Gill Sans Light"/>
                <a:cs typeface="Gill Sans Light"/>
              </a:rPr>
              <a:t>Waste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7732642" y="1861065"/>
            <a:ext cx="801759" cy="4179332"/>
            <a:chOff x="5542720" y="1905000"/>
            <a:chExt cx="801759" cy="4179332"/>
          </a:xfrm>
        </p:grpSpPr>
        <p:cxnSp>
          <p:nvCxnSpPr>
            <p:cNvPr id="24" name="Straight Connector 23"/>
            <p:cNvCxnSpPr/>
            <p:nvPr/>
          </p:nvCxnSpPr>
          <p:spPr>
            <a:xfrm>
              <a:off x="5943600" y="1905000"/>
              <a:ext cx="0" cy="3886200"/>
            </a:xfrm>
            <a:prstGeom prst="line">
              <a:avLst/>
            </a:prstGeom>
            <a:ln>
              <a:prstDash val="sysDash"/>
              <a:headEnd type="none" w="med" len="med"/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25" name="TextBox 24"/>
            <p:cNvSpPr txBox="1"/>
            <p:nvPr/>
          </p:nvSpPr>
          <p:spPr>
            <a:xfrm>
              <a:off x="5542720" y="5715000"/>
              <a:ext cx="8017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Gill Sans Light"/>
                  <a:cs typeface="Gill Sans Light"/>
                </a:rPr>
                <a:t>Barrier</a:t>
              </a:r>
            </a:p>
          </p:txBody>
        </p:sp>
      </p:grpSp>
      <p:sp>
        <p:nvSpPr>
          <p:cNvPr id="57" name="Rectangle 56"/>
          <p:cNvSpPr/>
          <p:nvPr/>
        </p:nvSpPr>
        <p:spPr>
          <a:xfrm>
            <a:off x="9296401" y="3548360"/>
            <a:ext cx="593163" cy="353198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Gill Sans Light"/>
                <a:cs typeface="Gill Sans Light"/>
              </a:rPr>
              <a:t>Waste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2057400" y="2819400"/>
            <a:ext cx="1371600" cy="3048000"/>
            <a:chOff x="533400" y="2819400"/>
            <a:chExt cx="1371600" cy="3048000"/>
          </a:xfrm>
        </p:grpSpPr>
        <p:grpSp>
          <p:nvGrpSpPr>
            <p:cNvPr id="4" name="Group 3"/>
            <p:cNvGrpSpPr/>
            <p:nvPr/>
          </p:nvGrpSpPr>
          <p:grpSpPr>
            <a:xfrm>
              <a:off x="533400" y="2819400"/>
              <a:ext cx="1371600" cy="533400"/>
              <a:chOff x="1143000" y="2895600"/>
              <a:chExt cx="1371600" cy="533400"/>
            </a:xfrm>
          </p:grpSpPr>
          <p:sp>
            <p:nvSpPr>
              <p:cNvPr id="40" name="Rounded Rectangle 39"/>
              <p:cNvSpPr/>
              <p:nvPr/>
            </p:nvSpPr>
            <p:spPr>
              <a:xfrm>
                <a:off x="1143000" y="2895600"/>
                <a:ext cx="1371600" cy="533400"/>
              </a:xfrm>
              <a:prstGeom prst="roundRect">
                <a:avLst/>
              </a:prstGeom>
              <a:ln>
                <a:headEnd type="none" w="med" len="med"/>
                <a:tailEnd type="none"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tIns="0" bIns="137160" rtlCol="0" anchor="ctr"/>
              <a:lstStyle/>
              <a:p>
                <a:r>
                  <a:rPr lang="en-US" sz="2800" dirty="0">
                    <a:latin typeface="Gill Sans Light"/>
                    <a:cs typeface="Gill Sans Light"/>
                  </a:rPr>
                  <a:t>w</a:t>
                </a:r>
              </a:p>
            </p:txBody>
          </p:sp>
          <p:sp>
            <p:nvSpPr>
              <p:cNvPr id="3" name="Right Arrow 2"/>
              <p:cNvSpPr/>
              <p:nvPr/>
            </p:nvSpPr>
            <p:spPr>
              <a:xfrm>
                <a:off x="1865292" y="3048000"/>
                <a:ext cx="445671" cy="304800"/>
              </a:xfrm>
              <a:prstGeom prst="rightArrow">
                <a:avLst/>
              </a:prstGeom>
              <a:ln>
                <a:headEnd type="none" w="med" len="med"/>
                <a:tailEnd type="none"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2" name="Group 41"/>
            <p:cNvGrpSpPr/>
            <p:nvPr/>
          </p:nvGrpSpPr>
          <p:grpSpPr>
            <a:xfrm>
              <a:off x="533400" y="4038600"/>
              <a:ext cx="1371600" cy="533400"/>
              <a:chOff x="1143000" y="2895600"/>
              <a:chExt cx="1371600" cy="533400"/>
            </a:xfrm>
          </p:grpSpPr>
          <p:sp>
            <p:nvSpPr>
              <p:cNvPr id="43" name="Rounded Rectangle 42"/>
              <p:cNvSpPr/>
              <p:nvPr/>
            </p:nvSpPr>
            <p:spPr>
              <a:xfrm>
                <a:off x="1143000" y="2895600"/>
                <a:ext cx="1371600" cy="533400"/>
              </a:xfrm>
              <a:prstGeom prst="roundRect">
                <a:avLst/>
              </a:prstGeom>
              <a:ln>
                <a:headEnd type="none" w="med" len="med"/>
                <a:tailEnd type="none"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tIns="0" bIns="137160" rtlCol="0" anchor="ctr"/>
              <a:lstStyle/>
              <a:p>
                <a:r>
                  <a:rPr lang="en-US" sz="2800" dirty="0">
                    <a:latin typeface="Gill Sans Light"/>
                    <a:cs typeface="Gill Sans Light"/>
                  </a:rPr>
                  <a:t>w</a:t>
                </a:r>
              </a:p>
            </p:txBody>
          </p:sp>
          <p:sp>
            <p:nvSpPr>
              <p:cNvPr id="44" name="Right Arrow 43"/>
              <p:cNvSpPr/>
              <p:nvPr/>
            </p:nvSpPr>
            <p:spPr>
              <a:xfrm>
                <a:off x="1865292" y="3048000"/>
                <a:ext cx="445671" cy="304800"/>
              </a:xfrm>
              <a:prstGeom prst="rightArrow">
                <a:avLst/>
              </a:prstGeom>
              <a:ln>
                <a:headEnd type="none" w="med" len="med"/>
                <a:tailEnd type="none"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5" name="Group 44"/>
            <p:cNvGrpSpPr/>
            <p:nvPr/>
          </p:nvGrpSpPr>
          <p:grpSpPr>
            <a:xfrm>
              <a:off x="533400" y="5334000"/>
              <a:ext cx="1371600" cy="533400"/>
              <a:chOff x="1143000" y="2895600"/>
              <a:chExt cx="1371600" cy="533400"/>
            </a:xfrm>
          </p:grpSpPr>
          <p:sp>
            <p:nvSpPr>
              <p:cNvPr id="46" name="Rounded Rectangle 45"/>
              <p:cNvSpPr/>
              <p:nvPr/>
            </p:nvSpPr>
            <p:spPr>
              <a:xfrm>
                <a:off x="1143000" y="2895600"/>
                <a:ext cx="1371600" cy="533400"/>
              </a:xfrm>
              <a:prstGeom prst="roundRect">
                <a:avLst/>
              </a:prstGeom>
              <a:ln>
                <a:headEnd type="none" w="med" len="med"/>
                <a:tailEnd type="none"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tIns="0" bIns="137160" rtlCol="0" anchor="ctr"/>
              <a:lstStyle/>
              <a:p>
                <a:r>
                  <a:rPr lang="en-US" sz="2800" dirty="0">
                    <a:latin typeface="Gill Sans Light"/>
                    <a:cs typeface="Gill Sans Light"/>
                  </a:rPr>
                  <a:t>w</a:t>
                </a:r>
              </a:p>
            </p:txBody>
          </p:sp>
          <p:sp>
            <p:nvSpPr>
              <p:cNvPr id="47" name="Right Arrow 46"/>
              <p:cNvSpPr/>
              <p:nvPr/>
            </p:nvSpPr>
            <p:spPr>
              <a:xfrm>
                <a:off x="1865292" y="3048000"/>
                <a:ext cx="445671" cy="304800"/>
              </a:xfrm>
              <a:prstGeom prst="rightArrow">
                <a:avLst/>
              </a:prstGeom>
              <a:ln>
                <a:headEnd type="none" w="med" len="med"/>
                <a:tailEnd type="none"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9" name="Group 18"/>
          <p:cNvGrpSpPr/>
          <p:nvPr/>
        </p:nvGrpSpPr>
        <p:grpSpPr>
          <a:xfrm>
            <a:off x="4038600" y="2819400"/>
            <a:ext cx="2438400" cy="3048000"/>
            <a:chOff x="2514600" y="2819400"/>
            <a:chExt cx="2438400" cy="3048000"/>
          </a:xfrm>
        </p:grpSpPr>
        <p:grpSp>
          <p:nvGrpSpPr>
            <p:cNvPr id="58" name="Group 57"/>
            <p:cNvGrpSpPr/>
            <p:nvPr/>
          </p:nvGrpSpPr>
          <p:grpSpPr>
            <a:xfrm>
              <a:off x="2514600" y="2819400"/>
              <a:ext cx="1371600" cy="533400"/>
              <a:chOff x="1143000" y="2895600"/>
              <a:chExt cx="1371600" cy="533400"/>
            </a:xfrm>
          </p:grpSpPr>
          <p:sp>
            <p:nvSpPr>
              <p:cNvPr id="59" name="Rounded Rectangle 58"/>
              <p:cNvSpPr/>
              <p:nvPr/>
            </p:nvSpPr>
            <p:spPr>
              <a:xfrm>
                <a:off x="1143000" y="2895600"/>
                <a:ext cx="1371600" cy="533400"/>
              </a:xfrm>
              <a:prstGeom prst="roundRect">
                <a:avLst/>
              </a:prstGeom>
              <a:ln>
                <a:headEnd type="none" w="med" len="med"/>
                <a:tailEnd type="none"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tIns="0" bIns="137160" rtlCol="0" anchor="ctr"/>
              <a:lstStyle/>
              <a:p>
                <a:r>
                  <a:rPr lang="en-US" sz="2800" dirty="0">
                    <a:latin typeface="Gill Sans Light"/>
                    <a:cs typeface="Gill Sans Light"/>
                  </a:rPr>
                  <a:t>w</a:t>
                </a:r>
                <a:r>
                  <a:rPr lang="en-US" sz="2800" baseline="30000" dirty="0">
                    <a:latin typeface="Gill Sans Light"/>
                    <a:cs typeface="Gill Sans Light"/>
                  </a:rPr>
                  <a:t>1</a:t>
                </a:r>
                <a:endParaRPr lang="en-US" sz="2800" dirty="0">
                  <a:latin typeface="Gill Sans Light"/>
                  <a:cs typeface="Gill Sans Light"/>
                </a:endParaRPr>
              </a:p>
            </p:txBody>
          </p:sp>
          <p:sp>
            <p:nvSpPr>
              <p:cNvPr id="60" name="Right Arrow 59"/>
              <p:cNvSpPr/>
              <p:nvPr/>
            </p:nvSpPr>
            <p:spPr>
              <a:xfrm rot="19187059">
                <a:off x="1865292" y="3048000"/>
                <a:ext cx="445671" cy="304800"/>
              </a:xfrm>
              <a:prstGeom prst="rightArrow">
                <a:avLst/>
              </a:prstGeom>
              <a:ln>
                <a:headEnd type="none" w="med" len="med"/>
                <a:tailEnd type="none"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1" name="Group 60"/>
            <p:cNvGrpSpPr/>
            <p:nvPr/>
          </p:nvGrpSpPr>
          <p:grpSpPr>
            <a:xfrm>
              <a:off x="3581400" y="4038600"/>
              <a:ext cx="1371600" cy="533400"/>
              <a:chOff x="1143000" y="2895600"/>
              <a:chExt cx="1371600" cy="533400"/>
            </a:xfrm>
          </p:grpSpPr>
          <p:sp>
            <p:nvSpPr>
              <p:cNvPr id="62" name="Rounded Rectangle 61"/>
              <p:cNvSpPr/>
              <p:nvPr/>
            </p:nvSpPr>
            <p:spPr>
              <a:xfrm>
                <a:off x="1143000" y="2895600"/>
                <a:ext cx="1371600" cy="533400"/>
              </a:xfrm>
              <a:prstGeom prst="roundRect">
                <a:avLst/>
              </a:prstGeom>
              <a:ln>
                <a:headEnd type="none" w="med" len="med"/>
                <a:tailEnd type="none"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tIns="0" bIns="137160" rtlCol="0" anchor="ctr"/>
              <a:lstStyle/>
              <a:p>
                <a:r>
                  <a:rPr lang="en-US" sz="2800" dirty="0">
                    <a:latin typeface="Gill Sans Light"/>
                    <a:cs typeface="Gill Sans Light"/>
                  </a:rPr>
                  <a:t>w</a:t>
                </a:r>
                <a:r>
                  <a:rPr lang="en-US" sz="2800" baseline="30000" dirty="0">
                    <a:latin typeface="Gill Sans Light"/>
                    <a:cs typeface="Gill Sans Light"/>
                  </a:rPr>
                  <a:t>2</a:t>
                </a:r>
                <a:endParaRPr lang="en-US" sz="2800" dirty="0">
                  <a:latin typeface="Gill Sans Light"/>
                  <a:cs typeface="Gill Sans Light"/>
                </a:endParaRPr>
              </a:p>
            </p:txBody>
          </p:sp>
          <p:sp>
            <p:nvSpPr>
              <p:cNvPr id="63" name="Right Arrow 62"/>
              <p:cNvSpPr/>
              <p:nvPr/>
            </p:nvSpPr>
            <p:spPr>
              <a:xfrm rot="2958776">
                <a:off x="1865292" y="3048000"/>
                <a:ext cx="445671" cy="304800"/>
              </a:xfrm>
              <a:prstGeom prst="rightArrow">
                <a:avLst/>
              </a:prstGeom>
              <a:ln>
                <a:headEnd type="none" w="med" len="med"/>
                <a:tailEnd type="none"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4" name="Group 63"/>
            <p:cNvGrpSpPr/>
            <p:nvPr/>
          </p:nvGrpSpPr>
          <p:grpSpPr>
            <a:xfrm>
              <a:off x="3124200" y="5334000"/>
              <a:ext cx="1371600" cy="533400"/>
              <a:chOff x="1143000" y="2895600"/>
              <a:chExt cx="1371600" cy="533400"/>
            </a:xfrm>
          </p:grpSpPr>
          <p:sp>
            <p:nvSpPr>
              <p:cNvPr id="65" name="Rounded Rectangle 64"/>
              <p:cNvSpPr/>
              <p:nvPr/>
            </p:nvSpPr>
            <p:spPr>
              <a:xfrm>
                <a:off x="1143000" y="2895600"/>
                <a:ext cx="1371600" cy="533400"/>
              </a:xfrm>
              <a:prstGeom prst="roundRect">
                <a:avLst/>
              </a:prstGeom>
              <a:ln>
                <a:headEnd type="none" w="med" len="med"/>
                <a:tailEnd type="none"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tIns="0" bIns="137160" rtlCol="0" anchor="ctr"/>
              <a:lstStyle/>
              <a:p>
                <a:r>
                  <a:rPr lang="en-US" sz="2800" dirty="0">
                    <a:latin typeface="Gill Sans Light"/>
                    <a:cs typeface="Gill Sans Light"/>
                  </a:rPr>
                  <a:t>w</a:t>
                </a:r>
                <a:r>
                  <a:rPr lang="en-US" sz="2800" baseline="30000" dirty="0">
                    <a:latin typeface="Gill Sans Light"/>
                    <a:cs typeface="Gill Sans Light"/>
                  </a:rPr>
                  <a:t>3</a:t>
                </a:r>
                <a:endParaRPr lang="en-US" sz="2800" dirty="0">
                  <a:latin typeface="Gill Sans Light"/>
                  <a:cs typeface="Gill Sans Light"/>
                </a:endParaRPr>
              </a:p>
            </p:txBody>
          </p:sp>
          <p:sp>
            <p:nvSpPr>
              <p:cNvPr id="66" name="Right Arrow 65"/>
              <p:cNvSpPr/>
              <p:nvPr/>
            </p:nvSpPr>
            <p:spPr>
              <a:xfrm rot="20556231">
                <a:off x="1865292" y="3048000"/>
                <a:ext cx="445671" cy="304800"/>
              </a:xfrm>
              <a:prstGeom prst="rightArrow">
                <a:avLst/>
              </a:prstGeom>
              <a:ln>
                <a:headEnd type="none" w="med" len="med"/>
                <a:tailEnd type="none"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76" name="Group 75"/>
          <p:cNvGrpSpPr/>
          <p:nvPr/>
        </p:nvGrpSpPr>
        <p:grpSpPr>
          <a:xfrm>
            <a:off x="8133521" y="2741306"/>
            <a:ext cx="1371600" cy="3048000"/>
            <a:chOff x="533400" y="2819400"/>
            <a:chExt cx="1371600" cy="3048000"/>
          </a:xfrm>
        </p:grpSpPr>
        <p:grpSp>
          <p:nvGrpSpPr>
            <p:cNvPr id="77" name="Group 76"/>
            <p:cNvGrpSpPr/>
            <p:nvPr/>
          </p:nvGrpSpPr>
          <p:grpSpPr>
            <a:xfrm>
              <a:off x="533400" y="2819400"/>
              <a:ext cx="1371600" cy="533400"/>
              <a:chOff x="1143000" y="2895600"/>
              <a:chExt cx="1371600" cy="533400"/>
            </a:xfrm>
          </p:grpSpPr>
          <p:sp>
            <p:nvSpPr>
              <p:cNvPr id="84" name="Rounded Rectangle 83"/>
              <p:cNvSpPr/>
              <p:nvPr/>
            </p:nvSpPr>
            <p:spPr>
              <a:xfrm>
                <a:off x="1143000" y="2895600"/>
                <a:ext cx="1371600" cy="533400"/>
              </a:xfrm>
              <a:prstGeom prst="roundRect">
                <a:avLst/>
              </a:prstGeom>
              <a:ln>
                <a:headEnd type="none" w="med" len="med"/>
                <a:tailEnd type="none"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tIns="0" bIns="137160" rtlCol="0" anchor="ctr"/>
              <a:lstStyle/>
              <a:p>
                <a:r>
                  <a:rPr lang="en-US" sz="2800" dirty="0">
                    <a:latin typeface="Gill Sans Light"/>
                    <a:cs typeface="Gill Sans Light"/>
                  </a:rPr>
                  <a:t>w</a:t>
                </a:r>
              </a:p>
            </p:txBody>
          </p:sp>
          <p:sp>
            <p:nvSpPr>
              <p:cNvPr id="85" name="Right Arrow 84"/>
              <p:cNvSpPr/>
              <p:nvPr/>
            </p:nvSpPr>
            <p:spPr>
              <a:xfrm rot="20266155">
                <a:off x="1865292" y="3048000"/>
                <a:ext cx="445671" cy="304800"/>
              </a:xfrm>
              <a:prstGeom prst="rightArrow">
                <a:avLst/>
              </a:prstGeom>
              <a:ln>
                <a:headEnd type="none" w="med" len="med"/>
                <a:tailEnd type="none"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8" name="Group 77"/>
            <p:cNvGrpSpPr/>
            <p:nvPr/>
          </p:nvGrpSpPr>
          <p:grpSpPr>
            <a:xfrm>
              <a:off x="533400" y="4038600"/>
              <a:ext cx="1371600" cy="533400"/>
              <a:chOff x="1143000" y="2895600"/>
              <a:chExt cx="1371600" cy="533400"/>
            </a:xfrm>
          </p:grpSpPr>
          <p:sp>
            <p:nvSpPr>
              <p:cNvPr id="82" name="Rounded Rectangle 81"/>
              <p:cNvSpPr/>
              <p:nvPr/>
            </p:nvSpPr>
            <p:spPr>
              <a:xfrm>
                <a:off x="1143000" y="2895600"/>
                <a:ext cx="1371600" cy="533400"/>
              </a:xfrm>
              <a:prstGeom prst="roundRect">
                <a:avLst/>
              </a:prstGeom>
              <a:ln>
                <a:headEnd type="none" w="med" len="med"/>
                <a:tailEnd type="none"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tIns="0" bIns="137160" rtlCol="0" anchor="ctr"/>
              <a:lstStyle/>
              <a:p>
                <a:r>
                  <a:rPr lang="en-US" sz="2800" dirty="0">
                    <a:latin typeface="Gill Sans Light"/>
                    <a:cs typeface="Gill Sans Light"/>
                  </a:rPr>
                  <a:t>w</a:t>
                </a:r>
              </a:p>
            </p:txBody>
          </p:sp>
          <p:sp>
            <p:nvSpPr>
              <p:cNvPr id="83" name="Right Arrow 82"/>
              <p:cNvSpPr/>
              <p:nvPr/>
            </p:nvSpPr>
            <p:spPr>
              <a:xfrm rot="20111223">
                <a:off x="1865292" y="3048000"/>
                <a:ext cx="445671" cy="304800"/>
              </a:xfrm>
              <a:prstGeom prst="rightArrow">
                <a:avLst/>
              </a:prstGeom>
              <a:ln>
                <a:headEnd type="none" w="med" len="med"/>
                <a:tailEnd type="none"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9" name="Group 78"/>
            <p:cNvGrpSpPr/>
            <p:nvPr/>
          </p:nvGrpSpPr>
          <p:grpSpPr>
            <a:xfrm>
              <a:off x="533400" y="5334000"/>
              <a:ext cx="1371600" cy="533400"/>
              <a:chOff x="1143000" y="2895600"/>
              <a:chExt cx="1371600" cy="533400"/>
            </a:xfrm>
          </p:grpSpPr>
          <p:sp>
            <p:nvSpPr>
              <p:cNvPr id="80" name="Rounded Rectangle 79"/>
              <p:cNvSpPr/>
              <p:nvPr/>
            </p:nvSpPr>
            <p:spPr>
              <a:xfrm>
                <a:off x="1143000" y="2895600"/>
                <a:ext cx="1371600" cy="533400"/>
              </a:xfrm>
              <a:prstGeom prst="roundRect">
                <a:avLst/>
              </a:prstGeom>
              <a:ln>
                <a:headEnd type="none" w="med" len="med"/>
                <a:tailEnd type="none"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tIns="0" bIns="137160" rtlCol="0" anchor="ctr"/>
              <a:lstStyle/>
              <a:p>
                <a:r>
                  <a:rPr lang="en-US" sz="2800" dirty="0">
                    <a:latin typeface="Gill Sans Light"/>
                    <a:cs typeface="Gill Sans Light"/>
                  </a:rPr>
                  <a:t>w</a:t>
                </a:r>
              </a:p>
            </p:txBody>
          </p:sp>
          <p:sp>
            <p:nvSpPr>
              <p:cNvPr id="81" name="Right Arrow 80"/>
              <p:cNvSpPr/>
              <p:nvPr/>
            </p:nvSpPr>
            <p:spPr>
              <a:xfrm rot="19836594">
                <a:off x="1865292" y="3048000"/>
                <a:ext cx="445671" cy="304800"/>
              </a:xfrm>
              <a:prstGeom prst="rightArrow">
                <a:avLst/>
              </a:prstGeom>
              <a:ln>
                <a:headEnd type="none" w="med" len="med"/>
                <a:tailEnd type="none"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DE1F212-E36A-6C44-B33E-31147482829D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156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39" grpId="0"/>
      <p:bldP spid="51" grpId="0"/>
      <p:bldP spid="52" grpId="0" animBg="1"/>
      <p:bldP spid="53" grpId="0" animBg="1"/>
      <p:bldP spid="5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228600"/>
            <a:ext cx="8229600" cy="1143000"/>
          </a:xfrm>
        </p:spPr>
        <p:txBody>
          <a:bodyPr/>
          <a:lstStyle/>
          <a:p>
            <a:r>
              <a:rPr lang="en-US" dirty="0"/>
              <a:t>Asynchronous Execution</a:t>
            </a:r>
          </a:p>
        </p:txBody>
      </p:sp>
      <p:grpSp>
        <p:nvGrpSpPr>
          <p:cNvPr id="54" name="Group 53"/>
          <p:cNvGrpSpPr/>
          <p:nvPr/>
        </p:nvGrpSpPr>
        <p:grpSpPr>
          <a:xfrm>
            <a:off x="2016906" y="2253735"/>
            <a:ext cx="7996023" cy="2932331"/>
            <a:chOff x="492905" y="2253734"/>
            <a:chExt cx="7996023" cy="2932331"/>
          </a:xfrm>
        </p:grpSpPr>
        <p:grpSp>
          <p:nvGrpSpPr>
            <p:cNvPr id="15" name="Group 14"/>
            <p:cNvGrpSpPr/>
            <p:nvPr/>
          </p:nvGrpSpPr>
          <p:grpSpPr>
            <a:xfrm>
              <a:off x="492905" y="2253734"/>
              <a:ext cx="7974430" cy="461665"/>
              <a:chOff x="178970" y="2253734"/>
              <a:chExt cx="7974430" cy="461665"/>
            </a:xfrm>
          </p:grpSpPr>
          <p:cxnSp>
            <p:nvCxnSpPr>
              <p:cNvPr id="5" name="Straight Arrow Connector 4"/>
              <p:cNvCxnSpPr/>
              <p:nvPr/>
            </p:nvCxnSpPr>
            <p:spPr>
              <a:xfrm>
                <a:off x="1752600" y="2484566"/>
                <a:ext cx="6400800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" name="TextBox 5"/>
              <p:cNvSpPr txBox="1"/>
              <p:nvPr/>
            </p:nvSpPr>
            <p:spPr>
              <a:xfrm>
                <a:off x="178970" y="2253734"/>
                <a:ext cx="143110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2400" dirty="0">
                    <a:latin typeface="Gill Sans Light"/>
                    <a:cs typeface="Gill Sans Light"/>
                  </a:rPr>
                  <a:t>Machine 1</a:t>
                </a:r>
              </a:p>
            </p:txBody>
          </p:sp>
        </p:grpSp>
        <p:grpSp>
          <p:nvGrpSpPr>
            <p:cNvPr id="14" name="Group 13"/>
            <p:cNvGrpSpPr/>
            <p:nvPr/>
          </p:nvGrpSpPr>
          <p:grpSpPr>
            <a:xfrm>
              <a:off x="492905" y="3489067"/>
              <a:ext cx="7974430" cy="461665"/>
              <a:chOff x="178970" y="3184267"/>
              <a:chExt cx="7974430" cy="461665"/>
            </a:xfrm>
          </p:grpSpPr>
          <p:sp>
            <p:nvSpPr>
              <p:cNvPr id="7" name="TextBox 6"/>
              <p:cNvSpPr txBox="1"/>
              <p:nvPr/>
            </p:nvSpPr>
            <p:spPr>
              <a:xfrm>
                <a:off x="178970" y="3184267"/>
                <a:ext cx="143110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2400" dirty="0">
                    <a:latin typeface="Gill Sans Light"/>
                    <a:cs typeface="Gill Sans Light"/>
                  </a:rPr>
                  <a:t>Machine 2</a:t>
                </a:r>
              </a:p>
            </p:txBody>
          </p:sp>
          <p:cxnSp>
            <p:nvCxnSpPr>
              <p:cNvPr id="10" name="Straight Arrow Connector 9"/>
              <p:cNvCxnSpPr/>
              <p:nvPr/>
            </p:nvCxnSpPr>
            <p:spPr>
              <a:xfrm>
                <a:off x="1752600" y="3415099"/>
                <a:ext cx="6400800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" name="Group 12"/>
            <p:cNvGrpSpPr/>
            <p:nvPr/>
          </p:nvGrpSpPr>
          <p:grpSpPr>
            <a:xfrm>
              <a:off x="514498" y="4724400"/>
              <a:ext cx="7974430" cy="461665"/>
              <a:chOff x="178970" y="4114800"/>
              <a:chExt cx="7974430" cy="461665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178970" y="4114800"/>
                <a:ext cx="143110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2400" dirty="0">
                    <a:latin typeface="Gill Sans Light"/>
                    <a:cs typeface="Gill Sans Light"/>
                  </a:rPr>
                  <a:t>Machine 3</a:t>
                </a:r>
              </a:p>
            </p:txBody>
          </p:sp>
          <p:cxnSp>
            <p:nvCxnSpPr>
              <p:cNvPr id="11" name="Straight Arrow Connector 10"/>
              <p:cNvCxnSpPr/>
              <p:nvPr/>
            </p:nvCxnSpPr>
            <p:spPr>
              <a:xfrm>
                <a:off x="1752600" y="4345632"/>
                <a:ext cx="6400800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6" name="Rectangle 15"/>
          <p:cNvSpPr/>
          <p:nvPr/>
        </p:nvSpPr>
        <p:spPr>
          <a:xfrm>
            <a:off x="3726323" y="2256264"/>
            <a:ext cx="1113956" cy="461665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Gill Sans Light"/>
                <a:cs typeface="Gill Sans Light"/>
              </a:rPr>
              <a:t>Iteration</a:t>
            </a:r>
          </a:p>
        </p:txBody>
      </p:sp>
      <p:sp>
        <p:nvSpPr>
          <p:cNvPr id="17" name="Rectangle 16"/>
          <p:cNvSpPr/>
          <p:nvPr/>
        </p:nvSpPr>
        <p:spPr>
          <a:xfrm>
            <a:off x="3726323" y="3494902"/>
            <a:ext cx="2714156" cy="461665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Gill Sans Light"/>
                <a:cs typeface="Gill Sans Light"/>
              </a:rPr>
              <a:t>Iteration</a:t>
            </a:r>
          </a:p>
        </p:txBody>
      </p:sp>
      <p:sp>
        <p:nvSpPr>
          <p:cNvPr id="18" name="Rectangle 17"/>
          <p:cNvSpPr/>
          <p:nvPr/>
        </p:nvSpPr>
        <p:spPr>
          <a:xfrm>
            <a:off x="3726324" y="4724400"/>
            <a:ext cx="1723556" cy="461665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Gill Sans Light"/>
                <a:cs typeface="Gill Sans Light"/>
              </a:rPr>
              <a:t>Iteration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6056242" y="1861066"/>
            <a:ext cx="801759" cy="4179332"/>
            <a:chOff x="5542720" y="1905000"/>
            <a:chExt cx="801759" cy="4179332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5943600" y="1905000"/>
              <a:ext cx="0" cy="3886200"/>
            </a:xfrm>
            <a:prstGeom prst="line">
              <a:avLst/>
            </a:prstGeom>
            <a:ln>
              <a:prstDash val="sysDash"/>
              <a:headEnd type="none" w="med" len="med"/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5542720" y="5715000"/>
              <a:ext cx="8017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Gill Sans Light"/>
                  <a:cs typeface="Gill Sans Light"/>
                </a:rPr>
                <a:t>Barrier</a:t>
              </a:r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4572000" y="1611868"/>
            <a:ext cx="11517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Gill Sans Light"/>
                <a:cs typeface="Gill Sans Light"/>
              </a:rPr>
              <a:t>Compute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6457121" y="1611868"/>
            <a:ext cx="1676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Gill Sans Light"/>
                <a:cs typeface="Gill Sans Light"/>
              </a:rPr>
              <a:t>Communicate</a:t>
            </a:r>
          </a:p>
        </p:txBody>
      </p:sp>
      <p:sp>
        <p:nvSpPr>
          <p:cNvPr id="48" name="Rectangle 47"/>
          <p:cNvSpPr/>
          <p:nvPr/>
        </p:nvSpPr>
        <p:spPr>
          <a:xfrm>
            <a:off x="8152820" y="2256264"/>
            <a:ext cx="1675096" cy="461665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Gill Sans Light"/>
                <a:cs typeface="Gill Sans Light"/>
              </a:rPr>
              <a:t>Iteration</a:t>
            </a:r>
          </a:p>
        </p:txBody>
      </p:sp>
      <p:sp>
        <p:nvSpPr>
          <p:cNvPr id="49" name="Rectangle 48"/>
          <p:cNvSpPr/>
          <p:nvPr/>
        </p:nvSpPr>
        <p:spPr>
          <a:xfrm>
            <a:off x="8152804" y="3494902"/>
            <a:ext cx="1113956" cy="461665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Gill Sans Light"/>
                <a:cs typeface="Gill Sans Light"/>
              </a:rPr>
              <a:t>Iteration</a:t>
            </a:r>
          </a:p>
        </p:txBody>
      </p:sp>
      <p:sp>
        <p:nvSpPr>
          <p:cNvPr id="50" name="Rectangle 49"/>
          <p:cNvSpPr/>
          <p:nvPr/>
        </p:nvSpPr>
        <p:spPr>
          <a:xfrm>
            <a:off x="8133537" y="4721120"/>
            <a:ext cx="1723556" cy="461665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Gill Sans Light"/>
                <a:cs typeface="Gill Sans Light"/>
              </a:rPr>
              <a:t>Iteration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8610600" y="1611868"/>
            <a:ext cx="11517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Gill Sans Light"/>
                <a:cs typeface="Gill Sans Light"/>
              </a:rPr>
              <a:t>Compute</a:t>
            </a:r>
          </a:p>
        </p:txBody>
      </p:sp>
      <p:sp>
        <p:nvSpPr>
          <p:cNvPr id="52" name="Rectangle 51"/>
          <p:cNvSpPr/>
          <p:nvPr/>
        </p:nvSpPr>
        <p:spPr>
          <a:xfrm>
            <a:off x="4840279" y="2307967"/>
            <a:ext cx="1600200" cy="353198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Gill Sans Light"/>
                <a:cs typeface="Gill Sans Light"/>
              </a:rPr>
              <a:t>Waste</a:t>
            </a:r>
          </a:p>
        </p:txBody>
      </p:sp>
      <p:sp>
        <p:nvSpPr>
          <p:cNvPr id="53" name="Rectangle 52"/>
          <p:cNvSpPr/>
          <p:nvPr/>
        </p:nvSpPr>
        <p:spPr>
          <a:xfrm>
            <a:off x="5449881" y="4778633"/>
            <a:ext cx="990599" cy="353198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Gill Sans Light"/>
                <a:cs typeface="Gill Sans Light"/>
              </a:rPr>
              <a:t>Waste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7732642" y="1861065"/>
            <a:ext cx="801759" cy="4179332"/>
            <a:chOff x="5542720" y="1905000"/>
            <a:chExt cx="801759" cy="4179332"/>
          </a:xfrm>
        </p:grpSpPr>
        <p:cxnSp>
          <p:nvCxnSpPr>
            <p:cNvPr id="24" name="Straight Connector 23"/>
            <p:cNvCxnSpPr/>
            <p:nvPr/>
          </p:nvCxnSpPr>
          <p:spPr>
            <a:xfrm>
              <a:off x="5943600" y="1905000"/>
              <a:ext cx="0" cy="3886200"/>
            </a:xfrm>
            <a:prstGeom prst="line">
              <a:avLst/>
            </a:prstGeom>
            <a:ln>
              <a:prstDash val="sysDash"/>
              <a:headEnd type="none" w="med" len="med"/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25" name="TextBox 24"/>
            <p:cNvSpPr txBox="1"/>
            <p:nvPr/>
          </p:nvSpPr>
          <p:spPr>
            <a:xfrm>
              <a:off x="5542720" y="5715000"/>
              <a:ext cx="8017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Gill Sans Light"/>
                  <a:cs typeface="Gill Sans Light"/>
                </a:rPr>
                <a:t>Barrier</a:t>
              </a:r>
            </a:p>
          </p:txBody>
        </p:sp>
      </p:grpSp>
      <p:sp>
        <p:nvSpPr>
          <p:cNvPr id="57" name="Rectangle 56"/>
          <p:cNvSpPr/>
          <p:nvPr/>
        </p:nvSpPr>
        <p:spPr>
          <a:xfrm>
            <a:off x="9296401" y="3548360"/>
            <a:ext cx="593163" cy="353198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Gill Sans Light"/>
                <a:cs typeface="Gill Sans Light"/>
              </a:rPr>
              <a:t>Waste</a:t>
            </a:r>
          </a:p>
        </p:txBody>
      </p:sp>
      <p:cxnSp>
        <p:nvCxnSpPr>
          <p:cNvPr id="27" name="!!Straight Arrow Connector 26"/>
          <p:cNvCxnSpPr/>
          <p:nvPr/>
        </p:nvCxnSpPr>
        <p:spPr>
          <a:xfrm>
            <a:off x="6477000" y="2484567"/>
            <a:ext cx="457200" cy="1235333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8" name="!!Straight Arrow Connector 27"/>
          <p:cNvCxnSpPr/>
          <p:nvPr/>
        </p:nvCxnSpPr>
        <p:spPr>
          <a:xfrm flipV="1">
            <a:off x="6629400" y="3719900"/>
            <a:ext cx="457200" cy="1235333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1" name="!!Straight Arrow Connector 30"/>
          <p:cNvCxnSpPr/>
          <p:nvPr/>
        </p:nvCxnSpPr>
        <p:spPr>
          <a:xfrm flipV="1">
            <a:off x="7467600" y="2489625"/>
            <a:ext cx="609600" cy="2465608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4" name="!!Straight Arrow Connector 33"/>
          <p:cNvCxnSpPr/>
          <p:nvPr/>
        </p:nvCxnSpPr>
        <p:spPr>
          <a:xfrm>
            <a:off x="6858000" y="2489625"/>
            <a:ext cx="838200" cy="2470666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6" name="!!Straight Arrow Connector 35"/>
          <p:cNvCxnSpPr/>
          <p:nvPr/>
        </p:nvCxnSpPr>
        <p:spPr>
          <a:xfrm flipV="1">
            <a:off x="7391401" y="2489625"/>
            <a:ext cx="341241" cy="1235334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7" name="!!Straight Arrow Connector 36"/>
          <p:cNvCxnSpPr/>
          <p:nvPr/>
        </p:nvCxnSpPr>
        <p:spPr>
          <a:xfrm>
            <a:off x="6629400" y="3719900"/>
            <a:ext cx="457200" cy="1235333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524002" y="5867400"/>
            <a:ext cx="9143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Gill Sans Light"/>
                <a:cs typeface="Gill Sans Light"/>
              </a:rPr>
              <a:t>Enable more frequent coordination on parameter values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DE1F212-E36A-6C44-B33E-31147482829D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4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53" grpId="0" animBg="1"/>
      <p:bldP spid="5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228600"/>
            <a:ext cx="8229600" cy="1143000"/>
          </a:xfrm>
        </p:spPr>
        <p:txBody>
          <a:bodyPr/>
          <a:lstStyle/>
          <a:p>
            <a:r>
              <a:rPr lang="en-US" dirty="0"/>
              <a:t>Asynchronous Execution</a:t>
            </a:r>
          </a:p>
        </p:txBody>
      </p:sp>
      <p:grpSp>
        <p:nvGrpSpPr>
          <p:cNvPr id="54" name="Group 53"/>
          <p:cNvGrpSpPr/>
          <p:nvPr/>
        </p:nvGrpSpPr>
        <p:grpSpPr>
          <a:xfrm>
            <a:off x="2016906" y="2253735"/>
            <a:ext cx="7996023" cy="2932331"/>
            <a:chOff x="492905" y="2253734"/>
            <a:chExt cx="7996023" cy="2932331"/>
          </a:xfrm>
        </p:grpSpPr>
        <p:grpSp>
          <p:nvGrpSpPr>
            <p:cNvPr id="15" name="Group 14"/>
            <p:cNvGrpSpPr/>
            <p:nvPr/>
          </p:nvGrpSpPr>
          <p:grpSpPr>
            <a:xfrm>
              <a:off x="492905" y="2253734"/>
              <a:ext cx="7974430" cy="461665"/>
              <a:chOff x="178970" y="2253734"/>
              <a:chExt cx="7974430" cy="461665"/>
            </a:xfrm>
          </p:grpSpPr>
          <p:cxnSp>
            <p:nvCxnSpPr>
              <p:cNvPr id="5" name="Straight Arrow Connector 4"/>
              <p:cNvCxnSpPr/>
              <p:nvPr/>
            </p:nvCxnSpPr>
            <p:spPr>
              <a:xfrm>
                <a:off x="1752600" y="2484566"/>
                <a:ext cx="6400800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" name="TextBox 5"/>
              <p:cNvSpPr txBox="1"/>
              <p:nvPr/>
            </p:nvSpPr>
            <p:spPr>
              <a:xfrm>
                <a:off x="178970" y="2253734"/>
                <a:ext cx="143110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2400" dirty="0">
                    <a:latin typeface="Gill Sans Light"/>
                    <a:cs typeface="Gill Sans Light"/>
                  </a:rPr>
                  <a:t>Machine 1</a:t>
                </a:r>
              </a:p>
            </p:txBody>
          </p:sp>
        </p:grpSp>
        <p:grpSp>
          <p:nvGrpSpPr>
            <p:cNvPr id="14" name="Group 13"/>
            <p:cNvGrpSpPr/>
            <p:nvPr/>
          </p:nvGrpSpPr>
          <p:grpSpPr>
            <a:xfrm>
              <a:off x="492905" y="3489067"/>
              <a:ext cx="7974430" cy="461665"/>
              <a:chOff x="178970" y="3184267"/>
              <a:chExt cx="7974430" cy="461665"/>
            </a:xfrm>
          </p:grpSpPr>
          <p:sp>
            <p:nvSpPr>
              <p:cNvPr id="7" name="TextBox 6"/>
              <p:cNvSpPr txBox="1"/>
              <p:nvPr/>
            </p:nvSpPr>
            <p:spPr>
              <a:xfrm>
                <a:off x="178970" y="3184267"/>
                <a:ext cx="143110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2400" dirty="0">
                    <a:latin typeface="Gill Sans Light"/>
                    <a:cs typeface="Gill Sans Light"/>
                  </a:rPr>
                  <a:t>Machine 2</a:t>
                </a:r>
              </a:p>
            </p:txBody>
          </p:sp>
          <p:cxnSp>
            <p:nvCxnSpPr>
              <p:cNvPr id="10" name="Straight Arrow Connector 9"/>
              <p:cNvCxnSpPr/>
              <p:nvPr/>
            </p:nvCxnSpPr>
            <p:spPr>
              <a:xfrm>
                <a:off x="1752600" y="3415099"/>
                <a:ext cx="6400800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" name="Group 12"/>
            <p:cNvGrpSpPr/>
            <p:nvPr/>
          </p:nvGrpSpPr>
          <p:grpSpPr>
            <a:xfrm>
              <a:off x="514498" y="4724400"/>
              <a:ext cx="7974430" cy="461665"/>
              <a:chOff x="178970" y="4114800"/>
              <a:chExt cx="7974430" cy="461665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178970" y="4114800"/>
                <a:ext cx="143110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2400" dirty="0">
                    <a:latin typeface="Gill Sans Light"/>
                    <a:cs typeface="Gill Sans Light"/>
                  </a:rPr>
                  <a:t>Machine 3</a:t>
                </a:r>
              </a:p>
            </p:txBody>
          </p:sp>
          <p:cxnSp>
            <p:nvCxnSpPr>
              <p:cNvPr id="11" name="Straight Arrow Connector 10"/>
              <p:cNvCxnSpPr/>
              <p:nvPr/>
            </p:nvCxnSpPr>
            <p:spPr>
              <a:xfrm>
                <a:off x="1752600" y="4345632"/>
                <a:ext cx="6400800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6" name="Rectangle 15"/>
          <p:cNvSpPr/>
          <p:nvPr/>
        </p:nvSpPr>
        <p:spPr>
          <a:xfrm>
            <a:off x="3726323" y="2256264"/>
            <a:ext cx="1113956" cy="461665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Gill Sans Light"/>
                <a:cs typeface="Gill Sans Light"/>
              </a:rPr>
              <a:t>Iteration</a:t>
            </a:r>
          </a:p>
        </p:txBody>
      </p:sp>
      <p:sp>
        <p:nvSpPr>
          <p:cNvPr id="17" name="Rectangle 16"/>
          <p:cNvSpPr/>
          <p:nvPr/>
        </p:nvSpPr>
        <p:spPr>
          <a:xfrm>
            <a:off x="3726323" y="3494902"/>
            <a:ext cx="2714156" cy="461665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Gill Sans Light"/>
                <a:cs typeface="Gill Sans Light"/>
              </a:rPr>
              <a:t>Iteration</a:t>
            </a:r>
          </a:p>
        </p:txBody>
      </p:sp>
      <p:sp>
        <p:nvSpPr>
          <p:cNvPr id="18" name="Rectangle 17"/>
          <p:cNvSpPr/>
          <p:nvPr/>
        </p:nvSpPr>
        <p:spPr>
          <a:xfrm>
            <a:off x="3726324" y="4724400"/>
            <a:ext cx="1723556" cy="461665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Gill Sans Light"/>
                <a:cs typeface="Gill Sans Light"/>
              </a:rPr>
              <a:t>Iteration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4572000" y="1611868"/>
            <a:ext cx="11517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Gill Sans Light"/>
                <a:cs typeface="Gill Sans Light"/>
              </a:rPr>
              <a:t>Compute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6457121" y="1611868"/>
            <a:ext cx="1676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Gill Sans Light"/>
                <a:cs typeface="Gill Sans Light"/>
              </a:rPr>
              <a:t>Communicate</a:t>
            </a:r>
          </a:p>
        </p:txBody>
      </p:sp>
      <p:sp>
        <p:nvSpPr>
          <p:cNvPr id="48" name="Rectangle 47"/>
          <p:cNvSpPr/>
          <p:nvPr/>
        </p:nvSpPr>
        <p:spPr>
          <a:xfrm>
            <a:off x="4876800" y="2256264"/>
            <a:ext cx="1675096" cy="461665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Gill Sans Light"/>
                <a:cs typeface="Gill Sans Light"/>
              </a:rPr>
              <a:t>Iteration</a:t>
            </a:r>
          </a:p>
        </p:txBody>
      </p:sp>
      <p:sp>
        <p:nvSpPr>
          <p:cNvPr id="49" name="Rectangle 48"/>
          <p:cNvSpPr/>
          <p:nvPr/>
        </p:nvSpPr>
        <p:spPr>
          <a:xfrm>
            <a:off x="6477000" y="3494902"/>
            <a:ext cx="1113956" cy="461665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Gill Sans Light"/>
                <a:cs typeface="Gill Sans Light"/>
              </a:rPr>
              <a:t>Iteration</a:t>
            </a:r>
          </a:p>
        </p:txBody>
      </p:sp>
      <p:sp>
        <p:nvSpPr>
          <p:cNvPr id="50" name="Rectangle 49"/>
          <p:cNvSpPr/>
          <p:nvPr/>
        </p:nvSpPr>
        <p:spPr>
          <a:xfrm>
            <a:off x="5469758" y="4721120"/>
            <a:ext cx="1723556" cy="461665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Gill Sans Light"/>
                <a:cs typeface="Gill Sans Light"/>
              </a:rPr>
              <a:t>Iteration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8610600" y="1611868"/>
            <a:ext cx="11517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Gill Sans Light"/>
                <a:cs typeface="Gill Sans Light"/>
              </a:rPr>
              <a:t>Compute</a:t>
            </a:r>
          </a:p>
        </p:txBody>
      </p:sp>
      <p:cxnSp>
        <p:nvCxnSpPr>
          <p:cNvPr id="27" name="!!Straight Arrow Connector 26"/>
          <p:cNvCxnSpPr/>
          <p:nvPr/>
        </p:nvCxnSpPr>
        <p:spPr>
          <a:xfrm>
            <a:off x="4280442" y="2484567"/>
            <a:ext cx="457200" cy="1235333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8" name="!!Straight Arrow Connector 27"/>
          <p:cNvCxnSpPr/>
          <p:nvPr/>
        </p:nvCxnSpPr>
        <p:spPr>
          <a:xfrm flipV="1">
            <a:off x="5095384" y="3719900"/>
            <a:ext cx="457200" cy="1235333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1" name="!!Straight Arrow Connector 30"/>
          <p:cNvCxnSpPr/>
          <p:nvPr/>
        </p:nvCxnSpPr>
        <p:spPr>
          <a:xfrm flipV="1">
            <a:off x="4772324" y="2489625"/>
            <a:ext cx="609600" cy="2465608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4" name="!!Straight Arrow Connector 33"/>
          <p:cNvCxnSpPr/>
          <p:nvPr/>
        </p:nvCxnSpPr>
        <p:spPr>
          <a:xfrm>
            <a:off x="5830879" y="2497325"/>
            <a:ext cx="838200" cy="2470666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6" name="!!Straight Arrow Connector 35"/>
          <p:cNvCxnSpPr/>
          <p:nvPr/>
        </p:nvCxnSpPr>
        <p:spPr>
          <a:xfrm flipV="1">
            <a:off x="5192286" y="2469737"/>
            <a:ext cx="341241" cy="1235334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7" name="!!Straight Arrow Connector 36"/>
          <p:cNvCxnSpPr/>
          <p:nvPr/>
        </p:nvCxnSpPr>
        <p:spPr>
          <a:xfrm>
            <a:off x="5948536" y="3838234"/>
            <a:ext cx="457200" cy="1235333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524002" y="5867400"/>
            <a:ext cx="9143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Gill Sans Light"/>
                <a:cs typeface="Gill Sans Light"/>
              </a:rPr>
              <a:t>Enable more frequent coordination on parameter values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DE1F212-E36A-6C44-B33E-31147482829D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3591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228600"/>
            <a:ext cx="8229600" cy="1143000"/>
          </a:xfrm>
        </p:spPr>
        <p:txBody>
          <a:bodyPr/>
          <a:lstStyle/>
          <a:p>
            <a:r>
              <a:rPr lang="en-US" dirty="0"/>
              <a:t>Asynchronous Execution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2016905" y="3581402"/>
            <a:ext cx="7974430" cy="461665"/>
            <a:chOff x="178970" y="2253734"/>
            <a:chExt cx="7974430" cy="461665"/>
          </a:xfrm>
        </p:grpSpPr>
        <p:cxnSp>
          <p:nvCxnSpPr>
            <p:cNvPr id="5" name="Straight Arrow Connector 4"/>
            <p:cNvCxnSpPr/>
            <p:nvPr/>
          </p:nvCxnSpPr>
          <p:spPr>
            <a:xfrm>
              <a:off x="1752600" y="2484566"/>
              <a:ext cx="6400800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178970" y="2253734"/>
              <a:ext cx="143110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2400" dirty="0">
                  <a:latin typeface="Gill Sans Light"/>
                  <a:cs typeface="Gill Sans Light"/>
                </a:rPr>
                <a:t>Machine 1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2016905" y="4639063"/>
            <a:ext cx="7974430" cy="461665"/>
            <a:chOff x="178970" y="3184267"/>
            <a:chExt cx="7974430" cy="461665"/>
          </a:xfrm>
        </p:grpSpPr>
        <p:sp>
          <p:nvSpPr>
            <p:cNvPr id="7" name="TextBox 6"/>
            <p:cNvSpPr txBox="1"/>
            <p:nvPr/>
          </p:nvSpPr>
          <p:spPr>
            <a:xfrm>
              <a:off x="178970" y="3184267"/>
              <a:ext cx="143110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2400" dirty="0">
                  <a:latin typeface="Gill Sans Light"/>
                  <a:cs typeface="Gill Sans Light"/>
                </a:rPr>
                <a:t>Machine 2</a:t>
              </a:r>
            </a:p>
          </p:txBody>
        </p:sp>
        <p:cxnSp>
          <p:nvCxnSpPr>
            <p:cNvPr id="10" name="Straight Arrow Connector 9"/>
            <p:cNvCxnSpPr/>
            <p:nvPr/>
          </p:nvCxnSpPr>
          <p:spPr>
            <a:xfrm>
              <a:off x="1752600" y="3415099"/>
              <a:ext cx="6400800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2038498" y="5725902"/>
            <a:ext cx="7974430" cy="461665"/>
            <a:chOff x="178970" y="4114800"/>
            <a:chExt cx="7974430" cy="461665"/>
          </a:xfrm>
        </p:grpSpPr>
        <p:sp>
          <p:nvSpPr>
            <p:cNvPr id="8" name="TextBox 7"/>
            <p:cNvSpPr txBox="1"/>
            <p:nvPr/>
          </p:nvSpPr>
          <p:spPr>
            <a:xfrm>
              <a:off x="178970" y="4114800"/>
              <a:ext cx="143110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2400" dirty="0">
                  <a:latin typeface="Gill Sans Light"/>
                  <a:cs typeface="Gill Sans Light"/>
                </a:rPr>
                <a:t>Machine 3</a:t>
              </a: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>
              <a:off x="1752600" y="4345632"/>
              <a:ext cx="6400800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Rectangle 2"/>
          <p:cNvSpPr/>
          <p:nvPr/>
        </p:nvSpPr>
        <p:spPr>
          <a:xfrm>
            <a:off x="2286000" y="1524000"/>
            <a:ext cx="7848600" cy="1447800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2800" dirty="0">
                <a:latin typeface="Gill Sans Light"/>
                <a:cs typeface="Gill Sans Light"/>
              </a:rPr>
              <a:t>Parameter Server (Logical)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2533607" y="2133600"/>
            <a:ext cx="7334293" cy="685800"/>
            <a:chOff x="1009606" y="2133600"/>
            <a:chExt cx="7334293" cy="685800"/>
          </a:xfrm>
        </p:grpSpPr>
        <p:sp>
          <p:nvSpPr>
            <p:cNvPr id="4" name="Rounded Rectangle 3"/>
            <p:cNvSpPr/>
            <p:nvPr/>
          </p:nvSpPr>
          <p:spPr>
            <a:xfrm>
              <a:off x="1009606" y="2133600"/>
              <a:ext cx="685800" cy="685800"/>
            </a:xfrm>
            <a:prstGeom prst="round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lIns="0" tIns="0" rIns="0" bIns="182880" rtlCol="0" anchor="ctr"/>
            <a:lstStyle/>
            <a:p>
              <a:pPr algn="ctr"/>
              <a:r>
                <a:rPr lang="en-US" sz="3600" dirty="0">
                  <a:latin typeface="Gill Sans Light"/>
                  <a:cs typeface="Gill Sans Light"/>
                </a:rPr>
                <a:t>w</a:t>
              </a:r>
              <a:r>
                <a:rPr lang="en-US" sz="3600" baseline="-25000" dirty="0">
                  <a:latin typeface="Gill Sans Light"/>
                  <a:cs typeface="Gill Sans Light"/>
                </a:rPr>
                <a:t>1</a:t>
              </a:r>
            </a:p>
          </p:txBody>
        </p:sp>
        <p:sp>
          <p:nvSpPr>
            <p:cNvPr id="46" name="Rounded Rectangle 45"/>
            <p:cNvSpPr/>
            <p:nvPr/>
          </p:nvSpPr>
          <p:spPr>
            <a:xfrm>
              <a:off x="1840668" y="2133600"/>
              <a:ext cx="685800" cy="685800"/>
            </a:xfrm>
            <a:prstGeom prst="round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lIns="0" tIns="0" rIns="0" bIns="182880" rtlCol="0" anchor="ctr"/>
            <a:lstStyle/>
            <a:p>
              <a:pPr algn="ctr"/>
              <a:r>
                <a:rPr lang="en-US" sz="3600" dirty="0">
                  <a:latin typeface="Gill Sans Light"/>
                  <a:cs typeface="Gill Sans Light"/>
                </a:rPr>
                <a:t>w</a:t>
              </a:r>
              <a:r>
                <a:rPr lang="en-US" sz="3600" baseline="-25000" dirty="0">
                  <a:latin typeface="Gill Sans Light"/>
                  <a:cs typeface="Gill Sans Light"/>
                </a:rPr>
                <a:t>2</a:t>
              </a:r>
            </a:p>
          </p:txBody>
        </p:sp>
        <p:sp>
          <p:nvSpPr>
            <p:cNvPr id="47" name="Rounded Rectangle 46"/>
            <p:cNvSpPr/>
            <p:nvPr/>
          </p:nvSpPr>
          <p:spPr>
            <a:xfrm>
              <a:off x="2671730" y="2133600"/>
              <a:ext cx="685800" cy="685800"/>
            </a:xfrm>
            <a:prstGeom prst="round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lIns="0" tIns="0" rIns="0" bIns="182880" rtlCol="0" anchor="ctr"/>
            <a:lstStyle/>
            <a:p>
              <a:pPr algn="ctr"/>
              <a:r>
                <a:rPr lang="en-US" sz="3600" dirty="0">
                  <a:latin typeface="Gill Sans Light"/>
                  <a:cs typeface="Gill Sans Light"/>
                </a:rPr>
                <a:t>w</a:t>
              </a:r>
              <a:r>
                <a:rPr lang="en-US" sz="3600" baseline="-25000" dirty="0">
                  <a:latin typeface="Gill Sans Light"/>
                  <a:cs typeface="Gill Sans Light"/>
                </a:rPr>
                <a:t>3</a:t>
              </a:r>
            </a:p>
          </p:txBody>
        </p:sp>
        <p:sp>
          <p:nvSpPr>
            <p:cNvPr id="55" name="Rounded Rectangle 54"/>
            <p:cNvSpPr/>
            <p:nvPr/>
          </p:nvSpPr>
          <p:spPr>
            <a:xfrm>
              <a:off x="3502792" y="2133600"/>
              <a:ext cx="685800" cy="685800"/>
            </a:xfrm>
            <a:prstGeom prst="round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lIns="0" tIns="0" rIns="0" bIns="182880" rtlCol="0" anchor="ctr"/>
            <a:lstStyle/>
            <a:p>
              <a:pPr algn="ctr"/>
              <a:r>
                <a:rPr lang="en-US" sz="3600" dirty="0">
                  <a:latin typeface="Gill Sans Light"/>
                  <a:cs typeface="Gill Sans Light"/>
                </a:rPr>
                <a:t>w</a:t>
              </a:r>
              <a:r>
                <a:rPr lang="en-US" sz="3600" baseline="-25000" dirty="0">
                  <a:latin typeface="Gill Sans Light"/>
                  <a:cs typeface="Gill Sans Light"/>
                </a:rPr>
                <a:t>4</a:t>
              </a:r>
            </a:p>
          </p:txBody>
        </p:sp>
        <p:sp>
          <p:nvSpPr>
            <p:cNvPr id="56" name="Rounded Rectangle 55"/>
            <p:cNvSpPr/>
            <p:nvPr/>
          </p:nvSpPr>
          <p:spPr>
            <a:xfrm>
              <a:off x="4333854" y="2133600"/>
              <a:ext cx="685800" cy="685800"/>
            </a:xfrm>
            <a:prstGeom prst="round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lIns="0" tIns="0" rIns="0" bIns="182880" rtlCol="0" anchor="ctr"/>
            <a:lstStyle/>
            <a:p>
              <a:pPr algn="ctr"/>
              <a:r>
                <a:rPr lang="en-US" sz="3600" dirty="0">
                  <a:latin typeface="Gill Sans Light"/>
                  <a:cs typeface="Gill Sans Light"/>
                </a:rPr>
                <a:t>w</a:t>
              </a:r>
              <a:r>
                <a:rPr lang="en-US" sz="3600" baseline="-25000" dirty="0">
                  <a:latin typeface="Gill Sans Light"/>
                  <a:cs typeface="Gill Sans Light"/>
                </a:rPr>
                <a:t>5</a:t>
              </a:r>
            </a:p>
          </p:txBody>
        </p:sp>
        <p:sp>
          <p:nvSpPr>
            <p:cNvPr id="58" name="Rounded Rectangle 57"/>
            <p:cNvSpPr/>
            <p:nvPr/>
          </p:nvSpPr>
          <p:spPr>
            <a:xfrm>
              <a:off x="5164916" y="2133600"/>
              <a:ext cx="685800" cy="685800"/>
            </a:xfrm>
            <a:prstGeom prst="round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lIns="0" tIns="0" rIns="0" bIns="182880" rtlCol="0" anchor="ctr"/>
            <a:lstStyle/>
            <a:p>
              <a:pPr algn="ctr"/>
              <a:r>
                <a:rPr lang="en-US" sz="3600" dirty="0">
                  <a:latin typeface="Gill Sans Light"/>
                  <a:cs typeface="Gill Sans Light"/>
                </a:rPr>
                <a:t>w</a:t>
              </a:r>
              <a:r>
                <a:rPr lang="en-US" sz="3600" baseline="-25000" dirty="0">
                  <a:latin typeface="Gill Sans Light"/>
                  <a:cs typeface="Gill Sans Light"/>
                </a:rPr>
                <a:t>6</a:t>
              </a:r>
            </a:p>
          </p:txBody>
        </p:sp>
        <p:sp>
          <p:nvSpPr>
            <p:cNvPr id="59" name="Rounded Rectangle 58"/>
            <p:cNvSpPr/>
            <p:nvPr/>
          </p:nvSpPr>
          <p:spPr>
            <a:xfrm>
              <a:off x="5995978" y="2133600"/>
              <a:ext cx="685800" cy="685800"/>
            </a:xfrm>
            <a:prstGeom prst="round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lIns="0" tIns="0" rIns="0" bIns="182880" rtlCol="0" anchor="ctr"/>
            <a:lstStyle/>
            <a:p>
              <a:pPr algn="ctr"/>
              <a:r>
                <a:rPr lang="en-US" sz="3600" dirty="0">
                  <a:latin typeface="Gill Sans Light"/>
                  <a:cs typeface="Gill Sans Light"/>
                </a:rPr>
                <a:t>w</a:t>
              </a:r>
              <a:r>
                <a:rPr lang="en-US" sz="3600" baseline="-25000" dirty="0">
                  <a:latin typeface="Gill Sans Light"/>
                  <a:cs typeface="Gill Sans Light"/>
                </a:rPr>
                <a:t>7</a:t>
              </a:r>
            </a:p>
          </p:txBody>
        </p:sp>
        <p:sp>
          <p:nvSpPr>
            <p:cNvPr id="60" name="Rounded Rectangle 59"/>
            <p:cNvSpPr/>
            <p:nvPr/>
          </p:nvSpPr>
          <p:spPr>
            <a:xfrm>
              <a:off x="6827040" y="2133600"/>
              <a:ext cx="685800" cy="685800"/>
            </a:xfrm>
            <a:prstGeom prst="round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lIns="0" tIns="0" rIns="0" bIns="182880" rtlCol="0" anchor="ctr"/>
            <a:lstStyle/>
            <a:p>
              <a:pPr algn="ctr"/>
              <a:r>
                <a:rPr lang="en-US" sz="3600" dirty="0">
                  <a:latin typeface="Gill Sans Light"/>
                  <a:cs typeface="Gill Sans Light"/>
                </a:rPr>
                <a:t>w</a:t>
              </a:r>
              <a:r>
                <a:rPr lang="en-US" sz="3600" baseline="-25000" dirty="0">
                  <a:latin typeface="Gill Sans Light"/>
                  <a:cs typeface="Gill Sans Light"/>
                </a:rPr>
                <a:t>8</a:t>
              </a:r>
            </a:p>
          </p:txBody>
        </p:sp>
        <p:sp>
          <p:nvSpPr>
            <p:cNvPr id="61" name="Rounded Rectangle 60"/>
            <p:cNvSpPr/>
            <p:nvPr/>
          </p:nvSpPr>
          <p:spPr>
            <a:xfrm>
              <a:off x="7658099" y="2133600"/>
              <a:ext cx="685800" cy="685800"/>
            </a:xfrm>
            <a:prstGeom prst="round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lIns="0" tIns="0" rIns="0" bIns="182880" rtlCol="0" anchor="ctr"/>
            <a:lstStyle/>
            <a:p>
              <a:pPr algn="ctr"/>
              <a:r>
                <a:rPr lang="en-US" sz="3600" dirty="0">
                  <a:latin typeface="Gill Sans Light"/>
                  <a:cs typeface="Gill Sans Light"/>
                </a:rPr>
                <a:t>w</a:t>
              </a:r>
              <a:r>
                <a:rPr lang="en-US" sz="3600" baseline="-25000" dirty="0">
                  <a:latin typeface="Gill Sans Light"/>
                  <a:cs typeface="Gill Sans Light"/>
                </a:rPr>
                <a:t>9</a:t>
              </a:r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3124200" y="2941608"/>
            <a:ext cx="6670052" cy="3242052"/>
            <a:chOff x="1600200" y="2941608"/>
            <a:chExt cx="6670052" cy="3242052"/>
          </a:xfrm>
        </p:grpSpPr>
        <p:grpSp>
          <p:nvGrpSpPr>
            <p:cNvPr id="19" name="Group 18"/>
            <p:cNvGrpSpPr/>
            <p:nvPr/>
          </p:nvGrpSpPr>
          <p:grpSpPr>
            <a:xfrm>
              <a:off x="2202323" y="4644896"/>
              <a:ext cx="6027276" cy="461665"/>
              <a:chOff x="2202323" y="4644896"/>
              <a:chExt cx="6027276" cy="461665"/>
            </a:xfrm>
          </p:grpSpPr>
          <p:sp>
            <p:nvSpPr>
              <p:cNvPr id="17" name="Rectangle 16"/>
              <p:cNvSpPr/>
              <p:nvPr/>
            </p:nvSpPr>
            <p:spPr>
              <a:xfrm>
                <a:off x="2202323" y="4644896"/>
                <a:ext cx="2714156" cy="461665"/>
              </a:xfrm>
              <a:prstGeom prst="rect">
                <a:avLst/>
              </a:prstGeom>
              <a:ln>
                <a:headEnd type="none" w="med" len="med"/>
                <a:tailEnd type="none"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atin typeface="Gill Sans Light"/>
                    <a:cs typeface="Gill Sans Light"/>
                  </a:rPr>
                  <a:t>Iteration</a:t>
                </a:r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4916479" y="4644896"/>
                <a:ext cx="1113956" cy="461665"/>
              </a:xfrm>
              <a:prstGeom prst="rect">
                <a:avLst/>
              </a:prstGeom>
              <a:ln>
                <a:headEnd type="none" w="med" len="med"/>
                <a:tailEnd type="none"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atin typeface="Gill Sans Light"/>
                    <a:cs typeface="Gill Sans Light"/>
                  </a:rPr>
                  <a:t>Iteration</a:t>
                </a:r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6030434" y="4644896"/>
                <a:ext cx="2199165" cy="461665"/>
              </a:xfrm>
              <a:prstGeom prst="rect">
                <a:avLst/>
              </a:prstGeom>
              <a:ln>
                <a:headEnd type="none" w="med" len="med"/>
                <a:tailEnd type="none"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atin typeface="Gill Sans Light"/>
                    <a:cs typeface="Gill Sans Light"/>
                  </a:rPr>
                  <a:t>Iteration</a:t>
                </a:r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2202323" y="3581400"/>
              <a:ext cx="6027277" cy="464195"/>
              <a:chOff x="2202323" y="3581400"/>
              <a:chExt cx="6027277" cy="464195"/>
            </a:xfrm>
          </p:grpSpPr>
          <p:sp>
            <p:nvSpPr>
              <p:cNvPr id="16" name="Rectangle 15"/>
              <p:cNvSpPr/>
              <p:nvPr/>
            </p:nvSpPr>
            <p:spPr>
              <a:xfrm>
                <a:off x="2202323" y="3583930"/>
                <a:ext cx="1113956" cy="461665"/>
              </a:xfrm>
              <a:prstGeom prst="rect">
                <a:avLst/>
              </a:prstGeom>
              <a:ln>
                <a:headEnd type="none" w="med" len="med"/>
                <a:tailEnd type="none"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atin typeface="Gill Sans Light"/>
                    <a:cs typeface="Gill Sans Light"/>
                  </a:rPr>
                  <a:t>Iteration</a:t>
                </a:r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3316279" y="3583930"/>
                <a:ext cx="1675096" cy="461665"/>
              </a:xfrm>
              <a:prstGeom prst="rect">
                <a:avLst/>
              </a:prstGeom>
              <a:ln>
                <a:headEnd type="none" w="med" len="med"/>
                <a:tailEnd type="none"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atin typeface="Gill Sans Light"/>
                    <a:cs typeface="Gill Sans Light"/>
                  </a:rPr>
                  <a:t>Iteration</a:t>
                </a:r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6105331" y="3583930"/>
                <a:ext cx="2124269" cy="461665"/>
              </a:xfrm>
              <a:prstGeom prst="rect">
                <a:avLst/>
              </a:prstGeom>
              <a:ln>
                <a:headEnd type="none" w="med" len="med"/>
                <a:tailEnd type="none"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atin typeface="Gill Sans Light"/>
                    <a:cs typeface="Gill Sans Light"/>
                  </a:rPr>
                  <a:t>Iteration</a:t>
                </a:r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4991375" y="3581400"/>
                <a:ext cx="1113956" cy="461665"/>
              </a:xfrm>
              <a:prstGeom prst="rect">
                <a:avLst/>
              </a:prstGeom>
              <a:ln>
                <a:headEnd type="none" w="med" len="med"/>
                <a:tailEnd type="none"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atin typeface="Gill Sans Light"/>
                    <a:cs typeface="Gill Sans Light"/>
                  </a:rPr>
                  <a:t>Iteration</a:t>
                </a:r>
              </a:p>
            </p:txBody>
          </p:sp>
        </p:grpSp>
        <p:grpSp>
          <p:nvGrpSpPr>
            <p:cNvPr id="26" name="Group 25"/>
            <p:cNvGrpSpPr/>
            <p:nvPr/>
          </p:nvGrpSpPr>
          <p:grpSpPr>
            <a:xfrm>
              <a:off x="2202324" y="5721995"/>
              <a:ext cx="6067928" cy="461665"/>
              <a:chOff x="2202324" y="5721995"/>
              <a:chExt cx="6067928" cy="461665"/>
            </a:xfrm>
          </p:grpSpPr>
          <p:sp>
            <p:nvSpPr>
              <p:cNvPr id="18" name="Rectangle 17"/>
              <p:cNvSpPr/>
              <p:nvPr/>
            </p:nvSpPr>
            <p:spPr>
              <a:xfrm>
                <a:off x="2202324" y="5721995"/>
                <a:ext cx="1607676" cy="461665"/>
              </a:xfrm>
              <a:prstGeom prst="rect">
                <a:avLst/>
              </a:prstGeom>
              <a:ln>
                <a:headEnd type="none" w="med" len="med"/>
                <a:tailEnd type="none"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atin typeface="Gill Sans Light"/>
                    <a:cs typeface="Gill Sans Light"/>
                  </a:rPr>
                  <a:t>Iteration</a:t>
                </a:r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3814132" y="5721995"/>
                <a:ext cx="1179520" cy="461665"/>
              </a:xfrm>
              <a:prstGeom prst="rect">
                <a:avLst/>
              </a:prstGeom>
              <a:ln>
                <a:headEnd type="none" w="med" len="med"/>
                <a:tailEnd type="none"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atin typeface="Gill Sans Light"/>
                    <a:cs typeface="Gill Sans Light"/>
                  </a:rPr>
                  <a:t>Iteration</a:t>
                </a:r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4993652" y="5721995"/>
                <a:ext cx="1113956" cy="461665"/>
              </a:xfrm>
              <a:prstGeom prst="rect">
                <a:avLst/>
              </a:prstGeom>
              <a:ln>
                <a:headEnd type="none" w="med" len="med"/>
                <a:tailEnd type="none"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atin typeface="Gill Sans Light"/>
                    <a:cs typeface="Gill Sans Light"/>
                  </a:rPr>
                  <a:t>Iteration</a:t>
                </a:r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6107608" y="5721995"/>
                <a:ext cx="1113956" cy="461665"/>
              </a:xfrm>
              <a:prstGeom prst="rect">
                <a:avLst/>
              </a:prstGeom>
              <a:ln>
                <a:headEnd type="none" w="med" len="med"/>
                <a:tailEnd type="none"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atin typeface="Gill Sans Light"/>
                    <a:cs typeface="Gill Sans Light"/>
                  </a:rPr>
                  <a:t>Iteration</a:t>
                </a:r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7221564" y="5721995"/>
                <a:ext cx="1048688" cy="461665"/>
              </a:xfrm>
              <a:prstGeom prst="rect">
                <a:avLst/>
              </a:prstGeom>
              <a:ln>
                <a:headEnd type="none" w="med" len="med"/>
                <a:tailEnd type="none"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atin typeface="Gill Sans Light"/>
                    <a:cs typeface="Gill Sans Light"/>
                  </a:rPr>
                  <a:t>Iteration</a:t>
                </a:r>
              </a:p>
            </p:txBody>
          </p:sp>
        </p:grpSp>
        <p:cxnSp>
          <p:nvCxnSpPr>
            <p:cNvPr id="51" name="Straight Arrow Connector 50"/>
            <p:cNvCxnSpPr/>
            <p:nvPr/>
          </p:nvCxnSpPr>
          <p:spPr>
            <a:xfrm flipV="1">
              <a:off x="2438400" y="2950091"/>
              <a:ext cx="223870" cy="61213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/>
            <p:nvPr/>
          </p:nvCxnSpPr>
          <p:spPr>
            <a:xfrm>
              <a:off x="2066535" y="2971800"/>
              <a:ext cx="141811" cy="61213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/>
            <p:cNvCxnSpPr/>
            <p:nvPr/>
          </p:nvCxnSpPr>
          <p:spPr>
            <a:xfrm>
              <a:off x="1828800" y="2971800"/>
              <a:ext cx="381805" cy="1648069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/>
            <p:cNvCxnSpPr/>
            <p:nvPr/>
          </p:nvCxnSpPr>
          <p:spPr>
            <a:xfrm>
              <a:off x="1600200" y="2971800"/>
              <a:ext cx="653165" cy="2750195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/>
            <p:cNvCxnSpPr/>
            <p:nvPr/>
          </p:nvCxnSpPr>
          <p:spPr>
            <a:xfrm flipV="1">
              <a:off x="2595530" y="2994298"/>
              <a:ext cx="604870" cy="1653902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/>
            <p:cNvCxnSpPr/>
            <p:nvPr/>
          </p:nvCxnSpPr>
          <p:spPr>
            <a:xfrm>
              <a:off x="2818595" y="2971800"/>
              <a:ext cx="381805" cy="1648069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/>
            <p:cNvCxnSpPr/>
            <p:nvPr/>
          </p:nvCxnSpPr>
          <p:spPr>
            <a:xfrm>
              <a:off x="3399063" y="2988198"/>
              <a:ext cx="634238" cy="2737703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/>
            <p:cNvCxnSpPr/>
            <p:nvPr/>
          </p:nvCxnSpPr>
          <p:spPr>
            <a:xfrm flipV="1">
              <a:off x="2671730" y="2950091"/>
              <a:ext cx="1016709" cy="2779997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/>
            <p:cNvCxnSpPr/>
            <p:nvPr/>
          </p:nvCxnSpPr>
          <p:spPr>
            <a:xfrm flipV="1">
              <a:off x="3317145" y="2950091"/>
              <a:ext cx="1016709" cy="2779997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/>
            <p:cNvCxnSpPr/>
            <p:nvPr/>
          </p:nvCxnSpPr>
          <p:spPr>
            <a:xfrm flipV="1">
              <a:off x="3814132" y="2971800"/>
              <a:ext cx="223870" cy="61213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Arrow Connector 72"/>
            <p:cNvCxnSpPr/>
            <p:nvPr/>
          </p:nvCxnSpPr>
          <p:spPr>
            <a:xfrm>
              <a:off x="4177370" y="3000131"/>
              <a:ext cx="381805" cy="1648069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/>
            <p:cNvCxnSpPr/>
            <p:nvPr/>
          </p:nvCxnSpPr>
          <p:spPr>
            <a:xfrm flipV="1">
              <a:off x="4656561" y="2941608"/>
              <a:ext cx="1016709" cy="2779997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/>
            <p:cNvCxnSpPr/>
            <p:nvPr/>
          </p:nvCxnSpPr>
          <p:spPr>
            <a:xfrm flipV="1">
              <a:off x="4659937" y="2978338"/>
              <a:ext cx="604870" cy="1653902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/>
            <p:cNvCxnSpPr/>
            <p:nvPr/>
          </p:nvCxnSpPr>
          <p:spPr>
            <a:xfrm flipV="1">
              <a:off x="5646199" y="3000131"/>
              <a:ext cx="604870" cy="1653902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/>
            <p:cNvCxnSpPr/>
            <p:nvPr/>
          </p:nvCxnSpPr>
          <p:spPr>
            <a:xfrm>
              <a:off x="6400800" y="3005964"/>
              <a:ext cx="381805" cy="1648069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/>
            <p:cNvCxnSpPr>
              <a:stCxn id="44" idx="0"/>
            </p:cNvCxnSpPr>
            <p:nvPr/>
          </p:nvCxnSpPr>
          <p:spPr>
            <a:xfrm flipV="1">
              <a:off x="6664586" y="2978339"/>
              <a:ext cx="1065332" cy="2743656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/>
            <p:cNvCxnSpPr/>
            <p:nvPr/>
          </p:nvCxnSpPr>
          <p:spPr>
            <a:xfrm>
              <a:off x="5884087" y="2994298"/>
              <a:ext cx="634238" cy="2737703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/>
            <p:cNvCxnSpPr/>
            <p:nvPr/>
          </p:nvCxnSpPr>
          <p:spPr>
            <a:xfrm>
              <a:off x="4512680" y="2994298"/>
              <a:ext cx="141811" cy="61213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/>
            <p:cNvCxnSpPr/>
            <p:nvPr/>
          </p:nvCxnSpPr>
          <p:spPr>
            <a:xfrm>
              <a:off x="4922746" y="3000131"/>
              <a:ext cx="141811" cy="61213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/>
            <p:cNvCxnSpPr/>
            <p:nvPr/>
          </p:nvCxnSpPr>
          <p:spPr>
            <a:xfrm>
              <a:off x="6711699" y="3000131"/>
              <a:ext cx="141811" cy="61213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Slide Number Placeholder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DE1F212-E36A-6C44-B33E-31147482829D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876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4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A371E4-79CA-994E-AA78-A11345994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AlexNet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635DB26-4068-244C-BE35-C1D0A5BDB8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3458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B4663B3-B02C-9C44-8C7E-0B1DCF6CA0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50900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dirty="0"/>
              <a:t>ImageNet Classification with Deep Convolutional Neural Networks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F43623A0-0EEB-664B-8773-EA8007C1B1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531294"/>
            <a:ext cx="9144000" cy="1655763"/>
          </a:xfrm>
        </p:spPr>
        <p:txBody>
          <a:bodyPr/>
          <a:lstStyle/>
          <a:p>
            <a:r>
              <a:rPr lang="en-US" dirty="0"/>
              <a:t>Alex </a:t>
            </a:r>
            <a:r>
              <a:rPr lang="en-US" dirty="0" err="1"/>
              <a:t>Krizhevsky</a:t>
            </a:r>
            <a:r>
              <a:rPr lang="en-US" dirty="0"/>
              <a:t>, </a:t>
            </a:r>
            <a:r>
              <a:rPr lang="en-US" dirty="0" err="1"/>
              <a:t>Illya</a:t>
            </a:r>
            <a:r>
              <a:rPr lang="en-US" dirty="0"/>
              <a:t> </a:t>
            </a:r>
            <a:r>
              <a:rPr lang="en-US" dirty="0" err="1"/>
              <a:t>Sutskever</a:t>
            </a:r>
            <a:r>
              <a:rPr lang="en-US" dirty="0"/>
              <a:t>, Geoffrey E. Hinton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6766310-1382-3E4A-BF5D-00AB48A37F1A}"/>
              </a:ext>
            </a:extLst>
          </p:cNvPr>
          <p:cNvSpPr/>
          <p:nvPr/>
        </p:nvSpPr>
        <p:spPr>
          <a:xfrm>
            <a:off x="1295400" y="4554676"/>
            <a:ext cx="99822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TL;DR;  This paper describe the deep convolutional architecture, training techniques, and system innovations that resulted in the winning entry for the ILSVRC-2012 Benchmark.  This model substantially outperformed the next best model that year.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037608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D9AD9-9034-654D-8819-53E779CB8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0" y="320675"/>
            <a:ext cx="10801350" cy="1325563"/>
          </a:xfrm>
        </p:spPr>
        <p:txBody>
          <a:bodyPr/>
          <a:lstStyle/>
          <a:p>
            <a:r>
              <a:rPr lang="en-US" dirty="0"/>
              <a:t>What is the problem being solved?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854101-C23C-9C4C-8611-B2354BC07E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0" y="1646239"/>
            <a:ext cx="6661150" cy="5122861"/>
          </a:xfrm>
        </p:spPr>
        <p:txBody>
          <a:bodyPr>
            <a:normAutofit/>
          </a:bodyPr>
          <a:lstStyle/>
          <a:p>
            <a:pPr marL="14287" indent="0">
              <a:buNone/>
            </a:pPr>
            <a:r>
              <a:rPr lang="en-US" dirty="0"/>
              <a:t>Image-Net </a:t>
            </a:r>
            <a:r>
              <a:rPr lang="en-US" b="1" dirty="0"/>
              <a:t>Benchmark</a:t>
            </a:r>
            <a:r>
              <a:rPr lang="en-US" dirty="0"/>
              <a:t> (ILSVRC-2012)</a:t>
            </a:r>
          </a:p>
          <a:p>
            <a:r>
              <a:rPr lang="en-US" dirty="0"/>
              <a:t>1.2M hand labeled (1000 classes) real-world images</a:t>
            </a:r>
          </a:p>
          <a:p>
            <a:pPr lvl="1"/>
            <a:r>
              <a:rPr lang="en-US" dirty="0"/>
              <a:t>Images have varying resolutions</a:t>
            </a:r>
          </a:p>
          <a:p>
            <a:r>
              <a:rPr lang="en-US" dirty="0"/>
              <a:t>Multiple tasks including </a:t>
            </a:r>
          </a:p>
          <a:p>
            <a:pPr lvl="1"/>
            <a:r>
              <a:rPr lang="en-US" b="1" dirty="0">
                <a:highlight>
                  <a:srgbClr val="FFFF00"/>
                </a:highlight>
              </a:rPr>
              <a:t>Classification </a:t>
            </a:r>
            <a:r>
              <a:rPr lang="en-US" dirty="0">
                <a:highlight>
                  <a:srgbClr val="FFFF00"/>
                </a:highlight>
              </a:rPr>
              <a:t>– algorithm may return 5 predictions per image </a:t>
            </a:r>
          </a:p>
          <a:p>
            <a:pPr lvl="1"/>
            <a:r>
              <a:rPr lang="en-US" b="1" dirty="0"/>
              <a:t>Classification with Localization </a:t>
            </a:r>
            <a:r>
              <a:rPr lang="en-US" dirty="0"/>
              <a:t>– Classification + a bounding box</a:t>
            </a:r>
          </a:p>
          <a:p>
            <a:pPr lvl="1"/>
            <a:r>
              <a:rPr lang="en-US" b="1" dirty="0"/>
              <a:t>Fine-Grained Classification;</a:t>
            </a:r>
            <a:r>
              <a:rPr lang="en-US" dirty="0"/>
              <a:t> – 100+ dog subcategories.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7407B9-C5BF-4B4E-9F96-1B4CC2A008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4608" y="1887538"/>
            <a:ext cx="4786092" cy="3751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851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A7718-C071-C143-A81F-578ED39E8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 Dataset Size and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ADB8A1-90C3-5548-AC8F-4777DA7556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44670"/>
            <a:ext cx="10515600" cy="4351339"/>
          </a:xfrm>
        </p:spPr>
        <p:txBody>
          <a:bodyPr>
            <a:normAutofit/>
          </a:bodyPr>
          <a:lstStyle/>
          <a:p>
            <a:r>
              <a:rPr lang="en-US" dirty="0"/>
              <a:t>Data is a a resource! (e.g., like processors and memory)</a:t>
            </a:r>
          </a:p>
          <a:p>
            <a:pPr lvl="1"/>
            <a:r>
              <a:rPr lang="en-US" dirty="0"/>
              <a:t>Is having lots of processors a problem?</a:t>
            </a:r>
          </a:p>
          <a:p>
            <a:r>
              <a:rPr lang="en-US" dirty="0"/>
              <a:t>You don’t have to use all the data!</a:t>
            </a:r>
          </a:p>
          <a:p>
            <a:pPr lvl="1"/>
            <a:r>
              <a:rPr lang="en-US" dirty="0"/>
              <a:t>Though using more data can often help</a:t>
            </a:r>
          </a:p>
          <a:p>
            <a:r>
              <a:rPr lang="en-US" dirty="0"/>
              <a:t>More data </a:t>
            </a:r>
            <a:r>
              <a:rPr lang="en-US" i="1" dirty="0"/>
              <a:t>often*</a:t>
            </a:r>
            <a:r>
              <a:rPr lang="en-US" dirty="0"/>
              <a:t> dominates models and algorithms</a:t>
            </a:r>
          </a:p>
          <a:p>
            <a:pPr marL="14287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055BE56-05FB-804B-ADFF-206ADF22B2E5}"/>
              </a:ext>
            </a:extLst>
          </p:cNvPr>
          <p:cNvGrpSpPr/>
          <p:nvPr/>
        </p:nvGrpSpPr>
        <p:grpSpPr>
          <a:xfrm>
            <a:off x="2271717" y="4591915"/>
            <a:ext cx="6694488" cy="3766277"/>
            <a:chOff x="2271717" y="4463323"/>
            <a:chExt cx="6694488" cy="3766277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8ECA28E-8B6E-BE4B-B884-CA1ED0366780}"/>
                </a:ext>
              </a:extLst>
            </p:cNvPr>
            <p:cNvSpPr/>
            <p:nvPr/>
          </p:nvSpPr>
          <p:spPr>
            <a:xfrm>
              <a:off x="2271717" y="4463323"/>
              <a:ext cx="6529384" cy="3766277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D34BF1F-D8A1-F84B-9DC3-2C9886E7D8B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86005" y="4530728"/>
              <a:ext cx="6680200" cy="3327400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7C29C9D-8F63-C34B-BB5F-C742B3B937AA}"/>
                </a:ext>
              </a:extLst>
            </p:cNvPr>
            <p:cNvSpPr/>
            <p:nvPr/>
          </p:nvSpPr>
          <p:spPr>
            <a:xfrm>
              <a:off x="3986213" y="6151564"/>
              <a:ext cx="3714750" cy="157797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6FAFCCD-F5CF-FE4E-856E-887F5934DB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46538" y="5429251"/>
              <a:ext cx="3594100" cy="92710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88B6023E-46A2-014F-9E47-5C7C6FDF981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406901" y="6296028"/>
              <a:ext cx="3263900" cy="368300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EC614D66-F57B-E040-878E-55D51EABA0F2}"/>
              </a:ext>
            </a:extLst>
          </p:cNvPr>
          <p:cNvSpPr txBox="1"/>
          <p:nvPr/>
        </p:nvSpPr>
        <p:spPr>
          <a:xfrm>
            <a:off x="8926514" y="5218586"/>
            <a:ext cx="3074986" cy="92333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184150" indent="-184150"/>
            <a:r>
              <a:rPr lang="en-US" dirty="0"/>
              <a:t>*More data also supports more sophisticated</a:t>
            </a:r>
            <a:br>
              <a:rPr lang="en-US" dirty="0"/>
            </a:br>
            <a:r>
              <a:rPr lang="en-US" dirty="0"/>
              <a:t>models and algorithms.</a:t>
            </a:r>
          </a:p>
        </p:txBody>
      </p:sp>
    </p:spTree>
    <p:extLst>
      <p:ext uri="{BB962C8B-B14F-4D97-AF65-F5344CB8AC3E}">
        <p14:creationId xmlns:p14="http://schemas.microsoft.com/office/powerpoint/2010/main" val="1327413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E013E-EA24-C043-90C2-6330607485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AlexNet</a:t>
            </a:r>
            <a:r>
              <a:rPr lang="en-US" dirty="0"/>
              <a:t>* Architecture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F154D7-C9B1-F44B-BEF4-09CAF08BA58D}"/>
              </a:ext>
            </a:extLst>
          </p:cNvPr>
          <p:cNvSpPr txBox="1"/>
          <p:nvPr/>
        </p:nvSpPr>
        <p:spPr>
          <a:xfrm>
            <a:off x="9385300" y="6488668"/>
            <a:ext cx="2706190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*Posthumously Named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809D55-59CF-C348-B953-6BB43D49445E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68399" y="2198688"/>
            <a:ext cx="10083800" cy="321310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58EA4FA0-0509-A74A-B792-80614F01F4DB}"/>
              </a:ext>
            </a:extLst>
          </p:cNvPr>
          <p:cNvGrpSpPr/>
          <p:nvPr/>
        </p:nvGrpSpPr>
        <p:grpSpPr>
          <a:xfrm>
            <a:off x="3078956" y="1646238"/>
            <a:ext cx="6357938" cy="4891087"/>
            <a:chOff x="3078956" y="1646238"/>
            <a:chExt cx="6357938" cy="4891087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EAACD72F-3731-8344-AC13-12909ABEEBA0}"/>
                </a:ext>
              </a:extLst>
            </p:cNvPr>
            <p:cNvSpPr/>
            <p:nvPr/>
          </p:nvSpPr>
          <p:spPr>
            <a:xfrm>
              <a:off x="3078956" y="1646238"/>
              <a:ext cx="6357938" cy="4891087"/>
            </a:xfrm>
            <a:prstGeom prst="roundRect">
              <a:avLst/>
            </a:prstGeom>
            <a:solidFill>
              <a:schemeClr val="accent2">
                <a:alpha val="37000"/>
              </a:schemeClr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7ED37870-2279-D84E-85CA-C29AA40415B9}"/>
                </a:ext>
              </a:extLst>
            </p:cNvPr>
            <p:cNvSpPr/>
            <p:nvPr/>
          </p:nvSpPr>
          <p:spPr>
            <a:xfrm>
              <a:off x="4757017" y="5602327"/>
              <a:ext cx="290656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Without GPU Partitioning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18770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E013E-EA24-C043-90C2-6330607485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/>
              <a:t>Actual</a:t>
            </a:r>
            <a:r>
              <a:rPr lang="en-US" dirty="0"/>
              <a:t> </a:t>
            </a:r>
            <a:r>
              <a:rPr lang="en-US" dirty="0" err="1"/>
              <a:t>AlexNet</a:t>
            </a:r>
            <a:r>
              <a:rPr lang="en-US" dirty="0"/>
              <a:t>* Architecture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12CE40-FE97-3948-A162-E90E147204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450" y="1981200"/>
            <a:ext cx="10635142" cy="36766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5789433-1111-894E-9A5D-593CD528AB33}"/>
              </a:ext>
            </a:extLst>
          </p:cNvPr>
          <p:cNvSpPr txBox="1"/>
          <p:nvPr/>
        </p:nvSpPr>
        <p:spPr>
          <a:xfrm>
            <a:off x="838200" y="1276906"/>
            <a:ext cx="1882247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from the paper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6479A8-7534-664A-96D4-255894AFF5C5}"/>
              </a:ext>
            </a:extLst>
          </p:cNvPr>
          <p:cNvSpPr txBox="1"/>
          <p:nvPr/>
        </p:nvSpPr>
        <p:spPr>
          <a:xfrm>
            <a:off x="9385300" y="6488668"/>
            <a:ext cx="2706190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*Posthumously Named</a:t>
            </a:r>
          </a:p>
        </p:txBody>
      </p:sp>
    </p:spTree>
    <p:extLst>
      <p:ext uri="{BB962C8B-B14F-4D97-AF65-F5344CB8AC3E}">
        <p14:creationId xmlns:p14="http://schemas.microsoft.com/office/powerpoint/2010/main" val="18111712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9B26C3D6-8DF7-8742-93D1-1743080C1011}"/>
              </a:ext>
            </a:extLst>
          </p:cNvPr>
          <p:cNvGrpSpPr/>
          <p:nvPr/>
        </p:nvGrpSpPr>
        <p:grpSpPr>
          <a:xfrm>
            <a:off x="5979754" y="3151186"/>
            <a:ext cx="6031093" cy="3392490"/>
            <a:chOff x="2308401" y="2546351"/>
            <a:chExt cx="7902222" cy="44450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D2CBC0A-AF5A-9B46-B777-F505BA5E79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08401" y="2546351"/>
              <a:ext cx="7902222" cy="4445000"/>
            </a:xfrm>
            <a:prstGeom prst="rect">
              <a:avLst/>
            </a:prstGeom>
          </p:spPr>
        </p:pic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910DAA5F-4C5F-094A-8421-0D6B47743082}"/>
                </a:ext>
              </a:extLst>
            </p:cNvPr>
            <p:cNvCxnSpPr/>
            <p:nvPr/>
          </p:nvCxnSpPr>
          <p:spPr>
            <a:xfrm>
              <a:off x="4592088" y="3746441"/>
              <a:ext cx="481263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EAAF973E-FBAE-7A46-888E-E94F3677E613}"/>
                </a:ext>
              </a:extLst>
            </p:cNvPr>
            <p:cNvCxnSpPr>
              <a:cxnSpLocks/>
            </p:cNvCxnSpPr>
            <p:nvPr/>
          </p:nvCxnSpPr>
          <p:spPr>
            <a:xfrm>
              <a:off x="5073351" y="3746441"/>
              <a:ext cx="0" cy="488138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4D2F8AB4-A266-1445-AB9F-8EDFBD2F886C}"/>
                </a:ext>
              </a:extLst>
            </p:cNvPr>
            <p:cNvCxnSpPr>
              <a:cxnSpLocks/>
            </p:cNvCxnSpPr>
            <p:nvPr/>
          </p:nvCxnSpPr>
          <p:spPr>
            <a:xfrm>
              <a:off x="7445291" y="3589458"/>
              <a:ext cx="393032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AADB2B9-E753-5E4B-ACDC-1DF40EA39059}"/>
                </a:ext>
              </a:extLst>
            </p:cNvPr>
            <p:cNvCxnSpPr>
              <a:cxnSpLocks/>
            </p:cNvCxnSpPr>
            <p:nvPr/>
          </p:nvCxnSpPr>
          <p:spPr>
            <a:xfrm>
              <a:off x="7838323" y="3589458"/>
              <a:ext cx="0" cy="376989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369030D-2C7D-364A-BFC2-CC658EDF104E}"/>
                </a:ext>
              </a:extLst>
            </p:cNvPr>
            <p:cNvCxnSpPr>
              <a:cxnSpLocks/>
            </p:cNvCxnSpPr>
            <p:nvPr/>
          </p:nvCxnSpPr>
          <p:spPr>
            <a:xfrm>
              <a:off x="5988897" y="3776234"/>
              <a:ext cx="393032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225D78A2-DB47-C241-95E8-AFEBF125FA6A}"/>
                </a:ext>
              </a:extLst>
            </p:cNvPr>
            <p:cNvCxnSpPr>
              <a:cxnSpLocks/>
            </p:cNvCxnSpPr>
            <p:nvPr/>
          </p:nvCxnSpPr>
          <p:spPr>
            <a:xfrm>
              <a:off x="6381929" y="3776234"/>
              <a:ext cx="0" cy="376989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B21E8C60-7465-644F-806E-0FD42F944F10}"/>
                </a:ext>
              </a:extLst>
            </p:cNvPr>
            <p:cNvGrpSpPr/>
            <p:nvPr/>
          </p:nvGrpSpPr>
          <p:grpSpPr>
            <a:xfrm>
              <a:off x="8863141" y="3870362"/>
              <a:ext cx="268446" cy="257488"/>
              <a:chOff x="8780761" y="2972374"/>
              <a:chExt cx="393032" cy="376989"/>
            </a:xfrm>
          </p:grpSpPr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36D516EB-8513-5E48-A500-B6D06234B25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80761" y="2972374"/>
                <a:ext cx="393032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BD533EB2-0BFB-6744-85F6-2B75478B5E0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73793" y="2972374"/>
                <a:ext cx="0" cy="376989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2D40F36B-3C21-8349-9F00-9CC8E3BB1D45}"/>
                </a:ext>
              </a:extLst>
            </p:cNvPr>
            <p:cNvGrpSpPr/>
            <p:nvPr/>
          </p:nvGrpSpPr>
          <p:grpSpPr>
            <a:xfrm>
              <a:off x="4488035" y="5602009"/>
              <a:ext cx="221856" cy="234080"/>
              <a:chOff x="8780761" y="2972374"/>
              <a:chExt cx="393032" cy="376989"/>
            </a:xfrm>
          </p:grpSpPr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5B29ED05-EEDB-4C45-955B-1753FD66965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80761" y="2972374"/>
                <a:ext cx="393032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68C12A30-9A03-FB41-828A-DBF41085359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73793" y="2972374"/>
                <a:ext cx="0" cy="376989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B1F50936-E6B5-C04A-9D11-A37018F362C0}"/>
                </a:ext>
              </a:extLst>
            </p:cNvPr>
            <p:cNvGrpSpPr/>
            <p:nvPr/>
          </p:nvGrpSpPr>
          <p:grpSpPr>
            <a:xfrm>
              <a:off x="6081712" y="5512883"/>
              <a:ext cx="221856" cy="234080"/>
              <a:chOff x="8780761" y="2972374"/>
              <a:chExt cx="393032" cy="376989"/>
            </a:xfrm>
          </p:grpSpPr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E609E315-4F26-1C4D-B319-92CCAD35136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80761" y="2972374"/>
                <a:ext cx="393032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50B2339B-2F7E-3645-A4B4-4B9DDF94D9E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73793" y="2972374"/>
                <a:ext cx="0" cy="376989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C83A763E-8FC5-D746-BBB0-6EF3E184CADA}"/>
                </a:ext>
              </a:extLst>
            </p:cNvPr>
            <p:cNvGrpSpPr/>
            <p:nvPr/>
          </p:nvGrpSpPr>
          <p:grpSpPr>
            <a:xfrm>
              <a:off x="7327962" y="5542663"/>
              <a:ext cx="125232" cy="132132"/>
              <a:chOff x="8780761" y="2972374"/>
              <a:chExt cx="393032" cy="376989"/>
            </a:xfrm>
          </p:grpSpPr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7A5FD43A-93FA-F04B-AD7A-2B0AC00E112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80761" y="2972374"/>
                <a:ext cx="393032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6C107A32-5921-8C4D-A072-6921A9675E1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73793" y="2972374"/>
                <a:ext cx="0" cy="376989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F1AB7B6-71B1-B547-93E6-D5787B8C3B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450" y="152059"/>
            <a:ext cx="10801350" cy="1325563"/>
          </a:xfrm>
        </p:spPr>
        <p:txBody>
          <a:bodyPr/>
          <a:lstStyle/>
          <a:p>
            <a:r>
              <a:rPr lang="en-US" dirty="0"/>
              <a:t>Training on Multiple GPUs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5A5118-149D-E542-820C-03D66AB4D1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97484"/>
            <a:ext cx="10515600" cy="5408457"/>
          </a:xfrm>
        </p:spPr>
        <p:txBody>
          <a:bodyPr>
            <a:normAutofit/>
          </a:bodyPr>
          <a:lstStyle/>
          <a:p>
            <a:r>
              <a:rPr lang="en-US" dirty="0"/>
              <a:t>Limited by GPU </a:t>
            </a:r>
            <a:r>
              <a:rPr lang="en-US" b="1" dirty="0"/>
              <a:t>memory</a:t>
            </a:r>
            <a:r>
              <a:rPr lang="en-US" dirty="0"/>
              <a:t> using Nvidia GTX 580 (3GB RAM)</a:t>
            </a:r>
          </a:p>
          <a:p>
            <a:pPr lvl="1"/>
            <a:r>
              <a:rPr lang="en-US" dirty="0"/>
              <a:t>60M Parameters ~ </a:t>
            </a:r>
            <a:r>
              <a:rPr lang="en-US" b="1" dirty="0"/>
              <a:t>240 MB</a:t>
            </a:r>
            <a:endParaRPr lang="en-US" dirty="0"/>
          </a:p>
          <a:p>
            <a:pPr lvl="1"/>
            <a:r>
              <a:rPr lang="en-US" dirty="0"/>
              <a:t>Need to cache activation maps for backpropagation</a:t>
            </a:r>
          </a:p>
          <a:p>
            <a:pPr lvl="2"/>
            <a:r>
              <a:rPr lang="en-US" dirty="0"/>
              <a:t>Batch size = 128</a:t>
            </a:r>
          </a:p>
          <a:p>
            <a:pPr lvl="2"/>
            <a:r>
              <a:rPr lang="en-US" dirty="0"/>
              <a:t>128 * (227*227*3 + 55*55*96*2 + 96*27*27*2 + 256*27*27*2 + 256*13*13*2 + 13*13*384*2  + 256*13*13 + 6*6*256 + 4096 + 4096 + 1000) *4 Bytes ~ </a:t>
            </a:r>
            <a:r>
              <a:rPr lang="en-US" b="1" dirty="0"/>
              <a:t>782MB Activations</a:t>
            </a:r>
          </a:p>
          <a:p>
            <a:pPr lvl="2"/>
            <a:r>
              <a:rPr lang="en-US" dirty="0"/>
              <a:t>That is assuming no </a:t>
            </a:r>
            <a:br>
              <a:rPr lang="en-US" dirty="0"/>
            </a:br>
            <a:r>
              <a:rPr lang="en-US" dirty="0"/>
              <a:t>overhead and single</a:t>
            </a:r>
            <a:br>
              <a:rPr lang="en-US" dirty="0"/>
            </a:br>
            <a:r>
              <a:rPr lang="en-US" dirty="0"/>
              <a:t>precision values </a:t>
            </a:r>
          </a:p>
          <a:p>
            <a:r>
              <a:rPr lang="en-US" dirty="0"/>
              <a:t>Tuned splitting across GPUS</a:t>
            </a:r>
            <a:br>
              <a:rPr lang="en-US" dirty="0"/>
            </a:br>
            <a:r>
              <a:rPr lang="en-US" dirty="0"/>
              <a:t>to balance communication </a:t>
            </a:r>
            <a:br>
              <a:rPr lang="en-US" dirty="0"/>
            </a:br>
            <a:r>
              <a:rPr lang="en-US" dirty="0"/>
              <a:t>and computation</a:t>
            </a:r>
          </a:p>
          <a:p>
            <a:pPr lvl="1"/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4E2DB7F-8D1D-9B42-A817-9177C0924FAB}"/>
              </a:ext>
            </a:extLst>
          </p:cNvPr>
          <p:cNvSpPr txBox="1"/>
          <p:nvPr/>
        </p:nvSpPr>
        <p:spPr>
          <a:xfrm>
            <a:off x="2322689" y="6537325"/>
            <a:ext cx="9775433" cy="276999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Image from https://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neurohive.io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/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en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/popular-networks/alexnet-imagenet-classification-with-deep-convolutional-neural-networks/</a:t>
            </a:r>
          </a:p>
        </p:txBody>
      </p:sp>
    </p:spTree>
    <p:extLst>
      <p:ext uri="{BB962C8B-B14F-4D97-AF65-F5344CB8AC3E}">
        <p14:creationId xmlns:p14="http://schemas.microsoft.com/office/powerpoint/2010/main" val="1217147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E7F4F-D6CD-F047-B0B0-0EBED6C873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Interesting Consequence of </a:t>
            </a:r>
            <a:br>
              <a:rPr lang="en-US" dirty="0"/>
            </a:br>
            <a:r>
              <a:rPr lang="en-US" dirty="0"/>
              <a:t>Partitioned Training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2E8B66-8807-2D48-AC5F-85DA4CEC77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4716" y="2542807"/>
            <a:ext cx="5879084" cy="27051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060EB0A1-B562-254A-8A9F-88BC959A69DA}"/>
              </a:ext>
            </a:extLst>
          </p:cNvPr>
          <p:cNvGrpSpPr/>
          <p:nvPr/>
        </p:nvGrpSpPr>
        <p:grpSpPr>
          <a:xfrm>
            <a:off x="1436821" y="2208632"/>
            <a:ext cx="3383280" cy="2657020"/>
            <a:chOff x="2308400" y="2546352"/>
            <a:chExt cx="2959521" cy="232422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F3C2CF6-DDE8-D54E-8D5C-316DC404A3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-3"/>
            <a:stretch/>
          </p:blipFill>
          <p:spPr>
            <a:xfrm>
              <a:off x="2308400" y="2546352"/>
              <a:ext cx="2959521" cy="2324225"/>
            </a:xfrm>
            <a:prstGeom prst="rect">
              <a:avLst/>
            </a:prstGeom>
          </p:spPr>
        </p:pic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6D7469A8-5AA3-A541-BD4F-9C98B35D8C04}"/>
                </a:ext>
              </a:extLst>
            </p:cNvPr>
            <p:cNvCxnSpPr/>
            <p:nvPr/>
          </p:nvCxnSpPr>
          <p:spPr>
            <a:xfrm>
              <a:off x="4592088" y="3746441"/>
              <a:ext cx="481263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151738A5-6214-A041-B38F-E2A25FA78DDB}"/>
                </a:ext>
              </a:extLst>
            </p:cNvPr>
            <p:cNvCxnSpPr>
              <a:cxnSpLocks/>
            </p:cNvCxnSpPr>
            <p:nvPr/>
          </p:nvCxnSpPr>
          <p:spPr>
            <a:xfrm>
              <a:off x="5073351" y="3746441"/>
              <a:ext cx="0" cy="488138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2300885-D186-0A41-A71D-6D55DA0564E4}"/>
              </a:ext>
            </a:extLst>
          </p:cNvPr>
          <p:cNvCxnSpPr>
            <a:cxnSpLocks/>
          </p:cNvCxnSpPr>
          <p:nvPr/>
        </p:nvCxnSpPr>
        <p:spPr>
          <a:xfrm flipV="1">
            <a:off x="4692271" y="3369386"/>
            <a:ext cx="902021" cy="3931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718F206-79C3-2942-8FD6-92ED6D63B52B}"/>
              </a:ext>
            </a:extLst>
          </p:cNvPr>
          <p:cNvCxnSpPr>
            <a:cxnSpLocks/>
          </p:cNvCxnSpPr>
          <p:nvPr/>
        </p:nvCxnSpPr>
        <p:spPr>
          <a:xfrm>
            <a:off x="4503072" y="3982034"/>
            <a:ext cx="1091220" cy="4349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CFFA0981-B228-474B-9963-88A96A389CC4}"/>
              </a:ext>
            </a:extLst>
          </p:cNvPr>
          <p:cNvSpPr txBox="1"/>
          <p:nvPr/>
        </p:nvSpPr>
        <p:spPr>
          <a:xfrm>
            <a:off x="6100260" y="2412211"/>
            <a:ext cx="1954381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Edge Detection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6D0AD97-D1AE-3742-ABFB-DB22CC8FA259}"/>
              </a:ext>
            </a:extLst>
          </p:cNvPr>
          <p:cNvSpPr txBox="1"/>
          <p:nvPr/>
        </p:nvSpPr>
        <p:spPr>
          <a:xfrm>
            <a:off x="6100259" y="5009124"/>
            <a:ext cx="1446230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Color Filters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33F555D0-4552-5543-955D-29017AFB10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9276" y="5163097"/>
            <a:ext cx="3024524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2105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4E5C25-DADF-9148-B513-1D395537D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Put into historical context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D9CD06-5E4D-2F4F-A6E5-934DEEA045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741" y="2029456"/>
            <a:ext cx="8792965" cy="412874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C627A5A-C97B-704E-BBC9-EDBCACF5D899}"/>
              </a:ext>
            </a:extLst>
          </p:cNvPr>
          <p:cNvSpPr/>
          <p:nvPr/>
        </p:nvSpPr>
        <p:spPr>
          <a:xfrm>
            <a:off x="4493941" y="4137102"/>
            <a:ext cx="970157" cy="158347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551DA6-75F9-5A4C-8332-96379095154A}"/>
              </a:ext>
            </a:extLst>
          </p:cNvPr>
          <p:cNvSpPr txBox="1"/>
          <p:nvPr/>
        </p:nvSpPr>
        <p:spPr>
          <a:xfrm>
            <a:off x="4446661" y="3767770"/>
            <a:ext cx="1064715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AlexNet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540146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E1A07-F565-4B4A-A2D2-C017913659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450" y="170566"/>
            <a:ext cx="10801350" cy="1325563"/>
          </a:xfrm>
        </p:spPr>
        <p:txBody>
          <a:bodyPr/>
          <a:lstStyle/>
          <a:p>
            <a:r>
              <a:rPr lang="en-US" dirty="0"/>
              <a:t>Good Embeddings …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C476E0-CF78-734E-9B8B-F64FCA0353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450" y="1541502"/>
            <a:ext cx="6832997" cy="499582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F1B2F37-3F3A-164B-8C2A-CF01A711BBD2}"/>
              </a:ext>
            </a:extLst>
          </p:cNvPr>
          <p:cNvSpPr/>
          <p:nvPr/>
        </p:nvSpPr>
        <p:spPr>
          <a:xfrm>
            <a:off x="552450" y="1657390"/>
            <a:ext cx="997570" cy="4810318"/>
          </a:xfrm>
          <a:prstGeom prst="rect">
            <a:avLst/>
          </a:prstGeom>
          <a:noFill/>
          <a:ln w="762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D52211-D33A-B442-8606-AC936A8A6A4B}"/>
              </a:ext>
            </a:extLst>
          </p:cNvPr>
          <p:cNvSpPr txBox="1"/>
          <p:nvPr/>
        </p:nvSpPr>
        <p:spPr>
          <a:xfrm>
            <a:off x="680871" y="1304468"/>
            <a:ext cx="869149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Query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19D9DAA-F4A1-1645-90AD-092271E220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7386515" y="2710689"/>
            <a:ext cx="5692042" cy="181371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E0C7CCE-33F9-DC4B-B9AE-66EC5F220F00}"/>
              </a:ext>
            </a:extLst>
          </p:cNvPr>
          <p:cNvSpPr txBox="1"/>
          <p:nvPr/>
        </p:nvSpPr>
        <p:spPr>
          <a:xfrm>
            <a:off x="8073483" y="895171"/>
            <a:ext cx="1556836" cy="6463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Embedding 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Layer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99CE2E2-E94C-084F-99DB-8DA4A7B42C0F}"/>
              </a:ext>
            </a:extLst>
          </p:cNvPr>
          <p:cNvSpPr/>
          <p:nvPr/>
        </p:nvSpPr>
        <p:spPr>
          <a:xfrm>
            <a:off x="9779620" y="1086687"/>
            <a:ext cx="858362" cy="13492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CDCFE2D-1B1C-684E-BA82-56E3617A2BDE}"/>
              </a:ext>
            </a:extLst>
          </p:cNvPr>
          <p:cNvSpPr txBox="1"/>
          <p:nvPr/>
        </p:nvSpPr>
        <p:spPr>
          <a:xfrm>
            <a:off x="7298621" y="1759069"/>
            <a:ext cx="1553280" cy="120032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Images with largest dot product with query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C1DDD9-A18F-FA45-8FB0-72F5BF8E0BB8}"/>
              </a:ext>
            </a:extLst>
          </p:cNvPr>
          <p:cNvSpPr txBox="1"/>
          <p:nvPr/>
        </p:nvSpPr>
        <p:spPr>
          <a:xfrm>
            <a:off x="1509937" y="1045448"/>
            <a:ext cx="5463355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This will later be the foundation of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many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papers</a:t>
            </a:r>
          </a:p>
        </p:txBody>
      </p:sp>
    </p:spTree>
    <p:extLst>
      <p:ext uri="{BB962C8B-B14F-4D97-AF65-F5344CB8AC3E}">
        <p14:creationId xmlns:p14="http://schemas.microsoft.com/office/powerpoint/2010/main" val="305306410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A371E4-79CA-994E-AA78-A11345994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DistBelief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32CCB7-76E0-634F-B305-E4C04EFC15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18592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FD71C1E-8061-8042-9E7C-89953D64DAE7}"/>
              </a:ext>
            </a:extLst>
          </p:cNvPr>
          <p:cNvSpPr/>
          <p:nvPr/>
        </p:nvSpPr>
        <p:spPr>
          <a:xfrm>
            <a:off x="7567961" y="2036956"/>
            <a:ext cx="594732" cy="148683"/>
          </a:xfrm>
          <a:prstGeom prst="round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ABABD4C2-296E-2243-837E-2CE1122DC71B}"/>
              </a:ext>
            </a:extLst>
          </p:cNvPr>
          <p:cNvSpPr/>
          <p:nvPr/>
        </p:nvSpPr>
        <p:spPr>
          <a:xfrm>
            <a:off x="9363308" y="2293434"/>
            <a:ext cx="654205" cy="148683"/>
          </a:xfrm>
          <a:prstGeom prst="round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E070A9E-67D5-F84D-8BDF-90322CD4EC39}"/>
              </a:ext>
            </a:extLst>
          </p:cNvPr>
          <p:cNvSpPr/>
          <p:nvPr/>
        </p:nvSpPr>
        <p:spPr>
          <a:xfrm>
            <a:off x="8983874" y="2045891"/>
            <a:ext cx="594732" cy="148683"/>
          </a:xfrm>
          <a:prstGeom prst="round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F37237C3-902D-5641-80BA-D28B323A690A}"/>
              </a:ext>
            </a:extLst>
          </p:cNvPr>
          <p:cNvSpPr/>
          <p:nvPr/>
        </p:nvSpPr>
        <p:spPr>
          <a:xfrm>
            <a:off x="8073801" y="2170771"/>
            <a:ext cx="540665" cy="148683"/>
          </a:xfrm>
          <a:prstGeom prst="round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D63D84-0345-FA4A-B264-451BA82445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150" y="0"/>
            <a:ext cx="6819900" cy="2608263"/>
          </a:xfrm>
        </p:spPr>
        <p:txBody>
          <a:bodyPr>
            <a:normAutofit/>
          </a:bodyPr>
          <a:lstStyle/>
          <a:p>
            <a:r>
              <a:rPr lang="en-US" dirty="0"/>
              <a:t>Large Scale </a:t>
            </a:r>
            <a:br>
              <a:rPr lang="en-US" dirty="0"/>
            </a:br>
            <a:r>
              <a:rPr lang="en-US" dirty="0"/>
              <a:t>Distributed </a:t>
            </a:r>
            <a:br>
              <a:rPr lang="en-US" dirty="0"/>
            </a:br>
            <a:r>
              <a:rPr lang="en-US" dirty="0"/>
              <a:t>Deep Networks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8A7C26-191D-9342-86BA-182B8696F2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5950" y="346403"/>
            <a:ext cx="6262687" cy="812176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108832A-C45B-244E-8020-192F0A7056A5}"/>
              </a:ext>
            </a:extLst>
          </p:cNvPr>
          <p:cNvSpPr txBox="1"/>
          <p:nvPr/>
        </p:nvSpPr>
        <p:spPr>
          <a:xfrm>
            <a:off x="6910029" y="711476"/>
            <a:ext cx="3943708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NIPS 2012 (Same Year as </a:t>
            </a:r>
            <a:r>
              <a:rPr lang="en-US" dirty="0" err="1"/>
              <a:t>AlexNet</a:t>
            </a:r>
            <a:r>
              <a:rPr lang="en-US" dirty="0"/>
              <a:t>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F09427F-2D10-7243-BE78-7AF4EEF7A149}"/>
              </a:ext>
            </a:extLst>
          </p:cNvPr>
          <p:cNvSpPr txBox="1"/>
          <p:nvPr/>
        </p:nvSpPr>
        <p:spPr>
          <a:xfrm>
            <a:off x="438150" y="2290726"/>
            <a:ext cx="5299849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Described the system for the 2012 ICML Paper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3F9E115-656A-0645-B2CF-246F136C54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200" y="2791794"/>
            <a:ext cx="5816758" cy="761625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95652A92-62FC-A046-B682-0276BAF71BE0}"/>
              </a:ext>
            </a:extLst>
          </p:cNvPr>
          <p:cNvGrpSpPr/>
          <p:nvPr/>
        </p:nvGrpSpPr>
        <p:grpSpPr>
          <a:xfrm>
            <a:off x="2208362" y="4127612"/>
            <a:ext cx="4019596" cy="2575053"/>
            <a:chOff x="2208362" y="4369154"/>
            <a:chExt cx="4019596" cy="2575053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C3134F34-8782-0C4B-8D5E-E9E9AEC45C9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208362" y="4369154"/>
              <a:ext cx="4019596" cy="2575053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6A43DDC-A7C0-6D40-8C04-658C24F39644}"/>
                </a:ext>
              </a:extLst>
            </p:cNvPr>
            <p:cNvSpPr txBox="1"/>
            <p:nvPr/>
          </p:nvSpPr>
          <p:spPr>
            <a:xfrm>
              <a:off x="2312598" y="4369154"/>
              <a:ext cx="2719014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Discovers Cat Features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CAAE7B7-832A-964B-AD85-0EEC19AF5DDD}"/>
              </a:ext>
            </a:extLst>
          </p:cNvPr>
          <p:cNvGrpSpPr/>
          <p:nvPr/>
        </p:nvGrpSpPr>
        <p:grpSpPr>
          <a:xfrm rot="20431469">
            <a:off x="8189854" y="4654408"/>
            <a:ext cx="2777507" cy="1336049"/>
            <a:chOff x="-5210355" y="3378703"/>
            <a:chExt cx="3001993" cy="1383078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19" name="Process 18">
              <a:extLst>
                <a:ext uri="{FF2B5EF4-FFF2-40B4-BE49-F238E27FC236}">
                  <a16:creationId xmlns:a16="http://schemas.microsoft.com/office/drawing/2014/main" id="{9FA9E2AF-A66A-3C4F-8215-496B4139C512}"/>
                </a:ext>
              </a:extLst>
            </p:cNvPr>
            <p:cNvSpPr/>
            <p:nvPr/>
          </p:nvSpPr>
          <p:spPr>
            <a:xfrm>
              <a:off x="-5210355" y="3778370"/>
              <a:ext cx="3001993" cy="983411"/>
            </a:xfrm>
            <a:prstGeom prst="flowChartProcess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3600" dirty="0" err="1">
                  <a:solidFill>
                    <a:schemeClr val="accent4"/>
                  </a:solidFill>
                  <a:latin typeface="Comic Sans MS" panose="030F0902030302020204" pitchFamily="66" charset="0"/>
                </a:rPr>
                <a:t>DistBelief</a:t>
              </a:r>
              <a:r>
                <a:rPr lang="en-US" sz="3200" dirty="0">
                  <a:solidFill>
                    <a:schemeClr val="accent4"/>
                  </a:solidFill>
                  <a:latin typeface="Comic Sans MS" panose="030F0902030302020204" pitchFamily="66" charset="0"/>
                </a:rPr>
                <a:t> 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09E02957-46BC-0249-A5B6-ED7B898FC3F7}"/>
                </a:ext>
              </a:extLst>
            </p:cNvPr>
            <p:cNvSpPr/>
            <p:nvPr/>
          </p:nvSpPr>
          <p:spPr>
            <a:xfrm>
              <a:off x="-5210355" y="3378703"/>
              <a:ext cx="3001993" cy="399667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/>
                <a:t>Label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209955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63D84-0345-FA4A-B264-451BA82445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380" y="58"/>
            <a:ext cx="9913548" cy="2056930"/>
          </a:xfrm>
        </p:spPr>
        <p:txBody>
          <a:bodyPr>
            <a:normAutofit/>
          </a:bodyPr>
          <a:lstStyle/>
          <a:p>
            <a:r>
              <a:rPr lang="en-US" dirty="0"/>
              <a:t>Building High-Level Features Using Large Scale Unsupervised Learning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F09427F-2D10-7243-BE78-7AF4EEF7A149}"/>
              </a:ext>
            </a:extLst>
          </p:cNvPr>
          <p:cNvSpPr txBox="1"/>
          <p:nvPr/>
        </p:nvSpPr>
        <p:spPr>
          <a:xfrm>
            <a:off x="10553424" y="1687656"/>
            <a:ext cx="1321196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ICML 2012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3F9E115-656A-0645-B2CF-246F136C54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1681" y="2218704"/>
            <a:ext cx="4452297" cy="582968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86E2EAC-573D-9240-9E99-AD028DC5A4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7044" y="1670778"/>
            <a:ext cx="4452297" cy="408127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17BDEA7-BEE4-AF4A-8EB3-7FF7D29E74C5}"/>
              </a:ext>
            </a:extLst>
          </p:cNvPr>
          <p:cNvSpPr txBox="1"/>
          <p:nvPr/>
        </p:nvSpPr>
        <p:spPr>
          <a:xfrm>
            <a:off x="317380" y="3214187"/>
            <a:ext cx="1457450" cy="4001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000" dirty="0"/>
              <a:t>9x “deep”</a:t>
            </a:r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CB88BAD7-2C53-0240-AAB4-5E8B5045A255}"/>
              </a:ext>
            </a:extLst>
          </p:cNvPr>
          <p:cNvSpPr/>
          <p:nvPr/>
        </p:nvSpPr>
        <p:spPr>
          <a:xfrm>
            <a:off x="4122408" y="3049434"/>
            <a:ext cx="2622430" cy="678274"/>
          </a:xfrm>
          <a:prstGeom prst="wedgeRoundRectCallout">
            <a:avLst>
              <a:gd name="adj1" fmla="val -70175"/>
              <a:gd name="adj2" fmla="val 61000"/>
              <a:gd name="adj3" fmla="val 16667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Pre-Convolutional* Architecture</a:t>
            </a:r>
          </a:p>
        </p:txBody>
      </p:sp>
      <p:sp>
        <p:nvSpPr>
          <p:cNvPr id="18" name="Rounded Rectangular Callout 17">
            <a:extLst>
              <a:ext uri="{FF2B5EF4-FFF2-40B4-BE49-F238E27FC236}">
                <a16:creationId xmlns:a16="http://schemas.microsoft.com/office/drawing/2014/main" id="{BDF5EAE7-3A90-0447-BCA8-0E86ECE3CE9C}"/>
              </a:ext>
            </a:extLst>
          </p:cNvPr>
          <p:cNvSpPr/>
          <p:nvPr/>
        </p:nvSpPr>
        <p:spPr>
          <a:xfrm>
            <a:off x="5433623" y="3931403"/>
            <a:ext cx="2285823" cy="678274"/>
          </a:xfrm>
          <a:prstGeom prst="wedgeRoundRectCallout">
            <a:avLst>
              <a:gd name="adj1" fmla="val -12058"/>
              <a:gd name="adj2" fmla="val -111967"/>
              <a:gd name="adj3" fmla="val 16667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Each Neuron has </a:t>
            </a:r>
            <a:r>
              <a:rPr lang="en-US" b="1" dirty="0"/>
              <a:t>separate</a:t>
            </a:r>
            <a:r>
              <a:rPr lang="en-US" dirty="0"/>
              <a:t> weights</a:t>
            </a:r>
          </a:p>
        </p:txBody>
      </p:sp>
      <p:sp>
        <p:nvSpPr>
          <p:cNvPr id="19" name="Rounded Rectangular Callout 18">
            <a:extLst>
              <a:ext uri="{FF2B5EF4-FFF2-40B4-BE49-F238E27FC236}">
                <a16:creationId xmlns:a16="http://schemas.microsoft.com/office/drawing/2014/main" id="{4E25A8C3-8B59-534C-BF11-F00CF1D5EFD8}"/>
              </a:ext>
            </a:extLst>
          </p:cNvPr>
          <p:cNvSpPr/>
          <p:nvPr/>
        </p:nvSpPr>
        <p:spPr>
          <a:xfrm>
            <a:off x="5991209" y="4864289"/>
            <a:ext cx="1675592" cy="678274"/>
          </a:xfrm>
          <a:prstGeom prst="wedgeRoundRectCallout">
            <a:avLst>
              <a:gd name="adj1" fmla="val -22624"/>
              <a:gd name="adj2" fmla="val -99249"/>
              <a:gd name="adj3" fmla="val 16667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sparse connectivity</a:t>
            </a:r>
          </a:p>
        </p:txBody>
      </p:sp>
      <p:sp>
        <p:nvSpPr>
          <p:cNvPr id="20" name="Rounded Rectangular Callout 19">
            <a:extLst>
              <a:ext uri="{FF2B5EF4-FFF2-40B4-BE49-F238E27FC236}">
                <a16:creationId xmlns:a16="http://schemas.microsoft.com/office/drawing/2014/main" id="{B58FAD96-3ADE-454B-A2CC-F8F5A8DFC142}"/>
              </a:ext>
            </a:extLst>
          </p:cNvPr>
          <p:cNvSpPr/>
          <p:nvPr/>
        </p:nvSpPr>
        <p:spPr>
          <a:xfrm>
            <a:off x="4436358" y="5743537"/>
            <a:ext cx="1675591" cy="678274"/>
          </a:xfrm>
          <a:prstGeom prst="wedgeRoundRectCallout">
            <a:avLst>
              <a:gd name="adj1" fmla="val 48325"/>
              <a:gd name="adj2" fmla="val -94162"/>
              <a:gd name="adj3" fmla="val 16667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~1 billion parameters!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0F236B2-D829-EA4F-ACF8-E6070F8A7A67}"/>
              </a:ext>
            </a:extLst>
          </p:cNvPr>
          <p:cNvSpPr txBox="1"/>
          <p:nvPr/>
        </p:nvSpPr>
        <p:spPr>
          <a:xfrm>
            <a:off x="138022" y="6448624"/>
            <a:ext cx="6338595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*This pre-dates </a:t>
            </a:r>
            <a:r>
              <a:rPr lang="en-US" dirty="0" err="1"/>
              <a:t>AlexNet</a:t>
            </a:r>
            <a:r>
              <a:rPr lang="en-US" dirty="0"/>
              <a:t> but is two decades after </a:t>
            </a:r>
            <a:r>
              <a:rPr lang="en-US" dirty="0" err="1"/>
              <a:t>LeNet</a:t>
            </a:r>
            <a:r>
              <a:rPr lang="en-US" dirty="0"/>
              <a:t>.</a:t>
            </a:r>
          </a:p>
        </p:txBody>
      </p:sp>
      <p:sp>
        <p:nvSpPr>
          <p:cNvPr id="21" name="Rounded Rectangular Callout 20">
            <a:extLst>
              <a:ext uri="{FF2B5EF4-FFF2-40B4-BE49-F238E27FC236}">
                <a16:creationId xmlns:a16="http://schemas.microsoft.com/office/drawing/2014/main" id="{8F4F7C75-C04D-AD4D-894E-6996532324AF}"/>
              </a:ext>
            </a:extLst>
          </p:cNvPr>
          <p:cNvSpPr/>
          <p:nvPr/>
        </p:nvSpPr>
        <p:spPr>
          <a:xfrm>
            <a:off x="1347045" y="5743537"/>
            <a:ext cx="2574482" cy="678274"/>
          </a:xfrm>
          <a:prstGeom prst="wedgeRoundRectCallout">
            <a:avLst>
              <a:gd name="adj1" fmla="val 77761"/>
              <a:gd name="adj2" fmla="val 7584"/>
              <a:gd name="adj3" fmla="val 16667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30x bigger than other deep nets.</a:t>
            </a:r>
          </a:p>
        </p:txBody>
      </p:sp>
    </p:spTree>
    <p:extLst>
      <p:ext uri="{BB962C8B-B14F-4D97-AF65-F5344CB8AC3E}">
        <p14:creationId xmlns:p14="http://schemas.microsoft.com/office/powerpoint/2010/main" val="21433890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8" grpId="0" animBg="1"/>
      <p:bldP spid="19" grpId="0" animBg="1"/>
      <p:bldP spid="20" grpId="0" animBg="1"/>
      <p:bldP spid="14" grpId="0"/>
      <p:bldP spid="21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785F8-230C-0545-93D9-87FA1394C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Problems Addressed in </a:t>
            </a:r>
            <a:br>
              <a:rPr lang="en-US" dirty="0"/>
            </a:br>
            <a:r>
              <a:rPr lang="en-US" dirty="0" err="1"/>
              <a:t>DistBelief</a:t>
            </a:r>
            <a:r>
              <a:rPr lang="en-US" dirty="0"/>
              <a:t> Paper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476BE8-61AB-984C-A31D-396E736A32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4287" indent="0">
              <a:buNone/>
            </a:pPr>
            <a:r>
              <a:rPr lang="en-US" u="sng" dirty="0"/>
              <a:t>Main Problem</a:t>
            </a:r>
          </a:p>
          <a:p>
            <a:r>
              <a:rPr lang="en-US" b="1" dirty="0"/>
              <a:t>Speedup training </a:t>
            </a:r>
            <a:r>
              <a:rPr lang="en-US" dirty="0"/>
              <a:t>for</a:t>
            </a:r>
            <a:r>
              <a:rPr lang="en-US" b="1" dirty="0"/>
              <a:t> large models</a:t>
            </a:r>
          </a:p>
          <a:p>
            <a:pPr marL="14287" indent="0">
              <a:buNone/>
            </a:pPr>
            <a:r>
              <a:rPr lang="en-US" u="sng" dirty="0"/>
              <a:t>Sub Problems</a:t>
            </a:r>
          </a:p>
          <a:p>
            <a:r>
              <a:rPr lang="en-US" dirty="0"/>
              <a:t>How to partition models and data</a:t>
            </a:r>
          </a:p>
          <a:p>
            <a:r>
              <a:rPr lang="en-US" dirty="0"/>
              <a:t>Variance in worker performance </a:t>
            </a:r>
            <a:r>
              <a:rPr lang="en-US" dirty="0">
                <a:sym typeface="Wingdings" pitchFamily="2" charset="2"/>
              </a:rPr>
              <a:t> Stragglers</a:t>
            </a:r>
          </a:p>
          <a:p>
            <a:r>
              <a:rPr lang="en-US" dirty="0">
                <a:sym typeface="Wingdings" pitchFamily="2" charset="2"/>
              </a:rPr>
              <a:t>Failures in workers  Fault-Tolerance</a:t>
            </a:r>
          </a:p>
        </p:txBody>
      </p:sp>
    </p:spTree>
    <p:extLst>
      <p:ext uri="{BB962C8B-B14F-4D97-AF65-F5344CB8AC3E}">
        <p14:creationId xmlns:p14="http://schemas.microsoft.com/office/powerpoint/2010/main" val="25217623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64548-E69B-A643-A291-F72519E0A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the Metrics of Success?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08CD37-BFC4-3A41-94D4-A456744655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353800" cy="4351339"/>
          </a:xfrm>
        </p:spPr>
        <p:txBody>
          <a:bodyPr>
            <a:normAutofit/>
          </a:bodyPr>
          <a:lstStyle/>
          <a:p>
            <a:r>
              <a:rPr lang="en-US" b="1" dirty="0"/>
              <a:t>Marketing Team:</a:t>
            </a:r>
            <a:r>
              <a:rPr lang="en-US" dirty="0"/>
              <a:t> Maximize number of GPUs/CPUs used</a:t>
            </a:r>
          </a:p>
          <a:p>
            <a:pPr lvl="1"/>
            <a:r>
              <a:rPr lang="en-US" dirty="0"/>
              <a:t>A bad metric … why?</a:t>
            </a:r>
          </a:p>
          <a:p>
            <a:r>
              <a:rPr lang="en-US" b="1" dirty="0"/>
              <a:t>Machine Learning:</a:t>
            </a:r>
            <a:r>
              <a:rPr lang="en-US" dirty="0"/>
              <a:t> Minimize passes through the training data</a:t>
            </a:r>
          </a:p>
          <a:p>
            <a:pPr lvl="1"/>
            <a:r>
              <a:rPr lang="en-US" dirty="0"/>
              <a:t>Easy to measure, but not complete … why?</a:t>
            </a:r>
            <a:endParaRPr lang="en-US" b="1" dirty="0"/>
          </a:p>
          <a:p>
            <a:r>
              <a:rPr lang="en-US" b="1" dirty="0"/>
              <a:t>Systems: </a:t>
            </a:r>
            <a:r>
              <a:rPr lang="en-US" dirty="0"/>
              <a:t>minimize time to complete a pass through the training data</a:t>
            </a:r>
          </a:p>
          <a:p>
            <a:pPr lvl="1"/>
            <a:r>
              <a:rPr lang="en-US" dirty="0"/>
              <a:t>Easy to measure, but not complete … why?</a:t>
            </a:r>
          </a:p>
        </p:txBody>
      </p:sp>
    </p:spTree>
    <p:extLst>
      <p:ext uri="{BB962C8B-B14F-4D97-AF65-F5344CB8AC3E}">
        <p14:creationId xmlns:p14="http://schemas.microsoft.com/office/powerpoint/2010/main" val="879830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63D84-0345-FA4A-B264-451BA82445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9966" y="1966813"/>
            <a:ext cx="6819900" cy="2608263"/>
          </a:xfrm>
        </p:spPr>
        <p:txBody>
          <a:bodyPr>
            <a:normAutofit/>
          </a:bodyPr>
          <a:lstStyle/>
          <a:p>
            <a:r>
              <a:rPr lang="en-US" dirty="0"/>
              <a:t>Large Scale </a:t>
            </a:r>
            <a:br>
              <a:rPr lang="en-US" dirty="0"/>
            </a:br>
            <a:r>
              <a:rPr lang="en-US" dirty="0"/>
              <a:t>Distributed </a:t>
            </a:r>
            <a:br>
              <a:rPr lang="en-US" dirty="0"/>
            </a:br>
            <a:r>
              <a:rPr lang="en-US" dirty="0"/>
              <a:t>Deep Networks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8A7C26-191D-9342-86BA-182B8696F2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5950" y="346403"/>
            <a:ext cx="6262687" cy="812176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108832A-C45B-244E-8020-192F0A7056A5}"/>
              </a:ext>
            </a:extLst>
          </p:cNvPr>
          <p:cNvSpPr txBox="1"/>
          <p:nvPr/>
        </p:nvSpPr>
        <p:spPr>
          <a:xfrm>
            <a:off x="6910029" y="711476"/>
            <a:ext cx="3943708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NIPS 2012 (Same Year as </a:t>
            </a:r>
            <a:r>
              <a:rPr lang="en-US" dirty="0" err="1"/>
              <a:t>AlexNet</a:t>
            </a:r>
            <a:r>
              <a:rPr lang="en-US" dirty="0"/>
              <a:t>)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CAAE7B7-832A-964B-AD85-0EEC19AF5DDD}"/>
              </a:ext>
            </a:extLst>
          </p:cNvPr>
          <p:cNvGrpSpPr/>
          <p:nvPr/>
        </p:nvGrpSpPr>
        <p:grpSpPr>
          <a:xfrm rot="20431469">
            <a:off x="8189854" y="4654408"/>
            <a:ext cx="2777507" cy="1336049"/>
            <a:chOff x="-5210355" y="3378703"/>
            <a:chExt cx="3001993" cy="1383078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19" name="Process 18">
              <a:extLst>
                <a:ext uri="{FF2B5EF4-FFF2-40B4-BE49-F238E27FC236}">
                  <a16:creationId xmlns:a16="http://schemas.microsoft.com/office/drawing/2014/main" id="{9FA9E2AF-A66A-3C4F-8215-496B4139C512}"/>
                </a:ext>
              </a:extLst>
            </p:cNvPr>
            <p:cNvSpPr/>
            <p:nvPr/>
          </p:nvSpPr>
          <p:spPr>
            <a:xfrm>
              <a:off x="-5210355" y="3778370"/>
              <a:ext cx="3001993" cy="983411"/>
            </a:xfrm>
            <a:prstGeom prst="flowChartProcess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3600" dirty="0" err="1">
                  <a:solidFill>
                    <a:schemeClr val="accent4"/>
                  </a:solidFill>
                  <a:latin typeface="Comic Sans MS" panose="030F0902030302020204" pitchFamily="66" charset="0"/>
                </a:rPr>
                <a:t>DistBelief</a:t>
              </a:r>
              <a:r>
                <a:rPr lang="en-US" sz="3200" dirty="0">
                  <a:solidFill>
                    <a:schemeClr val="accent4"/>
                  </a:solidFill>
                  <a:latin typeface="Comic Sans MS" panose="030F0902030302020204" pitchFamily="66" charset="0"/>
                </a:rPr>
                <a:t> 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09E02957-46BC-0249-A5B6-ED7B898FC3F7}"/>
                </a:ext>
              </a:extLst>
            </p:cNvPr>
            <p:cNvSpPr/>
            <p:nvPr/>
          </p:nvSpPr>
          <p:spPr>
            <a:xfrm>
              <a:off x="-5210355" y="3378703"/>
              <a:ext cx="3001993" cy="399667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/>
                <a:t>Label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B5F436E8-B6E5-3448-8897-7C044D63FFA9}"/>
              </a:ext>
            </a:extLst>
          </p:cNvPr>
          <p:cNvSpPr txBox="1"/>
          <p:nvPr/>
        </p:nvSpPr>
        <p:spPr>
          <a:xfrm>
            <a:off x="378006" y="1782147"/>
            <a:ext cx="2980303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400" b="1" dirty="0"/>
              <a:t>Key Innovations in </a:t>
            </a:r>
          </a:p>
        </p:txBody>
      </p:sp>
    </p:spTree>
    <p:extLst>
      <p:ext uri="{BB962C8B-B14F-4D97-AF65-F5344CB8AC3E}">
        <p14:creationId xmlns:p14="http://schemas.microsoft.com/office/powerpoint/2010/main" val="1752163674"/>
      </p:ext>
    </p:extLst>
  </p:cSld>
  <p:clrMapOvr>
    <a:masterClrMapping/>
  </p:clrMapOvr>
  <p:transition spd="slow">
    <p:push dir="u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E099F7-C298-C442-9E91-4E3011189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Combine Model and Data Parallelism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BC61363-4741-734F-A67B-DC3D8EEC9E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546" y="2382088"/>
            <a:ext cx="4451590" cy="3746146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79EA439-385D-2842-98F8-CD0C08F8DDC1}"/>
              </a:ext>
            </a:extLst>
          </p:cNvPr>
          <p:cNvSpPr/>
          <p:nvPr/>
        </p:nvSpPr>
        <p:spPr>
          <a:xfrm>
            <a:off x="1640221" y="1728992"/>
            <a:ext cx="3068239" cy="570341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Model Parallelism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A19B201B-2E86-1A4B-9CE8-06E87B5BD2BF}"/>
              </a:ext>
            </a:extLst>
          </p:cNvPr>
          <p:cNvSpPr/>
          <p:nvPr/>
        </p:nvSpPr>
        <p:spPr>
          <a:xfrm>
            <a:off x="7483540" y="1728992"/>
            <a:ext cx="3068239" cy="570341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Data Parallelism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2DC414B-5283-3145-AEB4-5AC8965FA108}"/>
              </a:ext>
            </a:extLst>
          </p:cNvPr>
          <p:cNvCxnSpPr/>
          <p:nvPr/>
        </p:nvCxnSpPr>
        <p:spPr>
          <a:xfrm>
            <a:off x="5848711" y="1796651"/>
            <a:ext cx="0" cy="475826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DE1224D-24B9-1B44-8F49-1E19314EF3D2}"/>
              </a:ext>
            </a:extLst>
          </p:cNvPr>
          <p:cNvSpPr txBox="1"/>
          <p:nvPr/>
        </p:nvSpPr>
        <p:spPr>
          <a:xfrm>
            <a:off x="7802422" y="6128234"/>
            <a:ext cx="2430474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400" b="1" i="1" dirty="0"/>
              <a:t>Downpour SGD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D2FA11-196A-D845-AFA6-3BB6B35F5107}"/>
              </a:ext>
            </a:extLst>
          </p:cNvPr>
          <p:cNvSpPr txBox="1"/>
          <p:nvPr/>
        </p:nvSpPr>
        <p:spPr>
          <a:xfrm>
            <a:off x="431843" y="6167993"/>
            <a:ext cx="5416868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This appears in earlier work on graph systems …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FEDDDF-C10B-E947-BB1B-D8C674C07B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2076" y="2419501"/>
            <a:ext cx="4891081" cy="358856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84D6BDE-B978-9B40-8D2D-D90FFA62ED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27098" y="2583113"/>
            <a:ext cx="5006566" cy="367329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D02C1A7-2DD2-804C-BD73-60F358E46DD9}"/>
              </a:ext>
            </a:extLst>
          </p:cNvPr>
          <p:cNvSpPr txBox="1"/>
          <p:nvPr/>
        </p:nvSpPr>
        <p:spPr>
          <a:xfrm>
            <a:off x="13497630" y="6127073"/>
            <a:ext cx="3034805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400" b="1" i="1" dirty="0"/>
              <a:t>Sandblaster L-BFGS</a:t>
            </a:r>
          </a:p>
        </p:txBody>
      </p:sp>
    </p:spTree>
    <p:extLst>
      <p:ext uri="{BB962C8B-B14F-4D97-AF65-F5344CB8AC3E}">
        <p14:creationId xmlns:p14="http://schemas.microsoft.com/office/powerpoint/2010/main" val="2791956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/>
      <p:bldP spid="3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E24069AB-CFAF-5A48-B26F-230F09BB4A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9023" y="2382087"/>
            <a:ext cx="4891081" cy="358856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F171E8B-DE51-4D43-A7CE-71AC8FCE87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9767" y="2453777"/>
            <a:ext cx="5006566" cy="367329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E099F7-C298-C442-9E91-4E3011189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Combine Model and Data Parallelism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BC61363-4741-734F-A67B-DC3D8EEC9E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709718" y="2382088"/>
            <a:ext cx="4451590" cy="3746146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79EA439-385D-2842-98F8-CD0C08F8DDC1}"/>
              </a:ext>
            </a:extLst>
          </p:cNvPr>
          <p:cNvSpPr/>
          <p:nvPr/>
        </p:nvSpPr>
        <p:spPr>
          <a:xfrm>
            <a:off x="-3018043" y="1728992"/>
            <a:ext cx="3068239" cy="570341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Model Parallelism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A19B201B-2E86-1A4B-9CE8-06E87B5BD2BF}"/>
              </a:ext>
            </a:extLst>
          </p:cNvPr>
          <p:cNvSpPr/>
          <p:nvPr/>
        </p:nvSpPr>
        <p:spPr>
          <a:xfrm>
            <a:off x="5145765" y="1728992"/>
            <a:ext cx="3068239" cy="570341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Data Parallelism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2DC414B-5283-3145-AEB4-5AC8965FA108}"/>
              </a:ext>
            </a:extLst>
          </p:cNvPr>
          <p:cNvCxnSpPr/>
          <p:nvPr/>
        </p:nvCxnSpPr>
        <p:spPr>
          <a:xfrm>
            <a:off x="1190447" y="1796651"/>
            <a:ext cx="0" cy="475826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E4EB66A1-B2D1-9E47-8C6F-33EE99DB8580}"/>
              </a:ext>
            </a:extLst>
          </p:cNvPr>
          <p:cNvSpPr txBox="1"/>
          <p:nvPr/>
        </p:nvSpPr>
        <p:spPr>
          <a:xfrm>
            <a:off x="3144158" y="6128234"/>
            <a:ext cx="2430474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400" b="1" i="1" dirty="0"/>
              <a:t>Downpour SGD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D8C7FA3-D460-B240-969D-7CFC308E9B7B}"/>
              </a:ext>
            </a:extLst>
          </p:cNvPr>
          <p:cNvSpPr txBox="1"/>
          <p:nvPr/>
        </p:nvSpPr>
        <p:spPr>
          <a:xfrm>
            <a:off x="8214004" y="6127073"/>
            <a:ext cx="3034805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400" b="1" i="1" dirty="0"/>
              <a:t>Sandblaster L-BFGS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296E566-0666-D743-82E4-75E9F4FEF404}"/>
              </a:ext>
            </a:extLst>
          </p:cNvPr>
          <p:cNvSpPr txBox="1"/>
          <p:nvPr/>
        </p:nvSpPr>
        <p:spPr>
          <a:xfrm>
            <a:off x="3039963" y="3914172"/>
            <a:ext cx="2638864" cy="52322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800" b="1" i="1" dirty="0"/>
              <a:t>Asynchronous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520B98B-8064-4B43-AA3B-E8285AC1DC2D}"/>
              </a:ext>
            </a:extLst>
          </p:cNvPr>
          <p:cNvSpPr txBox="1"/>
          <p:nvPr/>
        </p:nvSpPr>
        <p:spPr>
          <a:xfrm>
            <a:off x="8714936" y="3914172"/>
            <a:ext cx="2400016" cy="52322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800" b="1" i="1" dirty="0"/>
              <a:t>Synchronous</a:t>
            </a:r>
          </a:p>
        </p:txBody>
      </p:sp>
    </p:spTree>
    <p:extLst>
      <p:ext uri="{BB962C8B-B14F-4D97-AF65-F5344CB8AC3E}">
        <p14:creationId xmlns:p14="http://schemas.microsoft.com/office/powerpoint/2010/main" val="3311759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9DFA3C14-B6AF-8343-9EC4-F21F7A25A1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231930" y="2206464"/>
            <a:ext cx="4891081" cy="358856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808B817-6587-D449-A8D8-970CD062F4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6830" y="240974"/>
            <a:ext cx="5719561" cy="419641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E099F7-C298-C442-9E91-4E3011189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Sandblaster L-BFGS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BC61363-4741-734F-A67B-DC3D8EEC9E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0421069" y="2382088"/>
            <a:ext cx="4451590" cy="3746146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79EA439-385D-2842-98F8-CD0C08F8DDC1}"/>
              </a:ext>
            </a:extLst>
          </p:cNvPr>
          <p:cNvSpPr/>
          <p:nvPr/>
        </p:nvSpPr>
        <p:spPr>
          <a:xfrm>
            <a:off x="-9729394" y="1728992"/>
            <a:ext cx="3068239" cy="570341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Model Parallelism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A19B201B-2E86-1A4B-9CE8-06E87B5BD2BF}"/>
              </a:ext>
            </a:extLst>
          </p:cNvPr>
          <p:cNvSpPr/>
          <p:nvPr/>
        </p:nvSpPr>
        <p:spPr>
          <a:xfrm>
            <a:off x="-3886076" y="1080604"/>
            <a:ext cx="3068239" cy="570341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Data Parallelism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2DC414B-5283-3145-AEB4-5AC8965FA108}"/>
              </a:ext>
            </a:extLst>
          </p:cNvPr>
          <p:cNvCxnSpPr/>
          <p:nvPr/>
        </p:nvCxnSpPr>
        <p:spPr>
          <a:xfrm>
            <a:off x="-5520904" y="1796651"/>
            <a:ext cx="0" cy="475826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DE1224D-24B9-1B44-8F49-1E19314EF3D2}"/>
              </a:ext>
            </a:extLst>
          </p:cNvPr>
          <p:cNvSpPr txBox="1"/>
          <p:nvPr/>
        </p:nvSpPr>
        <p:spPr>
          <a:xfrm>
            <a:off x="-3567193" y="6128234"/>
            <a:ext cx="2430474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400" b="1" i="1" dirty="0"/>
              <a:t>Downpour SGD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2BB235-397E-D746-9151-D8B2EC3B0FF9}"/>
              </a:ext>
            </a:extLst>
          </p:cNvPr>
          <p:cNvSpPr txBox="1"/>
          <p:nvPr/>
        </p:nvSpPr>
        <p:spPr>
          <a:xfrm>
            <a:off x="-3671388" y="3914172"/>
            <a:ext cx="2638864" cy="52322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800" b="1" i="1" dirty="0"/>
              <a:t>Asynchronous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8C081C-EE36-A64A-9D68-83F95A722EE6}"/>
              </a:ext>
            </a:extLst>
          </p:cNvPr>
          <p:cNvSpPr txBox="1"/>
          <p:nvPr/>
        </p:nvSpPr>
        <p:spPr>
          <a:xfrm>
            <a:off x="8441903" y="1991384"/>
            <a:ext cx="2400016" cy="52322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800" b="1" i="1" dirty="0"/>
              <a:t>Synchronous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B6EC6C9D-E9E7-F640-AF1C-1585FA8E77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28993"/>
            <a:ext cx="10515600" cy="5062236"/>
          </a:xfrm>
        </p:spPr>
        <p:txBody>
          <a:bodyPr>
            <a:normAutofit/>
          </a:bodyPr>
          <a:lstStyle/>
          <a:p>
            <a:r>
              <a:rPr lang="en-US" dirty="0"/>
              <a:t>L-BFGS</a:t>
            </a:r>
          </a:p>
          <a:p>
            <a:pPr lvl="1"/>
            <a:r>
              <a:rPr lang="en-US" dirty="0"/>
              <a:t>Commonly used for convex</a:t>
            </a:r>
            <a:br>
              <a:rPr lang="en-US" dirty="0"/>
            </a:br>
            <a:r>
              <a:rPr lang="en-US" dirty="0"/>
              <a:t>opt. problems</a:t>
            </a:r>
          </a:p>
          <a:p>
            <a:pPr lvl="1"/>
            <a:r>
              <a:rPr lang="en-US" dirty="0"/>
              <a:t>Requires repeated scans of</a:t>
            </a:r>
            <a:br>
              <a:rPr lang="en-US" dirty="0"/>
            </a:br>
            <a:r>
              <a:rPr lang="en-US" dirty="0"/>
              <a:t>all data</a:t>
            </a:r>
          </a:p>
          <a:p>
            <a:pPr lvl="1"/>
            <a:r>
              <a:rPr lang="en-US" dirty="0"/>
              <a:t>Robust, minimal tuning</a:t>
            </a:r>
          </a:p>
          <a:p>
            <a:r>
              <a:rPr lang="en-US" dirty="0"/>
              <a:t>Naturally fits map-reduce pattern</a:t>
            </a:r>
          </a:p>
          <a:p>
            <a:r>
              <a:rPr lang="en-US" b="1" dirty="0"/>
              <a:t>Innovations: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accumulate gradients and store outputs in a </a:t>
            </a:r>
            <a:r>
              <a:rPr lang="en-US" dirty="0" err="1"/>
              <a:t>sharded</a:t>
            </a:r>
            <a:r>
              <a:rPr lang="en-US" dirty="0"/>
              <a:t> key value store (parameter server)</a:t>
            </a:r>
          </a:p>
          <a:p>
            <a:pPr lvl="1"/>
            <a:r>
              <a:rPr lang="en-US" dirty="0"/>
              <a:t>Tiny tasks + backup tasks to mitigate stragglers</a:t>
            </a:r>
          </a:p>
        </p:txBody>
      </p:sp>
    </p:spTree>
    <p:extLst>
      <p:ext uri="{BB962C8B-B14F-4D97-AF65-F5344CB8AC3E}">
        <p14:creationId xmlns:p14="http://schemas.microsoft.com/office/powerpoint/2010/main" val="39911322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E24069AB-CFAF-5A48-B26F-230F09BB4A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9023" y="2382087"/>
            <a:ext cx="4891081" cy="358856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F171E8B-DE51-4D43-A7CE-71AC8FCE87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9767" y="2453777"/>
            <a:ext cx="5006566" cy="367329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E099F7-C298-C442-9E91-4E3011189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Combine Model and Data Parallelism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BC61363-4741-734F-A67B-DC3D8EEC9E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709718" y="2382088"/>
            <a:ext cx="4451590" cy="3746146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79EA439-385D-2842-98F8-CD0C08F8DDC1}"/>
              </a:ext>
            </a:extLst>
          </p:cNvPr>
          <p:cNvSpPr/>
          <p:nvPr/>
        </p:nvSpPr>
        <p:spPr>
          <a:xfrm>
            <a:off x="-3018043" y="1728992"/>
            <a:ext cx="3068239" cy="570341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Model Parallelism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A19B201B-2E86-1A4B-9CE8-06E87B5BD2BF}"/>
              </a:ext>
            </a:extLst>
          </p:cNvPr>
          <p:cNvSpPr/>
          <p:nvPr/>
        </p:nvSpPr>
        <p:spPr>
          <a:xfrm>
            <a:off x="5145765" y="1728992"/>
            <a:ext cx="3068239" cy="570341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Data Parallelism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2DC414B-5283-3145-AEB4-5AC8965FA108}"/>
              </a:ext>
            </a:extLst>
          </p:cNvPr>
          <p:cNvCxnSpPr/>
          <p:nvPr/>
        </p:nvCxnSpPr>
        <p:spPr>
          <a:xfrm>
            <a:off x="1190447" y="1796651"/>
            <a:ext cx="0" cy="475826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E4EB66A1-B2D1-9E47-8C6F-33EE99DB8580}"/>
              </a:ext>
            </a:extLst>
          </p:cNvPr>
          <p:cNvSpPr txBox="1"/>
          <p:nvPr/>
        </p:nvSpPr>
        <p:spPr>
          <a:xfrm>
            <a:off x="3144158" y="6128234"/>
            <a:ext cx="2430474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400" b="1" i="1" dirty="0"/>
              <a:t>Downpour SGD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D8C7FA3-D460-B240-969D-7CFC308E9B7B}"/>
              </a:ext>
            </a:extLst>
          </p:cNvPr>
          <p:cNvSpPr txBox="1"/>
          <p:nvPr/>
        </p:nvSpPr>
        <p:spPr>
          <a:xfrm>
            <a:off x="8214004" y="6127073"/>
            <a:ext cx="3034805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400" b="1" i="1" dirty="0"/>
              <a:t>Sandblaster L-BFGS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296E566-0666-D743-82E4-75E9F4FEF404}"/>
              </a:ext>
            </a:extLst>
          </p:cNvPr>
          <p:cNvSpPr txBox="1"/>
          <p:nvPr/>
        </p:nvSpPr>
        <p:spPr>
          <a:xfrm>
            <a:off x="3039963" y="3914172"/>
            <a:ext cx="2638864" cy="52322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800" b="1" i="1" dirty="0"/>
              <a:t>Asynchronous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520B98B-8064-4B43-AA3B-E8285AC1DC2D}"/>
              </a:ext>
            </a:extLst>
          </p:cNvPr>
          <p:cNvSpPr txBox="1"/>
          <p:nvPr/>
        </p:nvSpPr>
        <p:spPr>
          <a:xfrm>
            <a:off x="8714936" y="3914172"/>
            <a:ext cx="2400016" cy="52322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800" b="1" i="1" dirty="0"/>
              <a:t>Synchronous</a:t>
            </a:r>
          </a:p>
        </p:txBody>
      </p:sp>
    </p:spTree>
    <p:extLst>
      <p:ext uri="{BB962C8B-B14F-4D97-AF65-F5344CB8AC3E}">
        <p14:creationId xmlns:p14="http://schemas.microsoft.com/office/powerpoint/2010/main" val="6881296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BC61363-4741-734F-A67B-DC3D8EEC9E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073356" y="2382088"/>
            <a:ext cx="4451590" cy="3746146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79EA439-385D-2842-98F8-CD0C08F8DDC1}"/>
              </a:ext>
            </a:extLst>
          </p:cNvPr>
          <p:cNvSpPr/>
          <p:nvPr/>
        </p:nvSpPr>
        <p:spPr>
          <a:xfrm>
            <a:off x="-5381681" y="1728992"/>
            <a:ext cx="3068239" cy="570341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Model Parallelism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A19B201B-2E86-1A4B-9CE8-06E87B5BD2BF}"/>
              </a:ext>
            </a:extLst>
          </p:cNvPr>
          <p:cNvSpPr/>
          <p:nvPr/>
        </p:nvSpPr>
        <p:spPr>
          <a:xfrm>
            <a:off x="5128513" y="-1448303"/>
            <a:ext cx="3068239" cy="570341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Data Parallelism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2DC414B-5283-3145-AEB4-5AC8965FA108}"/>
              </a:ext>
            </a:extLst>
          </p:cNvPr>
          <p:cNvCxnSpPr/>
          <p:nvPr/>
        </p:nvCxnSpPr>
        <p:spPr>
          <a:xfrm>
            <a:off x="-1173191" y="1796651"/>
            <a:ext cx="0" cy="475826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Title 13">
            <a:extLst>
              <a:ext uri="{FF2B5EF4-FFF2-40B4-BE49-F238E27FC236}">
                <a16:creationId xmlns:a16="http://schemas.microsoft.com/office/drawing/2014/main" id="{9972333E-7EE3-5D4B-AB20-F9950C974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Downpour SGD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86215E7-B6E1-414F-AC02-DB0C5EA73654}"/>
              </a:ext>
            </a:extLst>
          </p:cNvPr>
          <p:cNvSpPr txBox="1"/>
          <p:nvPr/>
        </p:nvSpPr>
        <p:spPr>
          <a:xfrm>
            <a:off x="13795654" y="5893525"/>
            <a:ext cx="3034805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400" b="1" i="1" dirty="0"/>
              <a:t>Sandblaster L-BFGS</a:t>
            </a:r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FC5E8D0C-F167-2549-9F99-13405687D4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4287" indent="0">
              <a:buNone/>
            </a:pPr>
            <a:r>
              <a:rPr lang="en-US" dirty="0"/>
              <a:t>Claimed Innovations</a:t>
            </a:r>
          </a:p>
          <a:p>
            <a:r>
              <a:rPr lang="en-US" dirty="0"/>
              <a:t>Parameter Server</a:t>
            </a:r>
          </a:p>
          <a:p>
            <a:r>
              <a:rPr lang="en-US" dirty="0"/>
              <a:t>Combine model and data</a:t>
            </a:r>
            <a:br>
              <a:rPr lang="en-US" dirty="0"/>
            </a:br>
            <a:r>
              <a:rPr lang="en-US" dirty="0"/>
              <a:t>parallelism in an </a:t>
            </a:r>
            <a:r>
              <a:rPr lang="en-US" dirty="0" err="1"/>
              <a:t>async</a:t>
            </a:r>
            <a:r>
              <a:rPr lang="en-US" dirty="0"/>
              <a:t>.</a:t>
            </a:r>
            <a:br>
              <a:rPr lang="en-US" dirty="0"/>
            </a:br>
            <a:r>
              <a:rPr lang="en-US" dirty="0"/>
              <a:t>execution.</a:t>
            </a:r>
          </a:p>
          <a:p>
            <a:r>
              <a:rPr lang="en-US" dirty="0" err="1"/>
              <a:t>Adagrad</a:t>
            </a:r>
            <a:r>
              <a:rPr lang="en-US" dirty="0"/>
              <a:t> stabilization</a:t>
            </a:r>
          </a:p>
          <a:p>
            <a:r>
              <a:rPr lang="en-US" dirty="0" err="1"/>
              <a:t>Warmstarting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A17E3E3-BF40-9645-A797-3095D3731F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5012" y="1062851"/>
            <a:ext cx="5930714" cy="435133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248DFA9-EADC-3744-84FF-4A9B01FF8A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91816" y="1897315"/>
            <a:ext cx="5006566" cy="367329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79BC5E6D-6B14-D646-95F5-A98EBE93C003}"/>
              </a:ext>
            </a:extLst>
          </p:cNvPr>
          <p:cNvSpPr txBox="1"/>
          <p:nvPr/>
        </p:nvSpPr>
        <p:spPr>
          <a:xfrm>
            <a:off x="8196752" y="3357710"/>
            <a:ext cx="2638864" cy="52322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800" b="1" i="1" dirty="0"/>
              <a:t>Asynchronous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7AF3F92-63FB-5247-965D-88520EC932D8}"/>
              </a:ext>
            </a:extLst>
          </p:cNvPr>
          <p:cNvSpPr txBox="1"/>
          <p:nvPr/>
        </p:nvSpPr>
        <p:spPr>
          <a:xfrm>
            <a:off x="14426985" y="3357710"/>
            <a:ext cx="2400016" cy="52322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800" b="1" i="1" dirty="0"/>
              <a:t>Synchronous</a:t>
            </a:r>
          </a:p>
        </p:txBody>
      </p:sp>
    </p:spTree>
    <p:extLst>
      <p:ext uri="{BB962C8B-B14F-4D97-AF65-F5344CB8AC3E}">
        <p14:creationId xmlns:p14="http://schemas.microsoft.com/office/powerpoint/2010/main" val="4963122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39F738B4-7DA3-864E-9214-0794F3A509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6912" y="167501"/>
            <a:ext cx="5930714" cy="4351339"/>
          </a:xfrm>
          <a:prstGeom prst="rect">
            <a:avLst/>
          </a:prstGeom>
        </p:spPr>
      </p:pic>
      <p:sp>
        <p:nvSpPr>
          <p:cNvPr id="15" name="Process 14">
            <a:extLst>
              <a:ext uri="{FF2B5EF4-FFF2-40B4-BE49-F238E27FC236}">
                <a16:creationId xmlns:a16="http://schemas.microsoft.com/office/drawing/2014/main" id="{5034588B-DF32-9D4D-9351-3C52641D59BD}"/>
              </a:ext>
            </a:extLst>
          </p:cNvPr>
          <p:cNvSpPr/>
          <p:nvPr/>
        </p:nvSpPr>
        <p:spPr>
          <a:xfrm>
            <a:off x="5624421" y="1621765"/>
            <a:ext cx="7366959" cy="3275477"/>
          </a:xfrm>
          <a:prstGeom prst="flowChartProcess">
            <a:avLst/>
          </a:prstGeom>
          <a:solidFill>
            <a:schemeClr val="bg1">
              <a:alpha val="88000"/>
            </a:schemeClr>
          </a:soli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2BB235-397E-D746-9151-D8B2EC3B0FF9}"/>
              </a:ext>
            </a:extLst>
          </p:cNvPr>
          <p:cNvSpPr txBox="1"/>
          <p:nvPr/>
        </p:nvSpPr>
        <p:spPr>
          <a:xfrm>
            <a:off x="13522551" y="4821687"/>
            <a:ext cx="2286203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400" b="1" i="1" dirty="0"/>
              <a:t>Asynchronous</a:t>
            </a:r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9972333E-7EE3-5D4B-AB20-F9950C974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 Servers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EFB7E0FE-F3F4-8E49-8648-43E80E9CE6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46238"/>
            <a:ext cx="10515600" cy="4351339"/>
          </a:xfrm>
        </p:spPr>
        <p:txBody>
          <a:bodyPr/>
          <a:lstStyle/>
          <a:p>
            <a:r>
              <a:rPr lang="en-US" dirty="0"/>
              <a:t>Essentially a </a:t>
            </a:r>
            <a:r>
              <a:rPr lang="en-US" b="1" dirty="0" err="1"/>
              <a:t>sharded</a:t>
            </a:r>
            <a:r>
              <a:rPr lang="en-US" dirty="0"/>
              <a:t> key-value store</a:t>
            </a:r>
          </a:p>
          <a:p>
            <a:pPr lvl="1"/>
            <a:r>
              <a:rPr lang="en-US" dirty="0"/>
              <a:t> support for put, get, </a:t>
            </a:r>
            <a:r>
              <a:rPr lang="en-US" b="1" dirty="0"/>
              <a:t>add</a:t>
            </a:r>
          </a:p>
          <a:p>
            <a:r>
              <a:rPr lang="en-US" dirty="0"/>
              <a:t>Idea appears in earlier papers: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279C032-AA54-B54A-8B99-0AA2537B83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2725" y="4330045"/>
            <a:ext cx="3870508" cy="1667532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718EB968-0D63-8D4F-9F68-75C9ADE49EAC}"/>
              </a:ext>
            </a:extLst>
          </p:cNvPr>
          <p:cNvSpPr/>
          <p:nvPr/>
        </p:nvSpPr>
        <p:spPr>
          <a:xfrm>
            <a:off x="5674311" y="3311163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lvl="1"/>
            <a:r>
              <a:rPr lang="en-US" i="1" dirty="0"/>
              <a:t>“Scalable Inference in Latent Variable Models”</a:t>
            </a:r>
            <a:r>
              <a:rPr lang="en-US" dirty="0"/>
              <a:t>, Ahmed, Aly, Gonzalez, </a:t>
            </a:r>
            <a:r>
              <a:rPr lang="en-US" dirty="0" err="1"/>
              <a:t>Narayanamruthy</a:t>
            </a:r>
            <a:r>
              <a:rPr lang="en-US" dirty="0"/>
              <a:t>, and </a:t>
            </a:r>
            <a:r>
              <a:rPr lang="en-US" dirty="0" err="1"/>
              <a:t>Smola</a:t>
            </a:r>
            <a:r>
              <a:rPr lang="en-US" dirty="0"/>
              <a:t>. (WSDM’12)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F5750C4-A91A-9B4C-9F87-0B0E1A3978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4468" y="4392379"/>
            <a:ext cx="3657346" cy="1475232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99BFF0F8-4B02-9340-B05D-BAA1A481B209}"/>
              </a:ext>
            </a:extLst>
          </p:cNvPr>
          <p:cNvSpPr/>
          <p:nvPr/>
        </p:nvSpPr>
        <p:spPr>
          <a:xfrm>
            <a:off x="278774" y="3353220"/>
            <a:ext cx="516873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i="1" dirty="0"/>
              <a:t>“An Architecture for Parallel Topic Models”</a:t>
            </a:r>
            <a:r>
              <a:rPr lang="en-US" dirty="0"/>
              <a:t>, </a:t>
            </a:r>
            <a:r>
              <a:rPr lang="en-US" dirty="0" err="1"/>
              <a:t>Smola</a:t>
            </a:r>
            <a:r>
              <a:rPr lang="en-US" dirty="0"/>
              <a:t> and </a:t>
            </a:r>
            <a:r>
              <a:rPr lang="en-US" dirty="0" err="1"/>
              <a:t>Narayanamruthy</a:t>
            </a:r>
            <a:r>
              <a:rPr lang="en-US" dirty="0"/>
              <a:t>. (VLDB’10)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A43344C-BA9D-4F45-829B-5D0BB7592E71}"/>
              </a:ext>
            </a:extLst>
          </p:cNvPr>
          <p:cNvSpPr txBox="1"/>
          <p:nvPr/>
        </p:nvSpPr>
        <p:spPr>
          <a:xfrm>
            <a:off x="353883" y="6219195"/>
            <a:ext cx="11484234" cy="4001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000" dirty="0" err="1"/>
              <a:t>DistBelief</a:t>
            </a:r>
            <a:r>
              <a:rPr lang="en-US" sz="2000" dirty="0"/>
              <a:t> was probably the first paper to call a </a:t>
            </a:r>
            <a:r>
              <a:rPr lang="en-US" sz="2000" dirty="0" err="1"/>
              <a:t>sharded</a:t>
            </a:r>
            <a:r>
              <a:rPr lang="en-US" sz="2000" dirty="0"/>
              <a:t> key-value store a Parameter Server.</a:t>
            </a:r>
          </a:p>
        </p:txBody>
      </p:sp>
    </p:spTree>
    <p:extLst>
      <p:ext uri="{BB962C8B-B14F-4D97-AF65-F5344CB8AC3E}">
        <p14:creationId xmlns:p14="http://schemas.microsoft.com/office/powerpoint/2010/main" val="27450011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1" grpId="0"/>
      <p:bldP spid="22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BC61363-4741-734F-A67B-DC3D8EEC9E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073356" y="2382088"/>
            <a:ext cx="4451590" cy="3746146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79EA439-385D-2842-98F8-CD0C08F8DDC1}"/>
              </a:ext>
            </a:extLst>
          </p:cNvPr>
          <p:cNvSpPr/>
          <p:nvPr/>
        </p:nvSpPr>
        <p:spPr>
          <a:xfrm>
            <a:off x="-5381681" y="1728992"/>
            <a:ext cx="3068239" cy="570341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Model Parallelism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A19B201B-2E86-1A4B-9CE8-06E87B5BD2BF}"/>
              </a:ext>
            </a:extLst>
          </p:cNvPr>
          <p:cNvSpPr/>
          <p:nvPr/>
        </p:nvSpPr>
        <p:spPr>
          <a:xfrm>
            <a:off x="5128513" y="-1448303"/>
            <a:ext cx="3068239" cy="570341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Data Parallelism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2DC414B-5283-3145-AEB4-5AC8965FA108}"/>
              </a:ext>
            </a:extLst>
          </p:cNvPr>
          <p:cNvCxnSpPr/>
          <p:nvPr/>
        </p:nvCxnSpPr>
        <p:spPr>
          <a:xfrm>
            <a:off x="-1173191" y="1796651"/>
            <a:ext cx="0" cy="475826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Title 13">
            <a:extLst>
              <a:ext uri="{FF2B5EF4-FFF2-40B4-BE49-F238E27FC236}">
                <a16:creationId xmlns:a16="http://schemas.microsoft.com/office/drawing/2014/main" id="{9972333E-7EE3-5D4B-AB20-F9950C974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Downpour SGD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86215E7-B6E1-414F-AC02-DB0C5EA73654}"/>
              </a:ext>
            </a:extLst>
          </p:cNvPr>
          <p:cNvSpPr txBox="1"/>
          <p:nvPr/>
        </p:nvSpPr>
        <p:spPr>
          <a:xfrm>
            <a:off x="13795654" y="5893525"/>
            <a:ext cx="3034805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400" b="1" i="1" dirty="0"/>
              <a:t>Sandblaster L-BFGS</a:t>
            </a:r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FC5E8D0C-F167-2549-9F99-13405687D4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4287" indent="0">
              <a:buNone/>
            </a:pPr>
            <a:r>
              <a:rPr lang="en-US" dirty="0"/>
              <a:t>Claimed Innovations</a:t>
            </a:r>
          </a:p>
          <a:p>
            <a:r>
              <a:rPr lang="en-US" dirty="0"/>
              <a:t>Parameter Server</a:t>
            </a:r>
          </a:p>
          <a:p>
            <a:r>
              <a:rPr lang="en-US" dirty="0"/>
              <a:t>Combine model and data</a:t>
            </a:r>
            <a:br>
              <a:rPr lang="en-US" dirty="0"/>
            </a:br>
            <a:r>
              <a:rPr lang="en-US" dirty="0"/>
              <a:t>parallelism in an </a:t>
            </a:r>
            <a:r>
              <a:rPr lang="en-US" b="1" dirty="0" err="1"/>
              <a:t>async</a:t>
            </a:r>
            <a:r>
              <a:rPr lang="en-US" b="1" dirty="0"/>
              <a:t>.</a:t>
            </a:r>
            <a:br>
              <a:rPr lang="en-US" b="1" dirty="0"/>
            </a:br>
            <a:r>
              <a:rPr lang="en-US" b="1" dirty="0"/>
              <a:t>execution.</a:t>
            </a:r>
          </a:p>
          <a:p>
            <a:r>
              <a:rPr lang="en-US" dirty="0" err="1"/>
              <a:t>Adagrad</a:t>
            </a:r>
            <a:r>
              <a:rPr lang="en-US" dirty="0"/>
              <a:t> stabilization</a:t>
            </a:r>
          </a:p>
          <a:p>
            <a:r>
              <a:rPr lang="en-US" dirty="0" err="1"/>
              <a:t>Warmstarting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A17E3E3-BF40-9645-A797-3095D3731F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5012" y="1062851"/>
            <a:ext cx="5930714" cy="435133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248DFA9-EADC-3744-84FF-4A9B01FF8A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91816" y="1897315"/>
            <a:ext cx="5006566" cy="367329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79BC5E6D-6B14-D646-95F5-A98EBE93C003}"/>
              </a:ext>
            </a:extLst>
          </p:cNvPr>
          <p:cNvSpPr txBox="1"/>
          <p:nvPr/>
        </p:nvSpPr>
        <p:spPr>
          <a:xfrm>
            <a:off x="8196752" y="3357710"/>
            <a:ext cx="2638864" cy="52322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800" b="1" i="1" dirty="0"/>
              <a:t>Asynchronous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7AF3F92-63FB-5247-965D-88520EC932D8}"/>
              </a:ext>
            </a:extLst>
          </p:cNvPr>
          <p:cNvSpPr txBox="1"/>
          <p:nvPr/>
        </p:nvSpPr>
        <p:spPr>
          <a:xfrm>
            <a:off x="14426985" y="3357710"/>
            <a:ext cx="2400016" cy="52322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800" b="1" i="1" dirty="0"/>
              <a:t>Synchronous</a:t>
            </a:r>
          </a:p>
        </p:txBody>
      </p:sp>
    </p:spTree>
    <p:extLst>
      <p:ext uri="{BB962C8B-B14F-4D97-AF65-F5344CB8AC3E}">
        <p14:creationId xmlns:p14="http://schemas.microsoft.com/office/powerpoint/2010/main" val="8704052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432DCF-648F-4549-9551-54B2EBD8A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Results: Training and Test Error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0335C0-2229-D548-B43D-39682BD9AA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46238"/>
            <a:ext cx="10701787" cy="4465494"/>
          </a:xfrm>
          <a:prstGeom prst="rect">
            <a:avLst/>
          </a:prstGeom>
        </p:spPr>
      </p:pic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B89CB7EB-FED8-A441-98F7-5B7A2FBBBF99}"/>
              </a:ext>
            </a:extLst>
          </p:cNvPr>
          <p:cNvSpPr/>
          <p:nvPr/>
        </p:nvSpPr>
        <p:spPr>
          <a:xfrm>
            <a:off x="652013" y="1305575"/>
            <a:ext cx="1719695" cy="681326"/>
          </a:xfrm>
          <a:prstGeom prst="wedgeRoundRectCallout">
            <a:avLst>
              <a:gd name="adj1" fmla="val -13582"/>
              <a:gd name="adj2" fmla="val 121471"/>
              <a:gd name="adj3" fmla="val 16667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Weird 20K Error Metric</a:t>
            </a:r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B0652C13-B85E-654E-86D5-E84EDB73B5A1}"/>
              </a:ext>
            </a:extLst>
          </p:cNvPr>
          <p:cNvSpPr/>
          <p:nvPr/>
        </p:nvSpPr>
        <p:spPr>
          <a:xfrm>
            <a:off x="1511860" y="6111732"/>
            <a:ext cx="1719695" cy="681326"/>
          </a:xfrm>
          <a:prstGeom prst="wedgeRoundRectCallout">
            <a:avLst>
              <a:gd name="adj1" fmla="val 36368"/>
              <a:gd name="adj2" fmla="val -75775"/>
              <a:gd name="adj3" fmla="val 16667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Wall clock time is good.</a:t>
            </a:r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4975EF56-ED21-DD41-90F3-15191CD5BF2A}"/>
              </a:ext>
            </a:extLst>
          </p:cNvPr>
          <p:cNvSpPr/>
          <p:nvPr/>
        </p:nvSpPr>
        <p:spPr>
          <a:xfrm>
            <a:off x="3342391" y="4017530"/>
            <a:ext cx="2436686" cy="681326"/>
          </a:xfrm>
          <a:prstGeom prst="wedgeRoundRectCallout">
            <a:avLst>
              <a:gd name="adj1" fmla="val -96112"/>
              <a:gd name="adj2" fmla="val 29966"/>
              <a:gd name="adj3" fmla="val 16667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Looks like learning rate reset</a:t>
            </a:r>
          </a:p>
        </p:txBody>
      </p:sp>
    </p:spTree>
    <p:extLst>
      <p:ext uri="{BB962C8B-B14F-4D97-AF65-F5344CB8AC3E}">
        <p14:creationId xmlns:p14="http://schemas.microsoft.com/office/powerpoint/2010/main" val="527788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0F073D-09D9-AA4E-BA7E-5E27C2589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are they in the NY Times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8C84FB-576D-194C-9139-E251DCEBFA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Trained a 1.7 billion parameter model (30x larger than state-of-the-art) (was it necessary?)</a:t>
            </a:r>
          </a:p>
          <a:p>
            <a:r>
              <a:rPr lang="en-US" dirty="0"/>
              <a:t>Using 16,000 cores  (efficiently?)</a:t>
            </a:r>
          </a:p>
          <a:p>
            <a:r>
              <a:rPr lang="en-US" dirty="0"/>
              <a:t>Achieves 15.8 accuracy on ImageNet 20K (70% improvement over state of the art).</a:t>
            </a:r>
          </a:p>
          <a:p>
            <a:pPr lvl="1"/>
            <a:r>
              <a:rPr lang="en-US" dirty="0"/>
              <a:t>Non-standard benchmark</a:t>
            </a:r>
          </a:p>
          <a:p>
            <a:r>
              <a:rPr lang="en-US" dirty="0"/>
              <a:t>Qualitatively interesting </a:t>
            </a:r>
            <a:br>
              <a:rPr lang="en-US" dirty="0"/>
            </a:br>
            <a:r>
              <a:rPr lang="en-US" dirty="0"/>
              <a:t>results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30D8F0-9896-5847-B9C2-4C2D1EF78EAF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-3000" contrast="79000"/>
          </a:blip>
          <a:stretch>
            <a:fillRect/>
          </a:stretch>
        </p:blipFill>
        <p:spPr>
          <a:xfrm>
            <a:off x="5953125" y="4423951"/>
            <a:ext cx="4155209" cy="2180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455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320BFB-A138-4744-9D66-27A8C1782F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Ideal Metric of Success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AFC7981-DF37-744C-AE97-95DBBCF8EEEB}"/>
              </a:ext>
            </a:extLst>
          </p:cNvPr>
          <p:cNvGrpSpPr/>
          <p:nvPr/>
        </p:nvGrpSpPr>
        <p:grpSpPr>
          <a:xfrm>
            <a:off x="4987077" y="2918564"/>
            <a:ext cx="2630466" cy="1640910"/>
            <a:chOff x="4352794" y="2404997"/>
            <a:chExt cx="2630466" cy="164091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C753D97-3AA6-1E42-BF58-97479C648BF4}"/>
                </a:ext>
              </a:extLst>
            </p:cNvPr>
            <p:cNvSpPr txBox="1"/>
            <p:nvPr/>
          </p:nvSpPr>
          <p:spPr>
            <a:xfrm>
              <a:off x="4554793" y="2404997"/>
              <a:ext cx="2307042" cy="1475981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3200" dirty="0"/>
                <a:t>“Learning”</a:t>
              </a:r>
              <a:br>
                <a:rPr lang="en-US" sz="3200" dirty="0"/>
              </a:br>
              <a:r>
                <a:rPr lang="en-US" sz="3200" dirty="0"/>
                <a:t>Record</a:t>
              </a: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FDAD3F44-B87D-4E48-A7B3-83A74761F62E}"/>
                </a:ext>
              </a:extLst>
            </p:cNvPr>
            <p:cNvCxnSpPr/>
            <p:nvPr/>
          </p:nvCxnSpPr>
          <p:spPr>
            <a:xfrm>
              <a:off x="4659682" y="3219189"/>
              <a:ext cx="2079321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9" name="Double Bracket 8">
              <a:extLst>
                <a:ext uri="{FF2B5EF4-FFF2-40B4-BE49-F238E27FC236}">
                  <a16:creationId xmlns:a16="http://schemas.microsoft.com/office/drawing/2014/main" id="{78FF54FE-5DFB-504A-A3CE-9AB85E4A8779}"/>
                </a:ext>
              </a:extLst>
            </p:cNvPr>
            <p:cNvSpPr/>
            <p:nvPr/>
          </p:nvSpPr>
          <p:spPr>
            <a:xfrm>
              <a:off x="4352794" y="2404997"/>
              <a:ext cx="2630466" cy="1640910"/>
            </a:xfrm>
            <a:prstGeom prst="bracketPair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6181E8E-7D5C-BC42-932B-67175259F804}"/>
              </a:ext>
            </a:extLst>
          </p:cNvPr>
          <p:cNvGrpSpPr/>
          <p:nvPr/>
        </p:nvGrpSpPr>
        <p:grpSpPr>
          <a:xfrm>
            <a:off x="9019233" y="2918564"/>
            <a:ext cx="2630466" cy="1640910"/>
            <a:chOff x="8741695" y="2404997"/>
            <a:chExt cx="2630466" cy="164091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8DB0138-64C2-8445-856F-E669FDEC5CE1}"/>
                </a:ext>
              </a:extLst>
            </p:cNvPr>
            <p:cNvSpPr txBox="1"/>
            <p:nvPr/>
          </p:nvSpPr>
          <p:spPr>
            <a:xfrm>
              <a:off x="9195956" y="2404997"/>
              <a:ext cx="1721946" cy="1475981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3200" dirty="0"/>
                <a:t>Record</a:t>
              </a:r>
            </a:p>
            <a:p>
              <a:pPr algn="ctr">
                <a:lnSpc>
                  <a:spcPct val="150000"/>
                </a:lnSpc>
              </a:pPr>
              <a:r>
                <a:rPr lang="en-US" sz="3200" dirty="0"/>
                <a:t>Second</a:t>
              </a: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EBCFFA31-7D52-0649-8712-1038FD2B6824}"/>
                </a:ext>
              </a:extLst>
            </p:cNvPr>
            <p:cNvCxnSpPr/>
            <p:nvPr/>
          </p:nvCxnSpPr>
          <p:spPr>
            <a:xfrm>
              <a:off x="9020827" y="3196225"/>
              <a:ext cx="2079321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0" name="Double Bracket 9">
              <a:extLst>
                <a:ext uri="{FF2B5EF4-FFF2-40B4-BE49-F238E27FC236}">
                  <a16:creationId xmlns:a16="http://schemas.microsoft.com/office/drawing/2014/main" id="{E58E5B6C-20FC-5A48-ADBC-15B01E3577CD}"/>
                </a:ext>
              </a:extLst>
            </p:cNvPr>
            <p:cNvSpPr/>
            <p:nvPr/>
          </p:nvSpPr>
          <p:spPr>
            <a:xfrm>
              <a:off x="8741695" y="2404997"/>
              <a:ext cx="2630466" cy="1640910"/>
            </a:xfrm>
            <a:prstGeom prst="bracketPair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5E7A90DB-7031-584E-BB26-AA788C5C8ED4}"/>
              </a:ext>
            </a:extLst>
          </p:cNvPr>
          <p:cNvSpPr txBox="1"/>
          <p:nvPr/>
        </p:nvSpPr>
        <p:spPr>
          <a:xfrm>
            <a:off x="8115447" y="3415854"/>
            <a:ext cx="405880" cy="6463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600" dirty="0"/>
              <a:t>x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85997D0-4A99-CF44-9756-25EE8F2F16CE}"/>
              </a:ext>
            </a:extLst>
          </p:cNvPr>
          <p:cNvGrpSpPr/>
          <p:nvPr/>
        </p:nvGrpSpPr>
        <p:grpSpPr>
          <a:xfrm>
            <a:off x="895611" y="2918564"/>
            <a:ext cx="2630466" cy="1640910"/>
            <a:chOff x="31315" y="2430049"/>
            <a:chExt cx="2630466" cy="164091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51D103A-CC16-8944-A987-0CF85C34D70C}"/>
                </a:ext>
              </a:extLst>
            </p:cNvPr>
            <p:cNvSpPr txBox="1"/>
            <p:nvPr/>
          </p:nvSpPr>
          <p:spPr>
            <a:xfrm>
              <a:off x="233310" y="2430049"/>
              <a:ext cx="2307042" cy="1475981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3200" dirty="0"/>
                <a:t>“Learning”</a:t>
              </a:r>
            </a:p>
            <a:p>
              <a:pPr algn="ctr">
                <a:lnSpc>
                  <a:spcPct val="150000"/>
                </a:lnSpc>
              </a:pPr>
              <a:r>
                <a:rPr lang="en-US" sz="3200" dirty="0"/>
                <a:t>Second</a:t>
              </a: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A6D503B-DDB6-BA42-A71F-52765CCC113E}"/>
                </a:ext>
              </a:extLst>
            </p:cNvPr>
            <p:cNvCxnSpPr/>
            <p:nvPr/>
          </p:nvCxnSpPr>
          <p:spPr>
            <a:xfrm>
              <a:off x="338203" y="3244241"/>
              <a:ext cx="2079321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Double Bracket 13">
              <a:extLst>
                <a:ext uri="{FF2B5EF4-FFF2-40B4-BE49-F238E27FC236}">
                  <a16:creationId xmlns:a16="http://schemas.microsoft.com/office/drawing/2014/main" id="{BE323F8A-9795-0348-B229-20256C6CEAF6}"/>
                </a:ext>
              </a:extLst>
            </p:cNvPr>
            <p:cNvSpPr/>
            <p:nvPr/>
          </p:nvSpPr>
          <p:spPr>
            <a:xfrm>
              <a:off x="31315" y="2430049"/>
              <a:ext cx="2630466" cy="1640910"/>
            </a:xfrm>
            <a:prstGeom prst="bracketPair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F5013F08-8D2B-A844-944C-711CFFA139FF}"/>
              </a:ext>
            </a:extLst>
          </p:cNvPr>
          <p:cNvSpPr txBox="1"/>
          <p:nvPr/>
        </p:nvSpPr>
        <p:spPr>
          <a:xfrm>
            <a:off x="4023981" y="3415854"/>
            <a:ext cx="465192" cy="6463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600" dirty="0"/>
              <a:t>=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EF73322-A8A1-AC4D-B3EF-B1219F1867DF}"/>
              </a:ext>
            </a:extLst>
          </p:cNvPr>
          <p:cNvSpPr txBox="1"/>
          <p:nvPr/>
        </p:nvSpPr>
        <p:spPr>
          <a:xfrm>
            <a:off x="4621608" y="4675839"/>
            <a:ext cx="3441968" cy="138499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en-US" sz="2800" i="1" dirty="0">
                <a:solidFill>
                  <a:schemeClr val="accent2"/>
                </a:solidFill>
              </a:rPr>
              <a:t>Convergence</a:t>
            </a:r>
          </a:p>
          <a:p>
            <a:pPr algn="ctr"/>
            <a:r>
              <a:rPr lang="en-US" sz="2800" b="1" dirty="0">
                <a:solidFill>
                  <a:schemeClr val="accent2"/>
                </a:solidFill>
              </a:rPr>
              <a:t>Machine Learning </a:t>
            </a:r>
          </a:p>
          <a:p>
            <a:pPr algn="ctr"/>
            <a:r>
              <a:rPr lang="en-US" sz="2800" dirty="0">
                <a:solidFill>
                  <a:schemeClr val="accent2"/>
                </a:solidFill>
              </a:rPr>
              <a:t>Property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6E494A1-B1BD-C84D-83D0-07D6AB9C9834}"/>
              </a:ext>
            </a:extLst>
          </p:cNvPr>
          <p:cNvSpPr txBox="1"/>
          <p:nvPr/>
        </p:nvSpPr>
        <p:spPr>
          <a:xfrm>
            <a:off x="9252279" y="4675839"/>
            <a:ext cx="2164374" cy="138499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en-US" sz="2800" i="1" dirty="0">
                <a:solidFill>
                  <a:schemeClr val="accent5"/>
                </a:solidFill>
              </a:rPr>
              <a:t>Throughput</a:t>
            </a:r>
            <a:endParaRPr lang="en-US" sz="2800" dirty="0">
              <a:solidFill>
                <a:schemeClr val="accent5"/>
              </a:solidFill>
            </a:endParaRPr>
          </a:p>
          <a:p>
            <a:pPr algn="ctr"/>
            <a:r>
              <a:rPr lang="en-US" sz="2800" b="1" dirty="0">
                <a:solidFill>
                  <a:schemeClr val="accent5"/>
                </a:solidFill>
              </a:rPr>
              <a:t>System</a:t>
            </a:r>
          </a:p>
          <a:p>
            <a:pPr algn="ctr"/>
            <a:r>
              <a:rPr lang="en-US" sz="2800" dirty="0">
                <a:solidFill>
                  <a:schemeClr val="accent5"/>
                </a:solidFill>
              </a:rPr>
              <a:t>Property</a:t>
            </a:r>
          </a:p>
        </p:txBody>
      </p:sp>
    </p:spTree>
    <p:extLst>
      <p:ext uri="{BB962C8B-B14F-4D97-AF65-F5344CB8AC3E}">
        <p14:creationId xmlns:p14="http://schemas.microsoft.com/office/powerpoint/2010/main" val="340104387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B91E90-AF73-A74B-AD9D-F6F731CF8A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Long-term Impact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794508-A383-3348-9EDB-D0F322F22B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46238"/>
            <a:ext cx="10515600" cy="4891087"/>
          </a:xfrm>
        </p:spPr>
        <p:txBody>
          <a:bodyPr>
            <a:normAutofit/>
          </a:bodyPr>
          <a:lstStyle/>
          <a:p>
            <a:r>
              <a:rPr lang="en-US" dirty="0"/>
              <a:t>The </a:t>
            </a:r>
            <a:r>
              <a:rPr lang="en-US" b="1" dirty="0"/>
              <a:t>parameter server </a:t>
            </a:r>
            <a:r>
              <a:rPr lang="en-US" dirty="0"/>
              <a:t>appears in many later machine learning systems </a:t>
            </a:r>
          </a:p>
          <a:p>
            <a:r>
              <a:rPr lang="en-US" dirty="0"/>
              <a:t>Downpour (</a:t>
            </a:r>
            <a:r>
              <a:rPr lang="en-US" b="1" dirty="0"/>
              <a:t>Asynchronous</a:t>
            </a:r>
            <a:r>
              <a:rPr lang="en-US" dirty="0"/>
              <a:t>) SGD has been largely </a:t>
            </a:r>
            <a:r>
              <a:rPr lang="en-US" b="1" dirty="0"/>
              <a:t>replaced by synchronous systems</a:t>
            </a:r>
            <a:r>
              <a:rPr lang="en-US" dirty="0"/>
              <a:t> for supervised training</a:t>
            </a:r>
          </a:p>
          <a:p>
            <a:pPr lvl="1"/>
            <a:r>
              <a:rPr lang="en-US" dirty="0"/>
              <a:t>Asynchrony is still popular in RL research</a:t>
            </a:r>
          </a:p>
          <a:p>
            <a:pPr lvl="2"/>
            <a:r>
              <a:rPr lang="en-US" dirty="0"/>
              <a:t>Why?</a:t>
            </a:r>
          </a:p>
          <a:p>
            <a:r>
              <a:rPr lang="en-US" dirty="0"/>
              <a:t>Model parallelism is still used for large language models</a:t>
            </a:r>
          </a:p>
          <a:p>
            <a:pPr lvl="1"/>
            <a:r>
              <a:rPr lang="en-US" dirty="0"/>
              <a:t>Predated this work</a:t>
            </a:r>
          </a:p>
          <a:p>
            <a:r>
              <a:rPr lang="en-US" dirty="0"/>
              <a:t>The neural network architectures studied here have been largely replaced by convolutional networks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3221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63D84-0345-FA4A-B264-451BA82445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recent </a:t>
            </a:r>
            <a:br>
              <a:rPr lang="en-US" dirty="0"/>
            </a:br>
            <a:r>
              <a:rPr lang="en-US" dirty="0"/>
              <a:t>large-scale training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3ABB58-02C8-C249-9EB4-3B34A59E86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07680"/>
            <a:ext cx="10515600" cy="4351339"/>
          </a:xfrm>
        </p:spPr>
        <p:txBody>
          <a:bodyPr>
            <a:normAutofit/>
          </a:bodyPr>
          <a:lstStyle/>
          <a:p>
            <a:r>
              <a:rPr lang="en-US" dirty="0"/>
              <a:t>Generated a lot of press</a:t>
            </a:r>
          </a:p>
          <a:p>
            <a:pPr lvl="1"/>
            <a:r>
              <a:rPr lang="en-US" dirty="0"/>
              <a:t>Surpassed by</a:t>
            </a:r>
          </a:p>
          <a:p>
            <a:pPr marL="457200" lvl="1" indent="0">
              <a:buNone/>
            </a:pPr>
            <a:r>
              <a:rPr lang="en-US" dirty="0" err="1"/>
              <a:t>Fast.ai</a:t>
            </a:r>
            <a:r>
              <a:rPr lang="en-US" dirty="0"/>
              <a:t>: “</a:t>
            </a:r>
            <a:r>
              <a:rPr lang="en-US" i="1" dirty="0"/>
              <a:t>Now anyone can train </a:t>
            </a:r>
            <a:br>
              <a:rPr lang="en-US" i="1" dirty="0"/>
            </a:br>
            <a:r>
              <a:rPr lang="en-US" i="1" dirty="0"/>
              <a:t>ImageNet in 18 minutes for $40.</a:t>
            </a:r>
            <a:r>
              <a:rPr lang="en-US" dirty="0"/>
              <a:t>” </a:t>
            </a:r>
            <a:br>
              <a:rPr lang="en-US" dirty="0"/>
            </a:br>
            <a:r>
              <a:rPr lang="en-US" dirty="0"/>
              <a:t>blog post</a:t>
            </a:r>
            <a:br>
              <a:rPr lang="en-US" dirty="0"/>
            </a:br>
            <a:endParaRPr lang="en-US" dirty="0"/>
          </a:p>
          <a:p>
            <a:r>
              <a:rPr lang="en-US" dirty="0"/>
              <a:t>Popularized linear </a:t>
            </a:r>
            <a:br>
              <a:rPr lang="en-US" dirty="0"/>
            </a:br>
            <a:r>
              <a:rPr lang="en-US" dirty="0"/>
              <a:t>learning rate scaling</a:t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8A7C26-191D-9342-86BA-182B8696F2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566841" y="2372001"/>
            <a:ext cx="4890485" cy="634222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C5F0E06-CEF8-6144-BA84-968E3D5A71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1553" y="248850"/>
            <a:ext cx="5265174" cy="68580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108832A-C45B-244E-8020-192F0A7056A5}"/>
              </a:ext>
            </a:extLst>
          </p:cNvPr>
          <p:cNvSpPr txBox="1"/>
          <p:nvPr/>
        </p:nvSpPr>
        <p:spPr>
          <a:xfrm>
            <a:off x="-5093453" y="1923014"/>
            <a:ext cx="3943708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NIPS 2012 (Same Year as </a:t>
            </a:r>
            <a:r>
              <a:rPr lang="en-US" dirty="0" err="1"/>
              <a:t>AlexNet</a:t>
            </a:r>
            <a:r>
              <a:rPr lang="en-US" dirty="0"/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4D23EC-DA87-8C4D-B179-F2A73A9FCBC9}"/>
              </a:ext>
            </a:extLst>
          </p:cNvPr>
          <p:cNvSpPr txBox="1"/>
          <p:nvPr/>
        </p:nvSpPr>
        <p:spPr>
          <a:xfrm>
            <a:off x="7725328" y="351388"/>
            <a:ext cx="3257623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2018 (Unpublished on </a:t>
            </a:r>
            <a:r>
              <a:rPr lang="en-US" dirty="0" err="1"/>
              <a:t>Arxiv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74147438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0456D9-9E3B-8A45-89E9-8FA1A4F00E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Contrasting to the first paper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846D54-6ECF-5A49-AD38-A425D05C5B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Synchronous</a:t>
            </a:r>
            <a:r>
              <a:rPr lang="en-US" dirty="0"/>
              <a:t> SGD</a:t>
            </a:r>
          </a:p>
          <a:p>
            <a:pPr lvl="1"/>
            <a:r>
              <a:rPr lang="en-US" dirty="0"/>
              <a:t>Much of the recent work has focused on synchronous setting</a:t>
            </a:r>
          </a:p>
          <a:p>
            <a:pPr lvl="1"/>
            <a:r>
              <a:rPr lang="en-US" dirty="0"/>
              <a:t>Easier to reason about</a:t>
            </a:r>
          </a:p>
          <a:p>
            <a:r>
              <a:rPr lang="en-US" dirty="0"/>
              <a:t>Focus exclusively on data parallelism</a:t>
            </a:r>
            <a:r>
              <a:rPr lang="en-US" dirty="0">
                <a:sym typeface="Wingdings" pitchFamily="2" charset="2"/>
              </a:rPr>
              <a:t>: </a:t>
            </a:r>
            <a:r>
              <a:rPr lang="en-US" b="1" dirty="0">
                <a:sym typeface="Wingdings" pitchFamily="2" charset="2"/>
              </a:rPr>
              <a:t>batch-size scaling</a:t>
            </a:r>
            <a:r>
              <a:rPr lang="en-US" b="1" dirty="0"/>
              <a:t> </a:t>
            </a:r>
          </a:p>
          <a:p>
            <a:r>
              <a:rPr lang="en-US" dirty="0"/>
              <a:t>Focuses on the </a:t>
            </a:r>
            <a:r>
              <a:rPr lang="en-US" b="1" dirty="0"/>
              <a:t>generalization gap problem</a:t>
            </a:r>
          </a:p>
        </p:txBody>
      </p:sp>
    </p:spTree>
    <p:extLst>
      <p:ext uri="{BB962C8B-B14F-4D97-AF65-F5344CB8AC3E}">
        <p14:creationId xmlns:p14="http://schemas.microsoft.com/office/powerpoint/2010/main" val="1450249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0233C8-E538-D74B-80A3-DB85729D08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you distribute SGD?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6607D9D-E846-CE45-A5EF-EC1D905FE6DC}"/>
              </a:ext>
            </a:extLst>
          </p:cNvPr>
          <p:cNvGrpSpPr/>
          <p:nvPr/>
        </p:nvGrpSpPr>
        <p:grpSpPr>
          <a:xfrm>
            <a:off x="674914" y="1646238"/>
            <a:ext cx="10842171" cy="3413084"/>
            <a:chOff x="691048" y="2961461"/>
            <a:chExt cx="11893197" cy="3743944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92572FB-D337-2447-B346-3E085B7B8EB6}"/>
                </a:ext>
              </a:extLst>
            </p:cNvPr>
            <p:cNvSpPr/>
            <p:nvPr/>
          </p:nvSpPr>
          <p:spPr>
            <a:xfrm>
              <a:off x="691048" y="2961461"/>
              <a:ext cx="11893197" cy="3743944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58039AB-119F-C445-A447-72706047BF39}"/>
                </a:ext>
              </a:extLst>
            </p:cNvPr>
            <p:cNvSpPr txBox="1"/>
            <p:nvPr/>
          </p:nvSpPr>
          <p:spPr>
            <a:xfrm>
              <a:off x="1148442" y="3824185"/>
              <a:ext cx="5658871" cy="573940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For t from 0 to convergence:</a:t>
              </a: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3316E0C2-8F11-6E42-937E-1D817F2BE2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63650" y="3166534"/>
              <a:ext cx="1257300" cy="444500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DB9CBD5-1CBB-5C41-B4E3-F47128135285}"/>
                </a:ext>
              </a:extLst>
            </p:cNvPr>
            <p:cNvSpPr txBox="1"/>
            <p:nvPr/>
          </p:nvSpPr>
          <p:spPr>
            <a:xfrm>
              <a:off x="2676401" y="3170523"/>
              <a:ext cx="6338595" cy="58477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initial vector (random, zeros </a:t>
              </a:r>
              <a:r>
                <a:rPr lang="mr-IN" sz="2800" dirty="0"/>
                <a:t>…</a:t>
              </a:r>
              <a:r>
                <a:rPr lang="en-US" sz="2800" dirty="0"/>
                <a:t>)</a:t>
              </a:r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4A8883F2-A475-FE4C-BB22-D64AC94C955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03186" y="4628841"/>
              <a:ext cx="6134100" cy="355600"/>
            </a:xfrm>
            <a:prstGeom prst="rect">
              <a:avLst/>
            </a:prstGeom>
          </p:spPr>
        </p:pic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462A0F91-8FFD-664F-B35A-1CF31174FA8D}"/>
              </a:ext>
            </a:extLst>
          </p:cNvPr>
          <p:cNvSpPr txBox="1"/>
          <p:nvPr/>
        </p:nvSpPr>
        <p:spPr>
          <a:xfrm rot="16200000">
            <a:off x="-1194097" y="3163320"/>
            <a:ext cx="3403496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/>
              <a:t>Stochastic Gradient </a:t>
            </a:r>
            <a:r>
              <a:rPr lang="en-US" dirty="0"/>
              <a:t>Descent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C9E05DF-C791-3D44-A555-59D3E31A2C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9932" y="3620732"/>
            <a:ext cx="9551565" cy="1304662"/>
          </a:xfrm>
          <a:prstGeom prst="rect">
            <a:avLst/>
          </a:prstGeom>
        </p:spPr>
      </p:pic>
      <p:sp>
        <p:nvSpPr>
          <p:cNvPr id="22" name="Rounded Rectangular Callout 21">
            <a:extLst>
              <a:ext uri="{FF2B5EF4-FFF2-40B4-BE49-F238E27FC236}">
                <a16:creationId xmlns:a16="http://schemas.microsoft.com/office/drawing/2014/main" id="{B7B46C08-FE3F-C446-8D43-41BE73EF0A27}"/>
              </a:ext>
            </a:extLst>
          </p:cNvPr>
          <p:cNvSpPr/>
          <p:nvPr/>
        </p:nvSpPr>
        <p:spPr>
          <a:xfrm>
            <a:off x="5745191" y="5327369"/>
            <a:ext cx="3864635" cy="1057516"/>
          </a:xfrm>
          <a:prstGeom prst="wedgeRoundRectCallout">
            <a:avLst>
              <a:gd name="adj1" fmla="val -29331"/>
              <a:gd name="adj2" fmla="val -86963"/>
              <a:gd name="adj3" fmla="val 16667"/>
            </a:avLst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Slow? (~150ms) </a:t>
            </a:r>
            <a:br>
              <a:rPr lang="en-US" sz="2400" dirty="0"/>
            </a:br>
            <a:r>
              <a:rPr lang="en-US" sz="2400" dirty="0"/>
              <a:t>Depending on size of B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20B37C1E-3829-AE42-A6D9-67917CF07932}"/>
              </a:ext>
            </a:extLst>
          </p:cNvPr>
          <p:cNvSpPr/>
          <p:nvPr/>
        </p:nvSpPr>
        <p:spPr>
          <a:xfrm>
            <a:off x="3630223" y="5476106"/>
            <a:ext cx="2167484" cy="759124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400" b="1" dirty="0"/>
              <a:t>Data Parallelism</a:t>
            </a:r>
          </a:p>
        </p:txBody>
      </p:sp>
    </p:spTree>
    <p:extLst>
      <p:ext uri="{BB962C8B-B14F-4D97-AF65-F5344CB8AC3E}">
        <p14:creationId xmlns:p14="http://schemas.microsoft.com/office/powerpoint/2010/main" val="343774654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73662E-CD5E-D443-B851-05DA3DB5C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Batch Size Scaling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C0E9D9-8972-874B-A25C-748EC9C2CE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56052"/>
            <a:ext cx="10515600" cy="5231158"/>
          </a:xfrm>
        </p:spPr>
        <p:txBody>
          <a:bodyPr>
            <a:normAutofit/>
          </a:bodyPr>
          <a:lstStyle/>
          <a:p>
            <a:r>
              <a:rPr lang="en-US" dirty="0"/>
              <a:t>Increase the batch size by adding machines</a:t>
            </a:r>
          </a:p>
          <a:p>
            <a:endParaRPr lang="en-US" dirty="0"/>
          </a:p>
          <a:p>
            <a:pPr marL="14287" indent="0">
              <a:buNone/>
            </a:pPr>
            <a:endParaRPr lang="en-US" dirty="0"/>
          </a:p>
          <a:p>
            <a:r>
              <a:rPr lang="en-US" dirty="0"/>
              <a:t>Each server processes a fixed batch size (e.g., n=32)</a:t>
            </a:r>
          </a:p>
          <a:p>
            <a:r>
              <a:rPr lang="en-US" dirty="0"/>
              <a:t>As more servers are added (k) the effective overall batch size increases linearly </a:t>
            </a:r>
          </a:p>
          <a:p>
            <a:r>
              <a:rPr lang="en-US" dirty="0"/>
              <a:t>Why do these additional servers help?</a:t>
            </a:r>
          </a:p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D536130-328F-CB42-A5FF-3D90A3513D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1922" y="2434535"/>
            <a:ext cx="8237330" cy="1179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898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09A530-43B4-7D45-9EAA-618D6B7E35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Bigger isn’t Always Better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D65B93-559D-964F-97CF-88C6A5F611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Motivation for larger batch sizes</a:t>
            </a:r>
          </a:p>
          <a:p>
            <a:pPr lvl="1"/>
            <a:r>
              <a:rPr lang="en-US" dirty="0"/>
              <a:t>More opportunities for parallelism </a:t>
            </a:r>
            <a:r>
              <a:rPr lang="en-US" dirty="0">
                <a:sym typeface="Wingdings" pitchFamily="2" charset="2"/>
              </a:rPr>
              <a:t> but is it useful?</a:t>
            </a:r>
          </a:p>
          <a:p>
            <a:pPr lvl="1"/>
            <a:r>
              <a:rPr lang="en-US" dirty="0">
                <a:sym typeface="Wingdings" pitchFamily="2" charset="2"/>
              </a:rPr>
              <a:t>Recall (1/n variance reduction):</a:t>
            </a:r>
          </a:p>
          <a:p>
            <a:pPr lvl="1"/>
            <a:endParaRPr lang="en-US" dirty="0">
              <a:sym typeface="Wingdings" pitchFamily="2" charset="2"/>
            </a:endParaRPr>
          </a:p>
          <a:p>
            <a:pPr lvl="1"/>
            <a:endParaRPr lang="en-US" dirty="0">
              <a:sym typeface="Wingdings" pitchFamily="2" charset="2"/>
            </a:endParaRPr>
          </a:p>
          <a:p>
            <a:pPr lvl="1"/>
            <a:endParaRPr lang="en-US" dirty="0">
              <a:sym typeface="Wingdings" pitchFamily="2" charset="2"/>
            </a:endParaRPr>
          </a:p>
          <a:p>
            <a:pPr lvl="1"/>
            <a:endParaRPr lang="en-US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Is a variance reduction helpful?</a:t>
            </a:r>
          </a:p>
          <a:p>
            <a:pPr lvl="1"/>
            <a:r>
              <a:rPr lang="en-US" dirty="0">
                <a:sym typeface="Wingdings" pitchFamily="2" charset="2"/>
              </a:rPr>
              <a:t>Only if it let’s you take bigger steps (move faster)</a:t>
            </a:r>
          </a:p>
          <a:p>
            <a:pPr lvl="1"/>
            <a:r>
              <a:rPr lang="en-US" dirty="0">
                <a:sym typeface="Wingdings" pitchFamily="2" charset="2"/>
              </a:rPr>
              <a:t>Does it affect the final prediction accuracy?</a:t>
            </a:r>
          </a:p>
          <a:p>
            <a:pPr lvl="1"/>
            <a:endParaRPr lang="en-US" dirty="0">
              <a:sym typeface="Wingdings" pitchFamily="2" charset="2"/>
            </a:endParaRPr>
          </a:p>
          <a:p>
            <a:pPr lvl="1"/>
            <a:endParaRPr lang="en-US" dirty="0">
              <a:sym typeface="Wingdings" pitchFamily="2" charset="2"/>
            </a:endParaRPr>
          </a:p>
          <a:p>
            <a:pPr lvl="1"/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882F18F-47FA-FF45-8825-259EF37E6DBE}"/>
              </a:ext>
            </a:extLst>
          </p:cNvPr>
          <p:cNvGrpSpPr/>
          <p:nvPr/>
        </p:nvGrpSpPr>
        <p:grpSpPr>
          <a:xfrm>
            <a:off x="1509814" y="3429000"/>
            <a:ext cx="9843986" cy="1193800"/>
            <a:chOff x="1509814" y="3429000"/>
            <a:chExt cx="9843986" cy="11938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0D1CF3F-5056-D64D-9C5D-701614FEAA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46800" y="3429000"/>
              <a:ext cx="5207000" cy="119380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3E8BB7B-8CBA-3F4C-9588-EFE65B9306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09814" y="3429000"/>
              <a:ext cx="4406900" cy="1168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97077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C4292-3EC5-8A41-969C-A9A3470B7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Generalization Gap Problem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C54439-F4A7-6547-AD4F-AE7453FA53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450" y="1477519"/>
            <a:ext cx="8124371" cy="472811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56591B9-183D-BB43-BD07-E3065E524BDF}"/>
              </a:ext>
            </a:extLst>
          </p:cNvPr>
          <p:cNvSpPr txBox="1"/>
          <p:nvPr/>
        </p:nvSpPr>
        <p:spPr>
          <a:xfrm>
            <a:off x="8509520" y="2649893"/>
            <a:ext cx="3862874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dirty="0"/>
              <a:t>Larger batch sizes harm generalization performance.</a:t>
            </a:r>
          </a:p>
        </p:txBody>
      </p:sp>
    </p:spTree>
    <p:extLst>
      <p:ext uri="{BB962C8B-B14F-4D97-AF65-F5344CB8AC3E}">
        <p14:creationId xmlns:p14="http://schemas.microsoft.com/office/powerpoint/2010/main" val="71302385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F3076-251E-FE40-9ED4-C7DC89BB1A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450" y="320675"/>
            <a:ext cx="10801350" cy="1325563"/>
          </a:xfrm>
        </p:spPr>
        <p:txBody>
          <a:bodyPr/>
          <a:lstStyle/>
          <a:p>
            <a:r>
              <a:rPr lang="en-US" dirty="0"/>
              <a:t>Rough “Intuition” </a:t>
            </a: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711887FB-A580-B54A-A6EE-B5276BD4FF0F}"/>
              </a:ext>
            </a:extLst>
          </p:cNvPr>
          <p:cNvSpPr/>
          <p:nvPr/>
        </p:nvSpPr>
        <p:spPr>
          <a:xfrm>
            <a:off x="2015411" y="2161356"/>
            <a:ext cx="6904653" cy="2535287"/>
          </a:xfrm>
          <a:custGeom>
            <a:avLst/>
            <a:gdLst>
              <a:gd name="connsiteX0" fmla="*/ 0 w 6624734"/>
              <a:gd name="connsiteY0" fmla="*/ 338933 h 2534049"/>
              <a:gd name="connsiteX1" fmla="*/ 410546 w 6624734"/>
              <a:gd name="connsiteY1" fmla="*/ 77675 h 2534049"/>
              <a:gd name="connsiteX2" fmla="*/ 578498 w 6624734"/>
              <a:gd name="connsiteY2" fmla="*/ 768141 h 2534049"/>
              <a:gd name="connsiteX3" fmla="*/ 783771 w 6624734"/>
              <a:gd name="connsiteY3" fmla="*/ 189643 h 2534049"/>
              <a:gd name="connsiteX4" fmla="*/ 914400 w 6624734"/>
              <a:gd name="connsiteY4" fmla="*/ 1701202 h 2534049"/>
              <a:gd name="connsiteX5" fmla="*/ 1063689 w 6624734"/>
              <a:gd name="connsiteY5" fmla="*/ 320271 h 2534049"/>
              <a:gd name="connsiteX6" fmla="*/ 1306285 w 6624734"/>
              <a:gd name="connsiteY6" fmla="*/ 2223716 h 2534049"/>
              <a:gd name="connsiteX7" fmla="*/ 1492898 w 6624734"/>
              <a:gd name="connsiteY7" fmla="*/ 394916 h 2534049"/>
              <a:gd name="connsiteX8" fmla="*/ 1866122 w 6624734"/>
              <a:gd name="connsiteY8" fmla="*/ 1682541 h 2534049"/>
              <a:gd name="connsiteX9" fmla="*/ 2052734 w 6624734"/>
              <a:gd name="connsiteY9" fmla="*/ 1216010 h 2534049"/>
              <a:gd name="connsiteX10" fmla="*/ 2463281 w 6624734"/>
              <a:gd name="connsiteY10" fmla="*/ 2447651 h 2534049"/>
              <a:gd name="connsiteX11" fmla="*/ 4049485 w 6624734"/>
              <a:gd name="connsiteY11" fmla="*/ 2298361 h 2534049"/>
              <a:gd name="connsiteX12" fmla="*/ 5374432 w 6624734"/>
              <a:gd name="connsiteY12" fmla="*/ 1234671 h 2534049"/>
              <a:gd name="connsiteX13" fmla="*/ 6046236 w 6624734"/>
              <a:gd name="connsiteY13" fmla="*/ 3031 h 2534049"/>
              <a:gd name="connsiteX14" fmla="*/ 6120881 w 6624734"/>
              <a:gd name="connsiteY14" fmla="*/ 1607896 h 2534049"/>
              <a:gd name="connsiteX15" fmla="*/ 6624734 w 6624734"/>
              <a:gd name="connsiteY15" fmla="*/ 21692 h 2534049"/>
              <a:gd name="connsiteX0" fmla="*/ 0 w 6624734"/>
              <a:gd name="connsiteY0" fmla="*/ 340171 h 2535287"/>
              <a:gd name="connsiteX1" fmla="*/ 410546 w 6624734"/>
              <a:gd name="connsiteY1" fmla="*/ 78913 h 2535287"/>
              <a:gd name="connsiteX2" fmla="*/ 578498 w 6624734"/>
              <a:gd name="connsiteY2" fmla="*/ 769379 h 2535287"/>
              <a:gd name="connsiteX3" fmla="*/ 783771 w 6624734"/>
              <a:gd name="connsiteY3" fmla="*/ 190881 h 2535287"/>
              <a:gd name="connsiteX4" fmla="*/ 914400 w 6624734"/>
              <a:gd name="connsiteY4" fmla="*/ 1702440 h 2535287"/>
              <a:gd name="connsiteX5" fmla="*/ 1063689 w 6624734"/>
              <a:gd name="connsiteY5" fmla="*/ 321509 h 2535287"/>
              <a:gd name="connsiteX6" fmla="*/ 1306285 w 6624734"/>
              <a:gd name="connsiteY6" fmla="*/ 2224954 h 2535287"/>
              <a:gd name="connsiteX7" fmla="*/ 1492898 w 6624734"/>
              <a:gd name="connsiteY7" fmla="*/ 396154 h 2535287"/>
              <a:gd name="connsiteX8" fmla="*/ 1866122 w 6624734"/>
              <a:gd name="connsiteY8" fmla="*/ 1683779 h 2535287"/>
              <a:gd name="connsiteX9" fmla="*/ 2052734 w 6624734"/>
              <a:gd name="connsiteY9" fmla="*/ 1217248 h 2535287"/>
              <a:gd name="connsiteX10" fmla="*/ 2463281 w 6624734"/>
              <a:gd name="connsiteY10" fmla="*/ 2448889 h 2535287"/>
              <a:gd name="connsiteX11" fmla="*/ 4049485 w 6624734"/>
              <a:gd name="connsiteY11" fmla="*/ 2299599 h 2535287"/>
              <a:gd name="connsiteX12" fmla="*/ 5374432 w 6624734"/>
              <a:gd name="connsiteY12" fmla="*/ 1235909 h 2535287"/>
              <a:gd name="connsiteX13" fmla="*/ 6046236 w 6624734"/>
              <a:gd name="connsiteY13" fmla="*/ 4269 h 2535287"/>
              <a:gd name="connsiteX14" fmla="*/ 6344816 w 6624734"/>
              <a:gd name="connsiteY14" fmla="*/ 1683779 h 2535287"/>
              <a:gd name="connsiteX15" fmla="*/ 6624734 w 6624734"/>
              <a:gd name="connsiteY15" fmla="*/ 22930 h 2535287"/>
              <a:gd name="connsiteX0" fmla="*/ 0 w 6624734"/>
              <a:gd name="connsiteY0" fmla="*/ 340171 h 2535287"/>
              <a:gd name="connsiteX1" fmla="*/ 410546 w 6624734"/>
              <a:gd name="connsiteY1" fmla="*/ 78913 h 2535287"/>
              <a:gd name="connsiteX2" fmla="*/ 578498 w 6624734"/>
              <a:gd name="connsiteY2" fmla="*/ 769379 h 2535287"/>
              <a:gd name="connsiteX3" fmla="*/ 783771 w 6624734"/>
              <a:gd name="connsiteY3" fmla="*/ 190881 h 2535287"/>
              <a:gd name="connsiteX4" fmla="*/ 914400 w 6624734"/>
              <a:gd name="connsiteY4" fmla="*/ 1702440 h 2535287"/>
              <a:gd name="connsiteX5" fmla="*/ 1063689 w 6624734"/>
              <a:gd name="connsiteY5" fmla="*/ 321509 h 2535287"/>
              <a:gd name="connsiteX6" fmla="*/ 1306285 w 6624734"/>
              <a:gd name="connsiteY6" fmla="*/ 2224954 h 2535287"/>
              <a:gd name="connsiteX7" fmla="*/ 1623526 w 6624734"/>
              <a:gd name="connsiteY7" fmla="*/ 414815 h 2535287"/>
              <a:gd name="connsiteX8" fmla="*/ 1866122 w 6624734"/>
              <a:gd name="connsiteY8" fmla="*/ 1683779 h 2535287"/>
              <a:gd name="connsiteX9" fmla="*/ 2052734 w 6624734"/>
              <a:gd name="connsiteY9" fmla="*/ 1217248 h 2535287"/>
              <a:gd name="connsiteX10" fmla="*/ 2463281 w 6624734"/>
              <a:gd name="connsiteY10" fmla="*/ 2448889 h 2535287"/>
              <a:gd name="connsiteX11" fmla="*/ 4049485 w 6624734"/>
              <a:gd name="connsiteY11" fmla="*/ 2299599 h 2535287"/>
              <a:gd name="connsiteX12" fmla="*/ 5374432 w 6624734"/>
              <a:gd name="connsiteY12" fmla="*/ 1235909 h 2535287"/>
              <a:gd name="connsiteX13" fmla="*/ 6046236 w 6624734"/>
              <a:gd name="connsiteY13" fmla="*/ 4269 h 2535287"/>
              <a:gd name="connsiteX14" fmla="*/ 6344816 w 6624734"/>
              <a:gd name="connsiteY14" fmla="*/ 1683779 h 2535287"/>
              <a:gd name="connsiteX15" fmla="*/ 6624734 w 6624734"/>
              <a:gd name="connsiteY15" fmla="*/ 22930 h 2535287"/>
              <a:gd name="connsiteX0" fmla="*/ 0 w 6624734"/>
              <a:gd name="connsiteY0" fmla="*/ 340171 h 2535287"/>
              <a:gd name="connsiteX1" fmla="*/ 410546 w 6624734"/>
              <a:gd name="connsiteY1" fmla="*/ 78913 h 2535287"/>
              <a:gd name="connsiteX2" fmla="*/ 578498 w 6624734"/>
              <a:gd name="connsiteY2" fmla="*/ 769379 h 2535287"/>
              <a:gd name="connsiteX3" fmla="*/ 783771 w 6624734"/>
              <a:gd name="connsiteY3" fmla="*/ 190881 h 2535287"/>
              <a:gd name="connsiteX4" fmla="*/ 821094 w 6624734"/>
              <a:gd name="connsiteY4" fmla="*/ 1721101 h 2535287"/>
              <a:gd name="connsiteX5" fmla="*/ 1063689 w 6624734"/>
              <a:gd name="connsiteY5" fmla="*/ 321509 h 2535287"/>
              <a:gd name="connsiteX6" fmla="*/ 1306285 w 6624734"/>
              <a:gd name="connsiteY6" fmla="*/ 2224954 h 2535287"/>
              <a:gd name="connsiteX7" fmla="*/ 1623526 w 6624734"/>
              <a:gd name="connsiteY7" fmla="*/ 414815 h 2535287"/>
              <a:gd name="connsiteX8" fmla="*/ 1866122 w 6624734"/>
              <a:gd name="connsiteY8" fmla="*/ 1683779 h 2535287"/>
              <a:gd name="connsiteX9" fmla="*/ 2052734 w 6624734"/>
              <a:gd name="connsiteY9" fmla="*/ 1217248 h 2535287"/>
              <a:gd name="connsiteX10" fmla="*/ 2463281 w 6624734"/>
              <a:gd name="connsiteY10" fmla="*/ 2448889 h 2535287"/>
              <a:gd name="connsiteX11" fmla="*/ 4049485 w 6624734"/>
              <a:gd name="connsiteY11" fmla="*/ 2299599 h 2535287"/>
              <a:gd name="connsiteX12" fmla="*/ 5374432 w 6624734"/>
              <a:gd name="connsiteY12" fmla="*/ 1235909 h 2535287"/>
              <a:gd name="connsiteX13" fmla="*/ 6046236 w 6624734"/>
              <a:gd name="connsiteY13" fmla="*/ 4269 h 2535287"/>
              <a:gd name="connsiteX14" fmla="*/ 6344816 w 6624734"/>
              <a:gd name="connsiteY14" fmla="*/ 1683779 h 2535287"/>
              <a:gd name="connsiteX15" fmla="*/ 6624734 w 6624734"/>
              <a:gd name="connsiteY15" fmla="*/ 22930 h 2535287"/>
              <a:gd name="connsiteX0" fmla="*/ 0 w 6624734"/>
              <a:gd name="connsiteY0" fmla="*/ 340171 h 2535287"/>
              <a:gd name="connsiteX1" fmla="*/ 410546 w 6624734"/>
              <a:gd name="connsiteY1" fmla="*/ 78913 h 2535287"/>
              <a:gd name="connsiteX2" fmla="*/ 298580 w 6624734"/>
              <a:gd name="connsiteY2" fmla="*/ 769379 h 2535287"/>
              <a:gd name="connsiteX3" fmla="*/ 783771 w 6624734"/>
              <a:gd name="connsiteY3" fmla="*/ 190881 h 2535287"/>
              <a:gd name="connsiteX4" fmla="*/ 821094 w 6624734"/>
              <a:gd name="connsiteY4" fmla="*/ 1721101 h 2535287"/>
              <a:gd name="connsiteX5" fmla="*/ 1063689 w 6624734"/>
              <a:gd name="connsiteY5" fmla="*/ 321509 h 2535287"/>
              <a:gd name="connsiteX6" fmla="*/ 1306285 w 6624734"/>
              <a:gd name="connsiteY6" fmla="*/ 2224954 h 2535287"/>
              <a:gd name="connsiteX7" fmla="*/ 1623526 w 6624734"/>
              <a:gd name="connsiteY7" fmla="*/ 414815 h 2535287"/>
              <a:gd name="connsiteX8" fmla="*/ 1866122 w 6624734"/>
              <a:gd name="connsiteY8" fmla="*/ 1683779 h 2535287"/>
              <a:gd name="connsiteX9" fmla="*/ 2052734 w 6624734"/>
              <a:gd name="connsiteY9" fmla="*/ 1217248 h 2535287"/>
              <a:gd name="connsiteX10" fmla="*/ 2463281 w 6624734"/>
              <a:gd name="connsiteY10" fmla="*/ 2448889 h 2535287"/>
              <a:gd name="connsiteX11" fmla="*/ 4049485 w 6624734"/>
              <a:gd name="connsiteY11" fmla="*/ 2299599 h 2535287"/>
              <a:gd name="connsiteX12" fmla="*/ 5374432 w 6624734"/>
              <a:gd name="connsiteY12" fmla="*/ 1235909 h 2535287"/>
              <a:gd name="connsiteX13" fmla="*/ 6046236 w 6624734"/>
              <a:gd name="connsiteY13" fmla="*/ 4269 h 2535287"/>
              <a:gd name="connsiteX14" fmla="*/ 6344816 w 6624734"/>
              <a:gd name="connsiteY14" fmla="*/ 1683779 h 2535287"/>
              <a:gd name="connsiteX15" fmla="*/ 6624734 w 6624734"/>
              <a:gd name="connsiteY15" fmla="*/ 22930 h 2535287"/>
              <a:gd name="connsiteX0" fmla="*/ 0 w 6624734"/>
              <a:gd name="connsiteY0" fmla="*/ 340171 h 2535287"/>
              <a:gd name="connsiteX1" fmla="*/ 410546 w 6624734"/>
              <a:gd name="connsiteY1" fmla="*/ 78913 h 2535287"/>
              <a:gd name="connsiteX2" fmla="*/ 298580 w 6624734"/>
              <a:gd name="connsiteY2" fmla="*/ 769379 h 2535287"/>
              <a:gd name="connsiteX3" fmla="*/ 615820 w 6624734"/>
              <a:gd name="connsiteY3" fmla="*/ 209542 h 2535287"/>
              <a:gd name="connsiteX4" fmla="*/ 821094 w 6624734"/>
              <a:gd name="connsiteY4" fmla="*/ 1721101 h 2535287"/>
              <a:gd name="connsiteX5" fmla="*/ 1063689 w 6624734"/>
              <a:gd name="connsiteY5" fmla="*/ 321509 h 2535287"/>
              <a:gd name="connsiteX6" fmla="*/ 1306285 w 6624734"/>
              <a:gd name="connsiteY6" fmla="*/ 2224954 h 2535287"/>
              <a:gd name="connsiteX7" fmla="*/ 1623526 w 6624734"/>
              <a:gd name="connsiteY7" fmla="*/ 414815 h 2535287"/>
              <a:gd name="connsiteX8" fmla="*/ 1866122 w 6624734"/>
              <a:gd name="connsiteY8" fmla="*/ 1683779 h 2535287"/>
              <a:gd name="connsiteX9" fmla="*/ 2052734 w 6624734"/>
              <a:gd name="connsiteY9" fmla="*/ 1217248 h 2535287"/>
              <a:gd name="connsiteX10" fmla="*/ 2463281 w 6624734"/>
              <a:gd name="connsiteY10" fmla="*/ 2448889 h 2535287"/>
              <a:gd name="connsiteX11" fmla="*/ 4049485 w 6624734"/>
              <a:gd name="connsiteY11" fmla="*/ 2299599 h 2535287"/>
              <a:gd name="connsiteX12" fmla="*/ 5374432 w 6624734"/>
              <a:gd name="connsiteY12" fmla="*/ 1235909 h 2535287"/>
              <a:gd name="connsiteX13" fmla="*/ 6046236 w 6624734"/>
              <a:gd name="connsiteY13" fmla="*/ 4269 h 2535287"/>
              <a:gd name="connsiteX14" fmla="*/ 6344816 w 6624734"/>
              <a:gd name="connsiteY14" fmla="*/ 1683779 h 2535287"/>
              <a:gd name="connsiteX15" fmla="*/ 6624734 w 6624734"/>
              <a:gd name="connsiteY15" fmla="*/ 22930 h 2535287"/>
              <a:gd name="connsiteX0" fmla="*/ 0 w 6904653"/>
              <a:gd name="connsiteY0" fmla="*/ 340171 h 2535287"/>
              <a:gd name="connsiteX1" fmla="*/ 690465 w 6904653"/>
              <a:gd name="connsiteY1" fmla="*/ 78913 h 2535287"/>
              <a:gd name="connsiteX2" fmla="*/ 578499 w 6904653"/>
              <a:gd name="connsiteY2" fmla="*/ 769379 h 2535287"/>
              <a:gd name="connsiteX3" fmla="*/ 895739 w 6904653"/>
              <a:gd name="connsiteY3" fmla="*/ 209542 h 2535287"/>
              <a:gd name="connsiteX4" fmla="*/ 1101013 w 6904653"/>
              <a:gd name="connsiteY4" fmla="*/ 1721101 h 2535287"/>
              <a:gd name="connsiteX5" fmla="*/ 1343608 w 6904653"/>
              <a:gd name="connsiteY5" fmla="*/ 321509 h 2535287"/>
              <a:gd name="connsiteX6" fmla="*/ 1586204 w 6904653"/>
              <a:gd name="connsiteY6" fmla="*/ 2224954 h 2535287"/>
              <a:gd name="connsiteX7" fmla="*/ 1903445 w 6904653"/>
              <a:gd name="connsiteY7" fmla="*/ 414815 h 2535287"/>
              <a:gd name="connsiteX8" fmla="*/ 2146041 w 6904653"/>
              <a:gd name="connsiteY8" fmla="*/ 1683779 h 2535287"/>
              <a:gd name="connsiteX9" fmla="*/ 2332653 w 6904653"/>
              <a:gd name="connsiteY9" fmla="*/ 1217248 h 2535287"/>
              <a:gd name="connsiteX10" fmla="*/ 2743200 w 6904653"/>
              <a:gd name="connsiteY10" fmla="*/ 2448889 h 2535287"/>
              <a:gd name="connsiteX11" fmla="*/ 4329404 w 6904653"/>
              <a:gd name="connsiteY11" fmla="*/ 2299599 h 2535287"/>
              <a:gd name="connsiteX12" fmla="*/ 5654351 w 6904653"/>
              <a:gd name="connsiteY12" fmla="*/ 1235909 h 2535287"/>
              <a:gd name="connsiteX13" fmla="*/ 6326155 w 6904653"/>
              <a:gd name="connsiteY13" fmla="*/ 4269 h 2535287"/>
              <a:gd name="connsiteX14" fmla="*/ 6624735 w 6904653"/>
              <a:gd name="connsiteY14" fmla="*/ 1683779 h 2535287"/>
              <a:gd name="connsiteX15" fmla="*/ 6904653 w 6904653"/>
              <a:gd name="connsiteY15" fmla="*/ 22930 h 2535287"/>
              <a:gd name="connsiteX0" fmla="*/ 0 w 6904653"/>
              <a:gd name="connsiteY0" fmla="*/ 340171 h 2535287"/>
              <a:gd name="connsiteX1" fmla="*/ 391885 w 6904653"/>
              <a:gd name="connsiteY1" fmla="*/ 97575 h 2535287"/>
              <a:gd name="connsiteX2" fmla="*/ 578499 w 6904653"/>
              <a:gd name="connsiteY2" fmla="*/ 769379 h 2535287"/>
              <a:gd name="connsiteX3" fmla="*/ 895739 w 6904653"/>
              <a:gd name="connsiteY3" fmla="*/ 209542 h 2535287"/>
              <a:gd name="connsiteX4" fmla="*/ 1101013 w 6904653"/>
              <a:gd name="connsiteY4" fmla="*/ 1721101 h 2535287"/>
              <a:gd name="connsiteX5" fmla="*/ 1343608 w 6904653"/>
              <a:gd name="connsiteY5" fmla="*/ 321509 h 2535287"/>
              <a:gd name="connsiteX6" fmla="*/ 1586204 w 6904653"/>
              <a:gd name="connsiteY6" fmla="*/ 2224954 h 2535287"/>
              <a:gd name="connsiteX7" fmla="*/ 1903445 w 6904653"/>
              <a:gd name="connsiteY7" fmla="*/ 414815 h 2535287"/>
              <a:gd name="connsiteX8" fmla="*/ 2146041 w 6904653"/>
              <a:gd name="connsiteY8" fmla="*/ 1683779 h 2535287"/>
              <a:gd name="connsiteX9" fmla="*/ 2332653 w 6904653"/>
              <a:gd name="connsiteY9" fmla="*/ 1217248 h 2535287"/>
              <a:gd name="connsiteX10" fmla="*/ 2743200 w 6904653"/>
              <a:gd name="connsiteY10" fmla="*/ 2448889 h 2535287"/>
              <a:gd name="connsiteX11" fmla="*/ 4329404 w 6904653"/>
              <a:gd name="connsiteY11" fmla="*/ 2299599 h 2535287"/>
              <a:gd name="connsiteX12" fmla="*/ 5654351 w 6904653"/>
              <a:gd name="connsiteY12" fmla="*/ 1235909 h 2535287"/>
              <a:gd name="connsiteX13" fmla="*/ 6326155 w 6904653"/>
              <a:gd name="connsiteY13" fmla="*/ 4269 h 2535287"/>
              <a:gd name="connsiteX14" fmla="*/ 6624735 w 6904653"/>
              <a:gd name="connsiteY14" fmla="*/ 1683779 h 2535287"/>
              <a:gd name="connsiteX15" fmla="*/ 6904653 w 6904653"/>
              <a:gd name="connsiteY15" fmla="*/ 22930 h 25352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904653" h="2535287">
                <a:moveTo>
                  <a:pt x="0" y="340171"/>
                </a:moveTo>
                <a:cubicBezTo>
                  <a:pt x="157065" y="173774"/>
                  <a:pt x="295469" y="26040"/>
                  <a:pt x="391885" y="97575"/>
                </a:cubicBezTo>
                <a:cubicBezTo>
                  <a:pt x="488301" y="169110"/>
                  <a:pt x="494523" y="750718"/>
                  <a:pt x="578499" y="769379"/>
                </a:cubicBezTo>
                <a:cubicBezTo>
                  <a:pt x="662475" y="788040"/>
                  <a:pt x="808653" y="50922"/>
                  <a:pt x="895739" y="209542"/>
                </a:cubicBezTo>
                <a:cubicBezTo>
                  <a:pt x="982825" y="368162"/>
                  <a:pt x="1026368" y="1702440"/>
                  <a:pt x="1101013" y="1721101"/>
                </a:cubicBezTo>
                <a:cubicBezTo>
                  <a:pt x="1175658" y="1739762"/>
                  <a:pt x="1262743" y="237534"/>
                  <a:pt x="1343608" y="321509"/>
                </a:cubicBezTo>
                <a:cubicBezTo>
                  <a:pt x="1424473" y="405484"/>
                  <a:pt x="1492898" y="2209403"/>
                  <a:pt x="1586204" y="2224954"/>
                </a:cubicBezTo>
                <a:cubicBezTo>
                  <a:pt x="1679510" y="2240505"/>
                  <a:pt x="1810139" y="505011"/>
                  <a:pt x="1903445" y="414815"/>
                </a:cubicBezTo>
                <a:cubicBezTo>
                  <a:pt x="1996751" y="324619"/>
                  <a:pt x="2074506" y="1550040"/>
                  <a:pt x="2146041" y="1683779"/>
                </a:cubicBezTo>
                <a:cubicBezTo>
                  <a:pt x="2217576" y="1817518"/>
                  <a:pt x="2233127" y="1089730"/>
                  <a:pt x="2332653" y="1217248"/>
                </a:cubicBezTo>
                <a:cubicBezTo>
                  <a:pt x="2432179" y="1344766"/>
                  <a:pt x="2410408" y="2268497"/>
                  <a:pt x="2743200" y="2448889"/>
                </a:cubicBezTo>
                <a:cubicBezTo>
                  <a:pt x="3075992" y="2629281"/>
                  <a:pt x="3844212" y="2501762"/>
                  <a:pt x="4329404" y="2299599"/>
                </a:cubicBezTo>
                <a:cubicBezTo>
                  <a:pt x="4814596" y="2097436"/>
                  <a:pt x="5321559" y="1618464"/>
                  <a:pt x="5654351" y="1235909"/>
                </a:cubicBezTo>
                <a:cubicBezTo>
                  <a:pt x="5987143" y="853354"/>
                  <a:pt x="6164424" y="-70376"/>
                  <a:pt x="6326155" y="4269"/>
                </a:cubicBezTo>
                <a:cubicBezTo>
                  <a:pt x="6487886" y="78914"/>
                  <a:pt x="6528319" y="1680669"/>
                  <a:pt x="6624735" y="1683779"/>
                </a:cubicBezTo>
                <a:cubicBezTo>
                  <a:pt x="6721151" y="1686889"/>
                  <a:pt x="6700934" y="817587"/>
                  <a:pt x="6904653" y="22930"/>
                </a:cubicBezTo>
              </a:path>
            </a:pathLst>
          </a:custGeom>
          <a:noFill/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34B1E38-C607-7641-BE90-B5F784419B01}"/>
              </a:ext>
            </a:extLst>
          </p:cNvPr>
          <p:cNvCxnSpPr/>
          <p:nvPr/>
        </p:nvCxnSpPr>
        <p:spPr>
          <a:xfrm>
            <a:off x="1847461" y="4901917"/>
            <a:ext cx="7856376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7D8437D-3C1F-3743-97E5-420D56CD193F}"/>
              </a:ext>
            </a:extLst>
          </p:cNvPr>
          <p:cNvCxnSpPr>
            <a:cxnSpLocks/>
          </p:cNvCxnSpPr>
          <p:nvPr/>
        </p:nvCxnSpPr>
        <p:spPr>
          <a:xfrm flipV="1">
            <a:off x="1999861" y="1959429"/>
            <a:ext cx="0" cy="3094888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F393294-D789-6440-B273-054481FBBCE8}"/>
              </a:ext>
            </a:extLst>
          </p:cNvPr>
          <p:cNvSpPr txBox="1"/>
          <p:nvPr/>
        </p:nvSpPr>
        <p:spPr>
          <a:xfrm>
            <a:off x="3509206" y="4922970"/>
            <a:ext cx="4588115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Parameter values along some direction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0A90C64-EC8E-634E-ABD7-655AE47EEBFF}"/>
              </a:ext>
            </a:extLst>
          </p:cNvPr>
          <p:cNvSpPr txBox="1"/>
          <p:nvPr/>
        </p:nvSpPr>
        <p:spPr>
          <a:xfrm rot="16200000">
            <a:off x="1504052" y="3117046"/>
            <a:ext cx="622286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Loss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6ECE286-7BB4-3F48-BD43-404E8CD6F305}"/>
              </a:ext>
            </a:extLst>
          </p:cNvPr>
          <p:cNvSpPr/>
          <p:nvPr/>
        </p:nvSpPr>
        <p:spPr>
          <a:xfrm>
            <a:off x="3404424" y="3169280"/>
            <a:ext cx="115366" cy="10487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6641977-9401-3742-834E-F6D935909563}"/>
              </a:ext>
            </a:extLst>
          </p:cNvPr>
          <p:cNvCxnSpPr>
            <a:cxnSpLocks/>
          </p:cNvCxnSpPr>
          <p:nvPr/>
        </p:nvCxnSpPr>
        <p:spPr>
          <a:xfrm>
            <a:off x="3478173" y="3221112"/>
            <a:ext cx="1092727" cy="0"/>
          </a:xfrm>
          <a:prstGeom prst="straightConnector1">
            <a:avLst/>
          </a:prstGeom>
          <a:ln w="12700">
            <a:solidFill>
              <a:schemeClr val="accent5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D0E7E1C-654E-2D4E-9704-2EA12F766C08}"/>
              </a:ext>
            </a:extLst>
          </p:cNvPr>
          <p:cNvCxnSpPr>
            <a:cxnSpLocks/>
          </p:cNvCxnSpPr>
          <p:nvPr/>
        </p:nvCxnSpPr>
        <p:spPr>
          <a:xfrm>
            <a:off x="3478173" y="3221719"/>
            <a:ext cx="172245" cy="1705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E3206F2-16A5-0C4E-A4F7-E238DB3437D6}"/>
              </a:ext>
            </a:extLst>
          </p:cNvPr>
          <p:cNvSpPr txBox="1"/>
          <p:nvPr/>
        </p:nvSpPr>
        <p:spPr>
          <a:xfrm>
            <a:off x="2133205" y="3737673"/>
            <a:ext cx="1771639" cy="6463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Sharp Minima </a:t>
            </a:r>
            <a:br>
              <a:rPr lang="en-US" dirty="0"/>
            </a:br>
            <a:r>
              <a:rPr lang="en-US" dirty="0"/>
              <a:t>Hypothesis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7B0B75E-4263-264A-B50D-09B970BD87EB}"/>
              </a:ext>
            </a:extLst>
          </p:cNvPr>
          <p:cNvSpPr txBox="1"/>
          <p:nvPr/>
        </p:nvSpPr>
        <p:spPr>
          <a:xfrm>
            <a:off x="5260769" y="1764405"/>
            <a:ext cx="5892960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Small batch gradient descent acts as a </a:t>
            </a:r>
            <a:r>
              <a:rPr lang="en-US" b="1" dirty="0" err="1">
                <a:solidFill>
                  <a:schemeClr val="accent5"/>
                </a:solidFill>
              </a:rPr>
              <a:t>regularizer</a:t>
            </a:r>
            <a:endParaRPr lang="en-US" b="1" dirty="0">
              <a:solidFill>
                <a:schemeClr val="accent5"/>
              </a:solidFill>
            </a:endParaRPr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2364FF14-F2D3-0E49-B9C6-5519A9896EF1}"/>
              </a:ext>
            </a:extLst>
          </p:cNvPr>
          <p:cNvSpPr/>
          <p:nvPr/>
        </p:nvSpPr>
        <p:spPr>
          <a:xfrm>
            <a:off x="2137558" y="2232561"/>
            <a:ext cx="7065819" cy="2499664"/>
          </a:xfrm>
          <a:custGeom>
            <a:avLst/>
            <a:gdLst>
              <a:gd name="connsiteX0" fmla="*/ 0 w 7065819"/>
              <a:gd name="connsiteY0" fmla="*/ 130629 h 2499664"/>
              <a:gd name="connsiteX1" fmla="*/ 1436915 w 7065819"/>
              <a:gd name="connsiteY1" fmla="*/ 961901 h 2499664"/>
              <a:gd name="connsiteX2" fmla="*/ 2481943 w 7065819"/>
              <a:gd name="connsiteY2" fmla="*/ 2042556 h 2499664"/>
              <a:gd name="connsiteX3" fmla="*/ 3111336 w 7065819"/>
              <a:gd name="connsiteY3" fmla="*/ 2481943 h 2499664"/>
              <a:gd name="connsiteX4" fmla="*/ 3966359 w 7065819"/>
              <a:gd name="connsiteY4" fmla="*/ 2268187 h 2499664"/>
              <a:gd name="connsiteX5" fmla="*/ 5664530 w 7065819"/>
              <a:gd name="connsiteY5" fmla="*/ 985652 h 2499664"/>
              <a:gd name="connsiteX6" fmla="*/ 6317673 w 7065819"/>
              <a:gd name="connsiteY6" fmla="*/ 878774 h 2499664"/>
              <a:gd name="connsiteX7" fmla="*/ 7065819 w 7065819"/>
              <a:gd name="connsiteY7" fmla="*/ 0 h 2499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065819" h="2499664">
                <a:moveTo>
                  <a:pt x="0" y="130629"/>
                </a:moveTo>
                <a:cubicBezTo>
                  <a:pt x="511629" y="386938"/>
                  <a:pt x="1023258" y="643247"/>
                  <a:pt x="1436915" y="961901"/>
                </a:cubicBezTo>
                <a:cubicBezTo>
                  <a:pt x="1850572" y="1280555"/>
                  <a:pt x="2202873" y="1789216"/>
                  <a:pt x="2481943" y="2042556"/>
                </a:cubicBezTo>
                <a:cubicBezTo>
                  <a:pt x="2761013" y="2295896"/>
                  <a:pt x="2863933" y="2444338"/>
                  <a:pt x="3111336" y="2481943"/>
                </a:cubicBezTo>
                <a:cubicBezTo>
                  <a:pt x="3358739" y="2519548"/>
                  <a:pt x="3540827" y="2517569"/>
                  <a:pt x="3966359" y="2268187"/>
                </a:cubicBezTo>
                <a:cubicBezTo>
                  <a:pt x="4391891" y="2018805"/>
                  <a:pt x="5272644" y="1217221"/>
                  <a:pt x="5664530" y="985652"/>
                </a:cubicBezTo>
                <a:cubicBezTo>
                  <a:pt x="6056416" y="754083"/>
                  <a:pt x="6084125" y="1043049"/>
                  <a:pt x="6317673" y="878774"/>
                </a:cubicBezTo>
                <a:cubicBezTo>
                  <a:pt x="6551221" y="714499"/>
                  <a:pt x="6808520" y="357249"/>
                  <a:pt x="7065819" y="0"/>
                </a:cubicBezTo>
              </a:path>
            </a:pathLst>
          </a:custGeom>
          <a:noFill/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134CA70-D9D3-4645-B6C7-FACB646D92B6}"/>
              </a:ext>
            </a:extLst>
          </p:cNvPr>
          <p:cNvSpPr txBox="1"/>
          <p:nvPr/>
        </p:nvSpPr>
        <p:spPr>
          <a:xfrm>
            <a:off x="786808" y="5871262"/>
            <a:ext cx="10617009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400" b="1" dirty="0"/>
              <a:t>Key problem:</a:t>
            </a:r>
            <a:r>
              <a:rPr lang="en-US" sz="2400" dirty="0"/>
              <a:t> </a:t>
            </a:r>
            <a:r>
              <a:rPr lang="en-US" sz="2400" i="1" dirty="0"/>
              <a:t>Addressing the generalization gap for large batch sizes.</a:t>
            </a:r>
          </a:p>
        </p:txBody>
      </p:sp>
    </p:spTree>
    <p:extLst>
      <p:ext uri="{BB962C8B-B14F-4D97-AF65-F5344CB8AC3E}">
        <p14:creationId xmlns:p14="http://schemas.microsoft.com/office/powerpoint/2010/main" val="42343955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B1280B-ACFF-8841-8245-5547867D7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450" y="239030"/>
            <a:ext cx="10801350" cy="1325563"/>
          </a:xfrm>
        </p:spPr>
        <p:txBody>
          <a:bodyPr/>
          <a:lstStyle/>
          <a:p>
            <a:r>
              <a:rPr lang="en-US" dirty="0"/>
              <a:t>Solution: Linear Scaling Rule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8564AF-43A4-2644-B156-E5B6568E51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9045"/>
            <a:ext cx="10515600" cy="5032375"/>
          </a:xfrm>
        </p:spPr>
        <p:txBody>
          <a:bodyPr>
            <a:normAutofit/>
          </a:bodyPr>
          <a:lstStyle/>
          <a:p>
            <a:r>
              <a:rPr lang="en-US" dirty="0"/>
              <a:t>Scale the learning rate linearly with the batch size</a:t>
            </a:r>
          </a:p>
          <a:p>
            <a:endParaRPr lang="en-US" dirty="0"/>
          </a:p>
          <a:p>
            <a:pPr marL="14287" indent="0">
              <a:buNone/>
            </a:pPr>
            <a:endParaRPr lang="en-US" dirty="0"/>
          </a:p>
          <a:p>
            <a:r>
              <a:rPr lang="en-US" dirty="0"/>
              <a:t>Addresses generalization performance by </a:t>
            </a:r>
            <a:r>
              <a:rPr lang="en-US" b="1" dirty="0"/>
              <a:t>taking larger steps </a:t>
            </a:r>
            <a:r>
              <a:rPr lang="en-US" dirty="0"/>
              <a:t>(also improves training convergence)</a:t>
            </a:r>
          </a:p>
          <a:p>
            <a:r>
              <a:rPr lang="en-US" b="1" dirty="0"/>
              <a:t>Sub-problem:</a:t>
            </a:r>
            <a:r>
              <a:rPr lang="en-US" dirty="0"/>
              <a:t> </a:t>
            </a:r>
            <a:r>
              <a:rPr lang="en-US" i="1" dirty="0"/>
              <a:t>Large learning rates can be destabilizing in the beginning. </a:t>
            </a:r>
            <a:r>
              <a:rPr lang="en-US" dirty="0"/>
              <a:t> Why?</a:t>
            </a:r>
          </a:p>
          <a:p>
            <a:pPr lvl="1"/>
            <a:r>
              <a:rPr lang="en-US" b="1" dirty="0"/>
              <a:t>Gradual warmup solution:</a:t>
            </a:r>
            <a:r>
              <a:rPr lang="en-US" dirty="0"/>
              <a:t> increase learning rate scaling from constant to linear in first few epochs</a:t>
            </a:r>
          </a:p>
          <a:p>
            <a:pPr lvl="1"/>
            <a:r>
              <a:rPr lang="en-US" dirty="0"/>
              <a:t>Doesn’t help for very large k…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472975C-E185-D948-9885-9610EDF7E805}"/>
              </a:ext>
            </a:extLst>
          </p:cNvPr>
          <p:cNvGrpSpPr/>
          <p:nvPr/>
        </p:nvGrpSpPr>
        <p:grpSpPr>
          <a:xfrm>
            <a:off x="1977335" y="1945561"/>
            <a:ext cx="8237330" cy="1401630"/>
            <a:chOff x="1681922" y="2271892"/>
            <a:chExt cx="8237330" cy="1401630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7C5952EE-65D1-BC4A-9320-7B03A11DDA2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81922" y="2494169"/>
              <a:ext cx="8237330" cy="1179353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FABA2CE9-EB3F-1843-9537-5B51A222EE8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7807583">
              <a:off x="3787227" y="2449714"/>
              <a:ext cx="641896" cy="2862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98936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8F8311-B67B-9141-B99E-BDDEC6DDC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Details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CE0F56-2042-664C-ABDE-3889089FE8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/>
              <a:t>Independent Batch Norm</a:t>
            </a:r>
            <a:r>
              <a:rPr lang="en-US" dirty="0"/>
              <a:t>: Batch norm calculation applies only to local batch size (n).</a:t>
            </a:r>
            <a:endParaRPr lang="en-US" b="1" dirty="0"/>
          </a:p>
          <a:p>
            <a:r>
              <a:rPr lang="en-US" b="1" dirty="0"/>
              <a:t>All-Reduce:</a:t>
            </a:r>
            <a:r>
              <a:rPr lang="en-US" dirty="0"/>
              <a:t> Recursive halving and doubling algorithm</a:t>
            </a:r>
          </a:p>
          <a:p>
            <a:pPr lvl="1"/>
            <a:r>
              <a:rPr lang="en-US" dirty="0"/>
              <a:t>Used instead of popular ring reduction (fewer rounds)</a:t>
            </a:r>
          </a:p>
          <a:p>
            <a:r>
              <a:rPr lang="en-US" b="1" dirty="0" err="1">
                <a:sym typeface="Wingdings" pitchFamily="2" charset="2"/>
              </a:rPr>
              <a:t>Gloo</a:t>
            </a:r>
            <a:r>
              <a:rPr lang="en-US" dirty="0">
                <a:sym typeface="Wingdings" pitchFamily="2" charset="2"/>
              </a:rPr>
              <a:t> a library for efficient collective communications</a:t>
            </a:r>
            <a:endParaRPr lang="en-US" b="1" dirty="0"/>
          </a:p>
          <a:p>
            <a:r>
              <a:rPr lang="en-US" b="1" dirty="0"/>
              <a:t>Big Basin GPU Servers:</a:t>
            </a:r>
            <a:r>
              <a:rPr lang="en-US" dirty="0"/>
              <a:t> Designed for deep learning workloads</a:t>
            </a:r>
          </a:p>
          <a:p>
            <a:pPr lvl="1"/>
            <a:r>
              <a:rPr lang="en-US" dirty="0"/>
              <a:t>Analysis of communication requirements </a:t>
            </a:r>
            <a:r>
              <a:rPr lang="en-US" dirty="0">
                <a:sym typeface="Wingdings" pitchFamily="2" charset="2"/>
              </a:rPr>
              <a:t> latency bound</a:t>
            </a:r>
          </a:p>
          <a:p>
            <a:r>
              <a:rPr lang="en-US" b="1" dirty="0"/>
              <a:t>No discussion on straggler or fault-tolerance</a:t>
            </a:r>
          </a:p>
          <a:p>
            <a:pPr lvl="1"/>
            <a:r>
              <a:rPr lang="en-US" b="1" dirty="0"/>
              <a:t>Why?!</a:t>
            </a:r>
          </a:p>
        </p:txBody>
      </p:sp>
    </p:spTree>
    <p:extLst>
      <p:ext uri="{BB962C8B-B14F-4D97-AF65-F5344CB8AC3E}">
        <p14:creationId xmlns:p14="http://schemas.microsoft.com/office/powerpoint/2010/main" val="1600532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405C8B-EAA8-5341-AAB3-0527E099E9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Metrics of Success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574B15-85A0-FE4A-BC23-A74772980C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Minimize training time to </a:t>
            </a:r>
            <a:r>
              <a:rPr lang="en-US" i="1" dirty="0"/>
              <a:t>“best model”</a:t>
            </a:r>
          </a:p>
          <a:p>
            <a:pPr lvl="1"/>
            <a:r>
              <a:rPr lang="en-US" dirty="0"/>
              <a:t>Best model measured in terms of test error</a:t>
            </a:r>
          </a:p>
          <a:p>
            <a:r>
              <a:rPr lang="en-US" dirty="0"/>
              <a:t>Other Concerns?</a:t>
            </a:r>
          </a:p>
          <a:p>
            <a:pPr lvl="1"/>
            <a:r>
              <a:rPr lang="en-US" b="1" dirty="0"/>
              <a:t>Complexity</a:t>
            </a:r>
            <a:r>
              <a:rPr lang="en-US" dirty="0"/>
              <a:t>: </a:t>
            </a:r>
            <a:r>
              <a:rPr lang="en-US" i="1" dirty="0"/>
              <a:t>Does the approach introduce additional training complexity (e.g., hyper-parameters)</a:t>
            </a:r>
          </a:p>
          <a:p>
            <a:pPr lvl="1"/>
            <a:r>
              <a:rPr lang="en-US" b="1" dirty="0"/>
              <a:t>Stability</a:t>
            </a:r>
            <a:r>
              <a:rPr lang="en-US" dirty="0"/>
              <a:t>: </a:t>
            </a:r>
            <a:r>
              <a:rPr lang="en-US" i="1" dirty="0"/>
              <a:t>How consistently does the system train the model?</a:t>
            </a:r>
          </a:p>
          <a:p>
            <a:pPr lvl="1"/>
            <a:r>
              <a:rPr lang="en-US" b="1" dirty="0"/>
              <a:t>Cost: </a:t>
            </a:r>
            <a:r>
              <a:rPr lang="en-US" i="1" dirty="0"/>
              <a:t>Will obtaining a faster solution cost more money (power)?</a:t>
            </a:r>
            <a:endParaRPr lang="en-US" b="1" dirty="0"/>
          </a:p>
          <a:p>
            <a:pPr marL="14287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2554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42097B-CCD6-4142-A55E-DEF28B0E1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5BC80F-8821-754C-912F-C9A31A3F03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19256" y="3118757"/>
            <a:ext cx="4234543" cy="3058207"/>
          </a:xfrm>
        </p:spPr>
        <p:txBody>
          <a:bodyPr/>
          <a:lstStyle/>
          <a:p>
            <a:pPr marL="14287" indent="0">
              <a:buNone/>
            </a:pPr>
            <a:r>
              <a:rPr lang="en-US" dirty="0"/>
              <a:t>All curves closely match using the linear scaling rule.</a:t>
            </a:r>
          </a:p>
          <a:p>
            <a:pPr marL="14287" indent="0">
              <a:buNone/>
            </a:pPr>
            <a:r>
              <a:rPr lang="en-US" dirty="0"/>
              <a:t>Note learning rate schedule drops.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791754-A0FF-3641-A7E4-136B062352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450" y="1825625"/>
            <a:ext cx="6647878" cy="43513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4C7669-FF5A-B842-96F0-B9197C4ABDC1}"/>
              </a:ext>
            </a:extLst>
          </p:cNvPr>
          <p:cNvSpPr txBox="1"/>
          <p:nvPr/>
        </p:nvSpPr>
        <p:spPr>
          <a:xfrm>
            <a:off x="2965785" y="1646238"/>
            <a:ext cx="2529860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Training vs Validation</a:t>
            </a:r>
          </a:p>
        </p:txBody>
      </p:sp>
    </p:spTree>
    <p:extLst>
      <p:ext uri="{BB962C8B-B14F-4D97-AF65-F5344CB8AC3E}">
        <p14:creationId xmlns:p14="http://schemas.microsoft.com/office/powerpoint/2010/main" val="15349091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42097B-CCD6-4142-A55E-DEF28B0E1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Results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791754-A0FF-3641-A7E4-136B062352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340" y="1309155"/>
            <a:ext cx="5226890" cy="34212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95BB60A-66D4-634D-956A-69017AE5F6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3125" y="1124489"/>
            <a:ext cx="5774570" cy="3326913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376AD138-BF6A-824D-BFF7-896DCBB4B5A5}"/>
              </a:ext>
            </a:extLst>
          </p:cNvPr>
          <p:cNvGrpSpPr/>
          <p:nvPr/>
        </p:nvGrpSpPr>
        <p:grpSpPr>
          <a:xfrm>
            <a:off x="2045917" y="4976468"/>
            <a:ext cx="2315597" cy="1444492"/>
            <a:chOff x="4352794" y="2404997"/>
            <a:chExt cx="2630466" cy="1640910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EBAED48-27E1-6942-819F-3504A4034625}"/>
                </a:ext>
              </a:extLst>
            </p:cNvPr>
            <p:cNvSpPr txBox="1"/>
            <p:nvPr/>
          </p:nvSpPr>
          <p:spPr>
            <a:xfrm>
              <a:off x="4554793" y="2404997"/>
              <a:ext cx="2307042" cy="1475981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2800" dirty="0"/>
                <a:t>“Learning”</a:t>
              </a:r>
              <a:br>
                <a:rPr lang="en-US" sz="2800" dirty="0"/>
              </a:br>
              <a:r>
                <a:rPr lang="en-US" sz="2800" dirty="0"/>
                <a:t>Epoch</a:t>
              </a: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6D7270D-167D-7548-B38A-3D91EB6E5956}"/>
                </a:ext>
              </a:extLst>
            </p:cNvPr>
            <p:cNvCxnSpPr/>
            <p:nvPr/>
          </p:nvCxnSpPr>
          <p:spPr>
            <a:xfrm>
              <a:off x="4659682" y="3219189"/>
              <a:ext cx="2079321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2" name="Double Bracket 11">
              <a:extLst>
                <a:ext uri="{FF2B5EF4-FFF2-40B4-BE49-F238E27FC236}">
                  <a16:creationId xmlns:a16="http://schemas.microsoft.com/office/drawing/2014/main" id="{9EB8DFF8-C1C6-7A42-BE87-165703585BCD}"/>
                </a:ext>
              </a:extLst>
            </p:cNvPr>
            <p:cNvSpPr/>
            <p:nvPr/>
          </p:nvSpPr>
          <p:spPr>
            <a:xfrm>
              <a:off x="4352794" y="2404997"/>
              <a:ext cx="2630466" cy="1640910"/>
            </a:xfrm>
            <a:prstGeom prst="bracketPair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FC3A7BE-52BD-9240-8E22-42FC4653EDA7}"/>
              </a:ext>
            </a:extLst>
          </p:cNvPr>
          <p:cNvGrpSpPr/>
          <p:nvPr/>
        </p:nvGrpSpPr>
        <p:grpSpPr>
          <a:xfrm>
            <a:off x="7830487" y="4976468"/>
            <a:ext cx="2315597" cy="1444492"/>
            <a:chOff x="8741695" y="2404997"/>
            <a:chExt cx="2630466" cy="1640910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2597431-9E1B-D245-895A-E89DFBE83144}"/>
                </a:ext>
              </a:extLst>
            </p:cNvPr>
            <p:cNvSpPr txBox="1"/>
            <p:nvPr/>
          </p:nvSpPr>
          <p:spPr>
            <a:xfrm>
              <a:off x="9187232" y="2404997"/>
              <a:ext cx="1739395" cy="1480234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2800" dirty="0"/>
                <a:t>Epoch</a:t>
              </a:r>
            </a:p>
            <a:p>
              <a:pPr algn="ctr">
                <a:lnSpc>
                  <a:spcPct val="150000"/>
                </a:lnSpc>
              </a:pPr>
              <a:r>
                <a:rPr lang="en-US" sz="2800" dirty="0"/>
                <a:t>Second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8C0139E4-1432-0045-AF06-5286E7B04E0B}"/>
                </a:ext>
              </a:extLst>
            </p:cNvPr>
            <p:cNvCxnSpPr/>
            <p:nvPr/>
          </p:nvCxnSpPr>
          <p:spPr>
            <a:xfrm>
              <a:off x="9020827" y="3196225"/>
              <a:ext cx="2079321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6" name="Double Bracket 15">
              <a:extLst>
                <a:ext uri="{FF2B5EF4-FFF2-40B4-BE49-F238E27FC236}">
                  <a16:creationId xmlns:a16="http://schemas.microsoft.com/office/drawing/2014/main" id="{460AD711-8508-B846-95F6-2318F8A1ECDC}"/>
                </a:ext>
              </a:extLst>
            </p:cNvPr>
            <p:cNvSpPr/>
            <p:nvPr/>
          </p:nvSpPr>
          <p:spPr>
            <a:xfrm>
              <a:off x="8741695" y="2404997"/>
              <a:ext cx="2630466" cy="1640910"/>
            </a:xfrm>
            <a:prstGeom prst="bracketPair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8A85E912-3AFB-7A45-BF17-2D2081197BB9}"/>
              </a:ext>
            </a:extLst>
          </p:cNvPr>
          <p:cNvSpPr txBox="1"/>
          <p:nvPr/>
        </p:nvSpPr>
        <p:spPr>
          <a:xfrm>
            <a:off x="1652990" y="6325315"/>
            <a:ext cx="3416320" cy="52322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2"/>
                </a:solidFill>
              </a:rPr>
              <a:t>Machine Learning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E23FAD2-5AC1-DA4B-9F28-ADA58BFCA8D2}"/>
              </a:ext>
            </a:extLst>
          </p:cNvPr>
          <p:cNvSpPr txBox="1"/>
          <p:nvPr/>
        </p:nvSpPr>
        <p:spPr>
          <a:xfrm>
            <a:off x="8341314" y="6325315"/>
            <a:ext cx="1412567" cy="52322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5"/>
                </a:solidFill>
              </a:rPr>
              <a:t>System</a:t>
            </a:r>
          </a:p>
        </p:txBody>
      </p:sp>
    </p:spTree>
    <p:extLst>
      <p:ext uri="{BB962C8B-B14F-4D97-AF65-F5344CB8AC3E}">
        <p14:creationId xmlns:p14="http://schemas.microsoft.com/office/powerpoint/2010/main" val="82962077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825D6-C527-AF4B-AEA5-F04112EE7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DB9878-D50F-F447-AFBC-07DE76E8C1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Train ResNet-50 to state-of-the-art on 256 GPUs in 1 hour</a:t>
            </a:r>
          </a:p>
          <a:p>
            <a:pPr lvl="1"/>
            <a:r>
              <a:rPr lang="en-US" dirty="0"/>
              <a:t>90% scaling efficiency</a:t>
            </a:r>
          </a:p>
          <a:p>
            <a:endParaRPr lang="en-US" dirty="0"/>
          </a:p>
          <a:p>
            <a:r>
              <a:rPr lang="en-US" dirty="0"/>
              <a:t>Fairly careful study of the linear scaling rule</a:t>
            </a:r>
          </a:p>
          <a:p>
            <a:pPr lvl="1"/>
            <a:r>
              <a:rPr lang="en-US" dirty="0"/>
              <a:t>Observed limits to linear scaling do not depend on dataset size</a:t>
            </a:r>
          </a:p>
          <a:p>
            <a:pPr lvl="1"/>
            <a:r>
              <a:rPr lang="en-US" dirty="0"/>
              <a:t>Cannot scale parallelism with dataset size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243849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1C27E39-5F85-064C-991D-04045327F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All-Reduce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5F967D9-6930-DA45-A0EE-3BF4904E22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15723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AD15376D-443F-E049-BC70-BF805822A315}"/>
              </a:ext>
            </a:extLst>
          </p:cNvPr>
          <p:cNvSpPr/>
          <p:nvPr/>
        </p:nvSpPr>
        <p:spPr>
          <a:xfrm>
            <a:off x="1327951" y="3169476"/>
            <a:ext cx="4101514" cy="1164463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/>
              <a:t>Machine A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47CA7EDF-4A7C-7349-B779-3A7BC4A6F77A}"/>
              </a:ext>
            </a:extLst>
          </p:cNvPr>
          <p:cNvSpPr/>
          <p:nvPr/>
        </p:nvSpPr>
        <p:spPr>
          <a:xfrm>
            <a:off x="6900672" y="3169475"/>
            <a:ext cx="4101514" cy="116446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/>
              <a:t>Machine B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4BAAB5D6-2C9A-2B47-B326-9BF9A9F37284}"/>
              </a:ext>
            </a:extLst>
          </p:cNvPr>
          <p:cNvSpPr/>
          <p:nvPr/>
        </p:nvSpPr>
        <p:spPr>
          <a:xfrm>
            <a:off x="1327951" y="4916171"/>
            <a:ext cx="4101514" cy="1164463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Machine D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B41FA970-09C4-0145-BA2A-0BABB62341BD}"/>
              </a:ext>
            </a:extLst>
          </p:cNvPr>
          <p:cNvSpPr/>
          <p:nvPr/>
        </p:nvSpPr>
        <p:spPr>
          <a:xfrm>
            <a:off x="6900672" y="4916171"/>
            <a:ext cx="4101514" cy="1164463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Machine C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517331-AA68-FB4F-A846-EAF717FAC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 Reduce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B294CF-9CE3-6542-BB65-DD41B4AC60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164463"/>
          </a:xfrm>
        </p:spPr>
        <p:txBody>
          <a:bodyPr/>
          <a:lstStyle/>
          <a:p>
            <a:pPr marL="14287" indent="0">
              <a:buNone/>
            </a:pPr>
            <a:r>
              <a:rPr lang="en-US" dirty="0"/>
              <a:t>Mechanism to sum and distribute data across machines.</a:t>
            </a:r>
          </a:p>
          <a:p>
            <a:pPr lvl="1"/>
            <a:r>
              <a:rPr lang="en-US" dirty="0"/>
              <a:t>Used to sum and distribute the gradient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14DAF4E-296E-6546-9D51-F49B180849DE}"/>
              </a:ext>
            </a:extLst>
          </p:cNvPr>
          <p:cNvSpPr/>
          <p:nvPr/>
        </p:nvSpPr>
        <p:spPr>
          <a:xfrm>
            <a:off x="1641572" y="3713545"/>
            <a:ext cx="784555" cy="4846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  <a:r>
              <a:rPr lang="en-US" baseline="-25000" dirty="0"/>
              <a:t>1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B208388-63E1-F942-8209-68B73E44BD61}"/>
              </a:ext>
            </a:extLst>
          </p:cNvPr>
          <p:cNvSpPr/>
          <p:nvPr/>
        </p:nvSpPr>
        <p:spPr>
          <a:xfrm>
            <a:off x="2549376" y="3713545"/>
            <a:ext cx="784555" cy="4846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D3A75FC-D3C6-C24C-AB65-5B4318D6D6F5}"/>
              </a:ext>
            </a:extLst>
          </p:cNvPr>
          <p:cNvSpPr/>
          <p:nvPr/>
        </p:nvSpPr>
        <p:spPr>
          <a:xfrm>
            <a:off x="3457181" y="3713545"/>
            <a:ext cx="784555" cy="4846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  <a:r>
              <a:rPr lang="en-US" baseline="-25000" dirty="0"/>
              <a:t>3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EC88A10-1673-9C4B-BD81-FA48729328FE}"/>
              </a:ext>
            </a:extLst>
          </p:cNvPr>
          <p:cNvSpPr/>
          <p:nvPr/>
        </p:nvSpPr>
        <p:spPr>
          <a:xfrm>
            <a:off x="4364984" y="3713545"/>
            <a:ext cx="784555" cy="4846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  <a:r>
              <a:rPr lang="en-US" baseline="-25000" dirty="0"/>
              <a:t>4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7C2CCFE-434A-9E42-B57C-9B31C114E3A4}"/>
              </a:ext>
            </a:extLst>
          </p:cNvPr>
          <p:cNvSpPr/>
          <p:nvPr/>
        </p:nvSpPr>
        <p:spPr>
          <a:xfrm>
            <a:off x="7214293" y="3713544"/>
            <a:ext cx="784555" cy="48463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  <a:r>
              <a:rPr lang="en-US" baseline="-25000" dirty="0"/>
              <a:t>1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98B63A9-2D80-D148-A9D5-17D8A50F4935}"/>
              </a:ext>
            </a:extLst>
          </p:cNvPr>
          <p:cNvSpPr/>
          <p:nvPr/>
        </p:nvSpPr>
        <p:spPr>
          <a:xfrm>
            <a:off x="8122097" y="3713544"/>
            <a:ext cx="784555" cy="48463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5CAF3CB-F8DE-B24C-9FA3-BAA0E297CE42}"/>
              </a:ext>
            </a:extLst>
          </p:cNvPr>
          <p:cNvSpPr/>
          <p:nvPr/>
        </p:nvSpPr>
        <p:spPr>
          <a:xfrm>
            <a:off x="9029902" y="3713544"/>
            <a:ext cx="784555" cy="48463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  <a:r>
              <a:rPr lang="en-US" baseline="-25000" dirty="0"/>
              <a:t>3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84DF3E6-ED5B-224D-BBAE-8B7498D913D1}"/>
              </a:ext>
            </a:extLst>
          </p:cNvPr>
          <p:cNvSpPr/>
          <p:nvPr/>
        </p:nvSpPr>
        <p:spPr>
          <a:xfrm>
            <a:off x="9937705" y="3713544"/>
            <a:ext cx="784555" cy="48463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  <a:r>
              <a:rPr lang="en-US" baseline="-25000" dirty="0"/>
              <a:t>4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ABDE5D3-7F9E-F647-A60C-2A4713866FAE}"/>
              </a:ext>
            </a:extLst>
          </p:cNvPr>
          <p:cNvSpPr/>
          <p:nvPr/>
        </p:nvSpPr>
        <p:spPr>
          <a:xfrm>
            <a:off x="1641572" y="5460240"/>
            <a:ext cx="784555" cy="4846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  <a:r>
              <a:rPr lang="en-US" baseline="-25000" dirty="0"/>
              <a:t>1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2409A67-3525-1746-978D-CB1DACC02C6B}"/>
              </a:ext>
            </a:extLst>
          </p:cNvPr>
          <p:cNvSpPr/>
          <p:nvPr/>
        </p:nvSpPr>
        <p:spPr>
          <a:xfrm>
            <a:off x="2549376" y="5460240"/>
            <a:ext cx="784555" cy="4846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6B13081-DB8A-9340-86FB-FFAEAC86A35D}"/>
              </a:ext>
            </a:extLst>
          </p:cNvPr>
          <p:cNvSpPr/>
          <p:nvPr/>
        </p:nvSpPr>
        <p:spPr>
          <a:xfrm>
            <a:off x="3457181" y="5460240"/>
            <a:ext cx="784555" cy="4846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  <a:r>
              <a:rPr lang="en-US" baseline="-25000" dirty="0"/>
              <a:t>3</a:t>
            </a:r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4E47C3E-5201-AA4F-8D5E-970E2CFC15A6}"/>
              </a:ext>
            </a:extLst>
          </p:cNvPr>
          <p:cNvSpPr/>
          <p:nvPr/>
        </p:nvSpPr>
        <p:spPr>
          <a:xfrm>
            <a:off x="4364984" y="5460240"/>
            <a:ext cx="784555" cy="4846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  <a:r>
              <a:rPr lang="en-US" baseline="-25000" dirty="0"/>
              <a:t>4</a:t>
            </a:r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3768AD8-EFB5-EC4D-B015-17B73A723935}"/>
              </a:ext>
            </a:extLst>
          </p:cNvPr>
          <p:cNvSpPr/>
          <p:nvPr/>
        </p:nvSpPr>
        <p:spPr>
          <a:xfrm>
            <a:off x="7214293" y="5460240"/>
            <a:ext cx="784555" cy="4846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  <a:r>
              <a:rPr lang="en-US" baseline="-25000" dirty="0"/>
              <a:t>1</a:t>
            </a:r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DC206B6-40CB-DA4C-AA3F-E34A591EBC9D}"/>
              </a:ext>
            </a:extLst>
          </p:cNvPr>
          <p:cNvSpPr/>
          <p:nvPr/>
        </p:nvSpPr>
        <p:spPr>
          <a:xfrm>
            <a:off x="8122097" y="5460240"/>
            <a:ext cx="784555" cy="4846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26EF4C7-06E1-3743-8118-EDBC9ED849C5}"/>
              </a:ext>
            </a:extLst>
          </p:cNvPr>
          <p:cNvSpPr/>
          <p:nvPr/>
        </p:nvSpPr>
        <p:spPr>
          <a:xfrm>
            <a:off x="9029902" y="5460240"/>
            <a:ext cx="784555" cy="4846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  <a:r>
              <a:rPr lang="en-US" baseline="-25000" dirty="0"/>
              <a:t>3</a:t>
            </a:r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EF5B54F-0D40-B240-8754-B51E4AD2EA34}"/>
              </a:ext>
            </a:extLst>
          </p:cNvPr>
          <p:cNvSpPr/>
          <p:nvPr/>
        </p:nvSpPr>
        <p:spPr>
          <a:xfrm>
            <a:off x="9937705" y="5460240"/>
            <a:ext cx="784555" cy="4846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  <a:r>
              <a:rPr lang="en-US" baseline="-25000" dirty="0"/>
              <a:t>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903830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517331-AA68-FB4F-A846-EAF717FAC9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450" y="-2733421"/>
            <a:ext cx="10801350" cy="1325563"/>
          </a:xfrm>
        </p:spPr>
        <p:txBody>
          <a:bodyPr/>
          <a:lstStyle/>
          <a:p>
            <a:r>
              <a:rPr lang="en-US" dirty="0"/>
              <a:t>All Reduce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B294CF-9CE3-6542-BB65-DD41B4AC60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-1228471"/>
            <a:ext cx="10515600" cy="1164463"/>
          </a:xfrm>
        </p:spPr>
        <p:txBody>
          <a:bodyPr/>
          <a:lstStyle/>
          <a:p>
            <a:pPr marL="14287" indent="0">
              <a:buNone/>
            </a:pPr>
            <a:r>
              <a:rPr lang="en-US" dirty="0"/>
              <a:t>Mechanism to sum and distribute data across machines.</a:t>
            </a:r>
          </a:p>
          <a:p>
            <a:pPr lvl="1"/>
            <a:r>
              <a:rPr lang="en-US" dirty="0"/>
              <a:t>Used to sum and distribute the gradient</a:t>
            </a:r>
          </a:p>
        </p:txBody>
      </p:sp>
      <p:sp>
        <p:nvSpPr>
          <p:cNvPr id="72" name="Rounded Rectangle 71">
            <a:extLst>
              <a:ext uri="{FF2B5EF4-FFF2-40B4-BE49-F238E27FC236}">
                <a16:creationId xmlns:a16="http://schemas.microsoft.com/office/drawing/2014/main" id="{5BA1CE58-88AA-264F-8173-A9496403D530}"/>
              </a:ext>
            </a:extLst>
          </p:cNvPr>
          <p:cNvSpPr/>
          <p:nvPr/>
        </p:nvSpPr>
        <p:spPr>
          <a:xfrm>
            <a:off x="4020583" y="2875885"/>
            <a:ext cx="4101514" cy="1164463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/>
              <a:t>Machine A</a:t>
            </a:r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43F94522-4278-DE44-AB9B-08C7C03190B3}"/>
              </a:ext>
            </a:extLst>
          </p:cNvPr>
          <p:cNvSpPr/>
          <p:nvPr/>
        </p:nvSpPr>
        <p:spPr>
          <a:xfrm>
            <a:off x="6900672" y="739965"/>
            <a:ext cx="4101514" cy="116446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/>
              <a:t>Machine B</a:t>
            </a:r>
          </a:p>
        </p:txBody>
      </p: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A299285E-E036-E845-9077-59814770CC0B}"/>
              </a:ext>
            </a:extLst>
          </p:cNvPr>
          <p:cNvSpPr/>
          <p:nvPr/>
        </p:nvSpPr>
        <p:spPr>
          <a:xfrm>
            <a:off x="1327951" y="4916171"/>
            <a:ext cx="4101514" cy="1164463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Machine D</a:t>
            </a:r>
          </a:p>
        </p:txBody>
      </p: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E8048D2E-B3C9-1D4B-AF8E-DA2665576176}"/>
              </a:ext>
            </a:extLst>
          </p:cNvPr>
          <p:cNvSpPr/>
          <p:nvPr/>
        </p:nvSpPr>
        <p:spPr>
          <a:xfrm>
            <a:off x="6900672" y="4916171"/>
            <a:ext cx="4101514" cy="1164463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Machine C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B5AD428E-C3C6-554F-B01C-64712DBA0B5F}"/>
              </a:ext>
            </a:extLst>
          </p:cNvPr>
          <p:cNvSpPr txBox="1"/>
          <p:nvPr/>
        </p:nvSpPr>
        <p:spPr>
          <a:xfrm>
            <a:off x="3547065" y="2126193"/>
            <a:ext cx="5097870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/>
              <a:t>Single Master All-Reduce</a:t>
            </a:r>
            <a:endParaRPr lang="en-US" sz="3200" dirty="0">
              <a:sym typeface="Wingdings" pitchFamily="2" charset="2"/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54E6E645-B084-EC45-AA60-7AA68C75ABA5}"/>
              </a:ext>
            </a:extLst>
          </p:cNvPr>
          <p:cNvSpPr/>
          <p:nvPr/>
        </p:nvSpPr>
        <p:spPr>
          <a:xfrm>
            <a:off x="1641572" y="5460240"/>
            <a:ext cx="784555" cy="4846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  <a:r>
              <a:rPr lang="en-US" baseline="-25000" dirty="0"/>
              <a:t>1</a:t>
            </a:r>
            <a:endParaRPr lang="en-US" dirty="0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9AAEAF3E-740D-AB4F-80A5-3FCC9E326DD6}"/>
              </a:ext>
            </a:extLst>
          </p:cNvPr>
          <p:cNvSpPr/>
          <p:nvPr/>
        </p:nvSpPr>
        <p:spPr>
          <a:xfrm>
            <a:off x="2549376" y="5460240"/>
            <a:ext cx="784555" cy="4846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66751BA1-AC37-8348-91A0-08160985374D}"/>
              </a:ext>
            </a:extLst>
          </p:cNvPr>
          <p:cNvSpPr/>
          <p:nvPr/>
        </p:nvSpPr>
        <p:spPr>
          <a:xfrm>
            <a:off x="3457181" y="5460240"/>
            <a:ext cx="784555" cy="4846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  <a:r>
              <a:rPr lang="en-US" baseline="-25000" dirty="0"/>
              <a:t>3</a:t>
            </a:r>
            <a:endParaRPr lang="en-US" dirty="0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BBDB468B-AF7A-7348-8000-50F8BD27E142}"/>
              </a:ext>
            </a:extLst>
          </p:cNvPr>
          <p:cNvSpPr/>
          <p:nvPr/>
        </p:nvSpPr>
        <p:spPr>
          <a:xfrm>
            <a:off x="4364984" y="5460240"/>
            <a:ext cx="784555" cy="4846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  <a:r>
              <a:rPr lang="en-US" baseline="-25000" dirty="0"/>
              <a:t>4</a:t>
            </a:r>
            <a:endParaRPr lang="en-US" dirty="0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CB493747-9557-0A47-AB49-BEA5C831024E}"/>
              </a:ext>
            </a:extLst>
          </p:cNvPr>
          <p:cNvSpPr/>
          <p:nvPr/>
        </p:nvSpPr>
        <p:spPr>
          <a:xfrm>
            <a:off x="7214293" y="5460240"/>
            <a:ext cx="784555" cy="4846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  <a:r>
              <a:rPr lang="en-US" baseline="-25000" dirty="0"/>
              <a:t>1</a:t>
            </a:r>
            <a:endParaRPr lang="en-US" dirty="0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838EE50A-FDBA-0B4B-BC2D-4CCCFAA3C5DB}"/>
              </a:ext>
            </a:extLst>
          </p:cNvPr>
          <p:cNvSpPr/>
          <p:nvPr/>
        </p:nvSpPr>
        <p:spPr>
          <a:xfrm>
            <a:off x="8122097" y="5460240"/>
            <a:ext cx="784555" cy="4846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8F1D0382-7CCA-A347-88EA-412953AB86D5}"/>
              </a:ext>
            </a:extLst>
          </p:cNvPr>
          <p:cNvSpPr/>
          <p:nvPr/>
        </p:nvSpPr>
        <p:spPr>
          <a:xfrm>
            <a:off x="9029902" y="5460240"/>
            <a:ext cx="784555" cy="4846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  <a:r>
              <a:rPr lang="en-US" baseline="-25000" dirty="0"/>
              <a:t>3</a:t>
            </a:r>
            <a:endParaRPr lang="en-US" dirty="0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A11710D3-85A1-0A4E-B8A1-4A6E9B37BD76}"/>
              </a:ext>
            </a:extLst>
          </p:cNvPr>
          <p:cNvSpPr/>
          <p:nvPr/>
        </p:nvSpPr>
        <p:spPr>
          <a:xfrm>
            <a:off x="9937705" y="5460240"/>
            <a:ext cx="784555" cy="4846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  <a:r>
              <a:rPr lang="en-US" baseline="-25000" dirty="0"/>
              <a:t>4</a:t>
            </a:r>
            <a:endParaRPr lang="en-US" dirty="0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A849EA26-A3CA-E342-BFE5-D092C7464EEE}"/>
              </a:ext>
            </a:extLst>
          </p:cNvPr>
          <p:cNvSpPr/>
          <p:nvPr/>
        </p:nvSpPr>
        <p:spPr>
          <a:xfrm>
            <a:off x="7214293" y="1284034"/>
            <a:ext cx="784555" cy="48463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  <a:r>
              <a:rPr lang="en-US" baseline="-25000" dirty="0"/>
              <a:t>1</a:t>
            </a:r>
            <a:endParaRPr lang="en-US" dirty="0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D56902F1-761D-2241-9D42-6FD684366ABA}"/>
              </a:ext>
            </a:extLst>
          </p:cNvPr>
          <p:cNvSpPr/>
          <p:nvPr/>
        </p:nvSpPr>
        <p:spPr>
          <a:xfrm>
            <a:off x="8122097" y="1284034"/>
            <a:ext cx="784555" cy="48463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F2F46761-F503-2444-A6B5-2A15B05183F8}"/>
              </a:ext>
            </a:extLst>
          </p:cNvPr>
          <p:cNvSpPr/>
          <p:nvPr/>
        </p:nvSpPr>
        <p:spPr>
          <a:xfrm>
            <a:off x="9029902" y="1284034"/>
            <a:ext cx="784555" cy="48463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  <a:r>
              <a:rPr lang="en-US" baseline="-25000" dirty="0"/>
              <a:t>3</a:t>
            </a:r>
            <a:endParaRPr lang="en-US" dirty="0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1EC55F58-37A8-2646-B040-A778AEDB82A1}"/>
              </a:ext>
            </a:extLst>
          </p:cNvPr>
          <p:cNvSpPr/>
          <p:nvPr/>
        </p:nvSpPr>
        <p:spPr>
          <a:xfrm>
            <a:off x="9937705" y="1284034"/>
            <a:ext cx="784555" cy="48463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  <a:r>
              <a:rPr lang="en-US" baseline="-25000" dirty="0"/>
              <a:t>4</a:t>
            </a:r>
            <a:endParaRPr lang="en-US" dirty="0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BE68709C-3E90-7D45-B2D9-184C990DE04A}"/>
              </a:ext>
            </a:extLst>
          </p:cNvPr>
          <p:cNvSpPr/>
          <p:nvPr/>
        </p:nvSpPr>
        <p:spPr>
          <a:xfrm>
            <a:off x="4334204" y="3419954"/>
            <a:ext cx="784555" cy="4846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  <a:r>
              <a:rPr lang="en-US" baseline="-25000" dirty="0"/>
              <a:t>1</a:t>
            </a:r>
            <a:endParaRPr lang="en-US" dirty="0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49074AA6-E3F1-1E43-93FC-E2F1083E79B7}"/>
              </a:ext>
            </a:extLst>
          </p:cNvPr>
          <p:cNvSpPr/>
          <p:nvPr/>
        </p:nvSpPr>
        <p:spPr>
          <a:xfrm>
            <a:off x="5242008" y="3419954"/>
            <a:ext cx="784555" cy="4846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1BD2390A-1232-1143-9C2E-0AC260953EC5}"/>
              </a:ext>
            </a:extLst>
          </p:cNvPr>
          <p:cNvSpPr/>
          <p:nvPr/>
        </p:nvSpPr>
        <p:spPr>
          <a:xfrm>
            <a:off x="6149813" y="3419954"/>
            <a:ext cx="784555" cy="4846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  <a:r>
              <a:rPr lang="en-US" baseline="-25000" dirty="0"/>
              <a:t>3</a:t>
            </a:r>
            <a:endParaRPr lang="en-US" dirty="0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526FB760-C69D-2C4D-A233-B11B6476194C}"/>
              </a:ext>
            </a:extLst>
          </p:cNvPr>
          <p:cNvSpPr/>
          <p:nvPr/>
        </p:nvSpPr>
        <p:spPr>
          <a:xfrm>
            <a:off x="7057616" y="3419954"/>
            <a:ext cx="784555" cy="4846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  <a:r>
              <a:rPr lang="en-US" baseline="-25000" dirty="0"/>
              <a:t>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40463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517331-AA68-FB4F-A846-EAF717FAC9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450" y="-2733421"/>
            <a:ext cx="10801350" cy="1325563"/>
          </a:xfrm>
        </p:spPr>
        <p:txBody>
          <a:bodyPr/>
          <a:lstStyle/>
          <a:p>
            <a:r>
              <a:rPr lang="en-US" dirty="0"/>
              <a:t>All Reduce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B294CF-9CE3-6542-BB65-DD41B4AC60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-1228471"/>
            <a:ext cx="10515600" cy="1164463"/>
          </a:xfrm>
        </p:spPr>
        <p:txBody>
          <a:bodyPr/>
          <a:lstStyle/>
          <a:p>
            <a:pPr marL="14287" indent="0">
              <a:buNone/>
            </a:pPr>
            <a:r>
              <a:rPr lang="en-US" dirty="0"/>
              <a:t>Mechanism to sum and distribute data across machines.</a:t>
            </a:r>
          </a:p>
          <a:p>
            <a:pPr lvl="1"/>
            <a:r>
              <a:rPr lang="en-US" dirty="0"/>
              <a:t>Used to sum and distribute the gradient</a:t>
            </a:r>
          </a:p>
        </p:txBody>
      </p:sp>
      <p:sp>
        <p:nvSpPr>
          <p:cNvPr id="72" name="Rounded Rectangle 71">
            <a:extLst>
              <a:ext uri="{FF2B5EF4-FFF2-40B4-BE49-F238E27FC236}">
                <a16:creationId xmlns:a16="http://schemas.microsoft.com/office/drawing/2014/main" id="{5BA1CE58-88AA-264F-8173-A9496403D530}"/>
              </a:ext>
            </a:extLst>
          </p:cNvPr>
          <p:cNvSpPr/>
          <p:nvPr/>
        </p:nvSpPr>
        <p:spPr>
          <a:xfrm>
            <a:off x="3902368" y="2324620"/>
            <a:ext cx="4313980" cy="1731077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/>
              <a:t>Machine A</a:t>
            </a:r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43F94522-4278-DE44-AB9B-08C7C03190B3}"/>
              </a:ext>
            </a:extLst>
          </p:cNvPr>
          <p:cNvSpPr/>
          <p:nvPr/>
        </p:nvSpPr>
        <p:spPr>
          <a:xfrm>
            <a:off x="6900672" y="739965"/>
            <a:ext cx="4101514" cy="116446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/>
              <a:t>Machine B</a:t>
            </a:r>
          </a:p>
        </p:txBody>
      </p: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A299285E-E036-E845-9077-59814770CC0B}"/>
              </a:ext>
            </a:extLst>
          </p:cNvPr>
          <p:cNvSpPr/>
          <p:nvPr/>
        </p:nvSpPr>
        <p:spPr>
          <a:xfrm>
            <a:off x="1327951" y="4916171"/>
            <a:ext cx="4101514" cy="1164463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Machine D</a:t>
            </a:r>
          </a:p>
        </p:txBody>
      </p: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E8048D2E-B3C9-1D4B-AF8E-DA2665576176}"/>
              </a:ext>
            </a:extLst>
          </p:cNvPr>
          <p:cNvSpPr/>
          <p:nvPr/>
        </p:nvSpPr>
        <p:spPr>
          <a:xfrm>
            <a:off x="6900672" y="4916171"/>
            <a:ext cx="4101514" cy="1164463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Machine C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B5AD428E-C3C6-554F-B01C-64712DBA0B5F}"/>
              </a:ext>
            </a:extLst>
          </p:cNvPr>
          <p:cNvSpPr txBox="1"/>
          <p:nvPr/>
        </p:nvSpPr>
        <p:spPr>
          <a:xfrm>
            <a:off x="681801" y="1026916"/>
            <a:ext cx="5097870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/>
              <a:t>Single Master All-Reduce</a:t>
            </a:r>
            <a:endParaRPr lang="en-US" sz="3200" dirty="0">
              <a:sym typeface="Wingdings" pitchFamily="2" charset="2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95C1FE5-9057-3C4D-A3D9-EF010BB2B560}"/>
              </a:ext>
            </a:extLst>
          </p:cNvPr>
          <p:cNvSpPr/>
          <p:nvPr/>
        </p:nvSpPr>
        <p:spPr>
          <a:xfrm>
            <a:off x="4472503" y="3260100"/>
            <a:ext cx="784555" cy="4846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  <a:r>
              <a:rPr lang="en-US" baseline="-25000" dirty="0"/>
              <a:t>1</a:t>
            </a:r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937C766-38EF-B440-9D83-9B783430359E}"/>
              </a:ext>
            </a:extLst>
          </p:cNvPr>
          <p:cNvSpPr/>
          <p:nvPr/>
        </p:nvSpPr>
        <p:spPr>
          <a:xfrm>
            <a:off x="5380307" y="3260100"/>
            <a:ext cx="784555" cy="4846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2801860-49F1-6041-A6BE-CD4387775707}"/>
              </a:ext>
            </a:extLst>
          </p:cNvPr>
          <p:cNvSpPr/>
          <p:nvPr/>
        </p:nvSpPr>
        <p:spPr>
          <a:xfrm>
            <a:off x="6288112" y="3260100"/>
            <a:ext cx="784555" cy="4846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  <a:r>
              <a:rPr lang="en-US" baseline="-25000" dirty="0"/>
              <a:t>3</a:t>
            </a:r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364A209-680A-4E41-9C65-8C63840DB4A0}"/>
              </a:ext>
            </a:extLst>
          </p:cNvPr>
          <p:cNvSpPr/>
          <p:nvPr/>
        </p:nvSpPr>
        <p:spPr>
          <a:xfrm>
            <a:off x="7195915" y="3260100"/>
            <a:ext cx="784555" cy="4846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  <a:r>
              <a:rPr lang="en-US" baseline="-25000" dirty="0"/>
              <a:t>4</a:t>
            </a:r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C7771B8-D2B0-3E4B-A6BF-046EDEAB3338}"/>
              </a:ext>
            </a:extLst>
          </p:cNvPr>
          <p:cNvSpPr/>
          <p:nvPr/>
        </p:nvSpPr>
        <p:spPr>
          <a:xfrm>
            <a:off x="4349253" y="3158740"/>
            <a:ext cx="784555" cy="4846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  <a:r>
              <a:rPr lang="en-US" baseline="-25000" dirty="0"/>
              <a:t>1</a:t>
            </a:r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9679AD7-F5DA-A746-8353-34A9BD46D425}"/>
              </a:ext>
            </a:extLst>
          </p:cNvPr>
          <p:cNvSpPr/>
          <p:nvPr/>
        </p:nvSpPr>
        <p:spPr>
          <a:xfrm>
            <a:off x="5257057" y="3158740"/>
            <a:ext cx="784555" cy="4846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4CDF5EB-764E-AF42-BBB0-610C21D7CE89}"/>
              </a:ext>
            </a:extLst>
          </p:cNvPr>
          <p:cNvSpPr/>
          <p:nvPr/>
        </p:nvSpPr>
        <p:spPr>
          <a:xfrm>
            <a:off x="6164862" y="3158740"/>
            <a:ext cx="784555" cy="4846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  <a:r>
              <a:rPr lang="en-US" baseline="-25000" dirty="0"/>
              <a:t>3</a:t>
            </a: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3D39AA1-160D-3345-B05A-D93C1AD391EA}"/>
              </a:ext>
            </a:extLst>
          </p:cNvPr>
          <p:cNvSpPr/>
          <p:nvPr/>
        </p:nvSpPr>
        <p:spPr>
          <a:xfrm>
            <a:off x="7072665" y="3158740"/>
            <a:ext cx="784555" cy="4846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  <a:r>
              <a:rPr lang="en-US" baseline="-25000" dirty="0"/>
              <a:t>4</a:t>
            </a:r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92F7EA0-B41B-E74D-AFE0-851F855547FF}"/>
              </a:ext>
            </a:extLst>
          </p:cNvPr>
          <p:cNvSpPr/>
          <p:nvPr/>
        </p:nvSpPr>
        <p:spPr>
          <a:xfrm>
            <a:off x="4246769" y="2998722"/>
            <a:ext cx="784555" cy="48463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  <a:r>
              <a:rPr lang="en-US" baseline="-25000" dirty="0"/>
              <a:t>1</a:t>
            </a:r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9C6BFF1-62EC-5D44-ABD1-275F397ED0CB}"/>
              </a:ext>
            </a:extLst>
          </p:cNvPr>
          <p:cNvSpPr/>
          <p:nvPr/>
        </p:nvSpPr>
        <p:spPr>
          <a:xfrm>
            <a:off x="5154573" y="2998722"/>
            <a:ext cx="784555" cy="48463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1CA6EAB-8425-E14D-B82B-7D605F243F11}"/>
              </a:ext>
            </a:extLst>
          </p:cNvPr>
          <p:cNvSpPr/>
          <p:nvPr/>
        </p:nvSpPr>
        <p:spPr>
          <a:xfrm>
            <a:off x="6062378" y="2998722"/>
            <a:ext cx="784555" cy="48463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  <a:r>
              <a:rPr lang="en-US" baseline="-25000" dirty="0"/>
              <a:t>3</a:t>
            </a:r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9D81964-FD3F-394D-877D-741535CEDAA9}"/>
              </a:ext>
            </a:extLst>
          </p:cNvPr>
          <p:cNvSpPr/>
          <p:nvPr/>
        </p:nvSpPr>
        <p:spPr>
          <a:xfrm>
            <a:off x="6970181" y="2998722"/>
            <a:ext cx="784555" cy="48463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  <a:r>
              <a:rPr lang="en-US" baseline="-25000" dirty="0"/>
              <a:t>4</a:t>
            </a:r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49D1604-33C0-854D-92CA-EAD07CA64A96}"/>
              </a:ext>
            </a:extLst>
          </p:cNvPr>
          <p:cNvSpPr/>
          <p:nvPr/>
        </p:nvSpPr>
        <p:spPr>
          <a:xfrm>
            <a:off x="4170338" y="2871256"/>
            <a:ext cx="784555" cy="4846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  <a:r>
              <a:rPr lang="en-US" baseline="-25000" dirty="0"/>
              <a:t>1</a:t>
            </a:r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7B52FAA-532E-9A4C-871A-83E8BD627629}"/>
              </a:ext>
            </a:extLst>
          </p:cNvPr>
          <p:cNvSpPr/>
          <p:nvPr/>
        </p:nvSpPr>
        <p:spPr>
          <a:xfrm>
            <a:off x="5078142" y="2871256"/>
            <a:ext cx="784555" cy="4846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16CCE07-CDD5-6146-97FE-58E5DD27EEE5}"/>
              </a:ext>
            </a:extLst>
          </p:cNvPr>
          <p:cNvSpPr/>
          <p:nvPr/>
        </p:nvSpPr>
        <p:spPr>
          <a:xfrm>
            <a:off x="5985947" y="2871256"/>
            <a:ext cx="784555" cy="4846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  <a:r>
              <a:rPr lang="en-US" baseline="-25000" dirty="0"/>
              <a:t>3</a:t>
            </a:r>
            <a:endParaRPr lang="en-US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834E077-14FD-2E4A-9303-E4F4DAC29190}"/>
              </a:ext>
            </a:extLst>
          </p:cNvPr>
          <p:cNvSpPr/>
          <p:nvPr/>
        </p:nvSpPr>
        <p:spPr>
          <a:xfrm>
            <a:off x="6893750" y="2871256"/>
            <a:ext cx="784555" cy="4846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  <a:r>
              <a:rPr lang="en-US" baseline="-25000" dirty="0"/>
              <a:t>4</a:t>
            </a:r>
            <a:endParaRPr 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392BBB8-2BF5-5842-9025-723248A42821}"/>
              </a:ext>
            </a:extLst>
          </p:cNvPr>
          <p:cNvSpPr txBox="1"/>
          <p:nvPr/>
        </p:nvSpPr>
        <p:spPr>
          <a:xfrm>
            <a:off x="8526720" y="2386304"/>
            <a:ext cx="3228769" cy="1200329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400" dirty="0"/>
              <a:t>Sends</a:t>
            </a:r>
            <a:r>
              <a:rPr lang="en-US" sz="2400" b="1" dirty="0"/>
              <a:t> (P-1) * N</a:t>
            </a:r>
            <a:r>
              <a:rPr lang="en-US" sz="2400" dirty="0"/>
              <a:t> Data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US" sz="2400" b="1" dirty="0">
                <a:sym typeface="Wingdings" pitchFamily="2" charset="2"/>
              </a:rPr>
              <a:t>P</a:t>
            </a:r>
            <a:r>
              <a:rPr lang="en-US" sz="2400" dirty="0">
                <a:sym typeface="Wingdings" pitchFamily="2" charset="2"/>
              </a:rPr>
              <a:t> Machines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US" sz="2400" b="1" dirty="0">
                <a:sym typeface="Wingdings" pitchFamily="2" charset="2"/>
              </a:rPr>
              <a:t>N</a:t>
            </a:r>
            <a:r>
              <a:rPr lang="en-US" sz="2400" dirty="0">
                <a:sym typeface="Wingdings" pitchFamily="2" charset="2"/>
              </a:rPr>
              <a:t> Parameters</a:t>
            </a:r>
          </a:p>
        </p:txBody>
      </p:sp>
    </p:spTree>
    <p:extLst>
      <p:ext uri="{BB962C8B-B14F-4D97-AF65-F5344CB8AC3E}">
        <p14:creationId xmlns:p14="http://schemas.microsoft.com/office/powerpoint/2010/main" val="38199447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517331-AA68-FB4F-A846-EAF717FAC9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450" y="-2733421"/>
            <a:ext cx="10801350" cy="1325563"/>
          </a:xfrm>
        </p:spPr>
        <p:txBody>
          <a:bodyPr/>
          <a:lstStyle/>
          <a:p>
            <a:r>
              <a:rPr lang="en-US" dirty="0"/>
              <a:t>All Reduce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B294CF-9CE3-6542-BB65-DD41B4AC60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-1228471"/>
            <a:ext cx="10515600" cy="1164463"/>
          </a:xfrm>
        </p:spPr>
        <p:txBody>
          <a:bodyPr/>
          <a:lstStyle/>
          <a:p>
            <a:pPr marL="14287" indent="0">
              <a:buNone/>
            </a:pPr>
            <a:r>
              <a:rPr lang="en-US" dirty="0"/>
              <a:t>Mechanism to sum and distribute data across machines.</a:t>
            </a:r>
          </a:p>
          <a:p>
            <a:pPr lvl="1"/>
            <a:r>
              <a:rPr lang="en-US" dirty="0"/>
              <a:t>Used to sum and distribute the gradient</a:t>
            </a:r>
          </a:p>
        </p:txBody>
      </p:sp>
      <p:sp>
        <p:nvSpPr>
          <p:cNvPr id="72" name="Rounded Rectangle 71">
            <a:extLst>
              <a:ext uri="{FF2B5EF4-FFF2-40B4-BE49-F238E27FC236}">
                <a16:creationId xmlns:a16="http://schemas.microsoft.com/office/drawing/2014/main" id="{5BA1CE58-88AA-264F-8173-A9496403D530}"/>
              </a:ext>
            </a:extLst>
          </p:cNvPr>
          <p:cNvSpPr/>
          <p:nvPr/>
        </p:nvSpPr>
        <p:spPr>
          <a:xfrm>
            <a:off x="3902368" y="2324620"/>
            <a:ext cx="4313980" cy="1731077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/>
              <a:t>Machine A</a:t>
            </a:r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43F94522-4278-DE44-AB9B-08C7C03190B3}"/>
              </a:ext>
            </a:extLst>
          </p:cNvPr>
          <p:cNvSpPr/>
          <p:nvPr/>
        </p:nvSpPr>
        <p:spPr>
          <a:xfrm>
            <a:off x="6900672" y="739965"/>
            <a:ext cx="4101514" cy="116446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/>
              <a:t>Machine B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B5AD428E-C3C6-554F-B01C-64712DBA0B5F}"/>
              </a:ext>
            </a:extLst>
          </p:cNvPr>
          <p:cNvSpPr txBox="1"/>
          <p:nvPr/>
        </p:nvSpPr>
        <p:spPr>
          <a:xfrm>
            <a:off x="681801" y="1026916"/>
            <a:ext cx="5097870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/>
              <a:t>Single Master All-Reduce</a:t>
            </a:r>
            <a:endParaRPr lang="en-US" sz="3200" dirty="0">
              <a:sym typeface="Wingdings" pitchFamily="2" charset="2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95C1FE5-9057-3C4D-A3D9-EF010BB2B560}"/>
              </a:ext>
            </a:extLst>
          </p:cNvPr>
          <p:cNvSpPr/>
          <p:nvPr/>
        </p:nvSpPr>
        <p:spPr>
          <a:xfrm>
            <a:off x="4472503" y="3260100"/>
            <a:ext cx="784555" cy="4846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  <a:r>
              <a:rPr lang="en-US" baseline="-25000" dirty="0"/>
              <a:t>1</a:t>
            </a:r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937C766-38EF-B440-9D83-9B783430359E}"/>
              </a:ext>
            </a:extLst>
          </p:cNvPr>
          <p:cNvSpPr/>
          <p:nvPr/>
        </p:nvSpPr>
        <p:spPr>
          <a:xfrm>
            <a:off x="5380307" y="3260100"/>
            <a:ext cx="784555" cy="4846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2801860-49F1-6041-A6BE-CD4387775707}"/>
              </a:ext>
            </a:extLst>
          </p:cNvPr>
          <p:cNvSpPr/>
          <p:nvPr/>
        </p:nvSpPr>
        <p:spPr>
          <a:xfrm>
            <a:off x="6288112" y="3260100"/>
            <a:ext cx="784555" cy="4846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  <a:r>
              <a:rPr lang="en-US" baseline="-25000" dirty="0"/>
              <a:t>3</a:t>
            </a:r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364A209-680A-4E41-9C65-8C63840DB4A0}"/>
              </a:ext>
            </a:extLst>
          </p:cNvPr>
          <p:cNvSpPr/>
          <p:nvPr/>
        </p:nvSpPr>
        <p:spPr>
          <a:xfrm>
            <a:off x="7195915" y="3260100"/>
            <a:ext cx="784555" cy="4846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  <a:r>
              <a:rPr lang="en-US" baseline="-25000" dirty="0"/>
              <a:t>4</a:t>
            </a:r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C7771B8-D2B0-3E4B-A6BF-046EDEAB3338}"/>
              </a:ext>
            </a:extLst>
          </p:cNvPr>
          <p:cNvSpPr/>
          <p:nvPr/>
        </p:nvSpPr>
        <p:spPr>
          <a:xfrm>
            <a:off x="4349253" y="3158740"/>
            <a:ext cx="784555" cy="4846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  <a:r>
              <a:rPr lang="en-US" baseline="-25000" dirty="0"/>
              <a:t>1</a:t>
            </a:r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9679AD7-F5DA-A746-8353-34A9BD46D425}"/>
              </a:ext>
            </a:extLst>
          </p:cNvPr>
          <p:cNvSpPr/>
          <p:nvPr/>
        </p:nvSpPr>
        <p:spPr>
          <a:xfrm>
            <a:off x="5257057" y="3158740"/>
            <a:ext cx="784555" cy="4846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4CDF5EB-764E-AF42-BBB0-610C21D7CE89}"/>
              </a:ext>
            </a:extLst>
          </p:cNvPr>
          <p:cNvSpPr/>
          <p:nvPr/>
        </p:nvSpPr>
        <p:spPr>
          <a:xfrm>
            <a:off x="6164862" y="3158740"/>
            <a:ext cx="784555" cy="4846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  <a:r>
              <a:rPr lang="en-US" baseline="-25000" dirty="0"/>
              <a:t>3</a:t>
            </a: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3D39AA1-160D-3345-B05A-D93C1AD391EA}"/>
              </a:ext>
            </a:extLst>
          </p:cNvPr>
          <p:cNvSpPr/>
          <p:nvPr/>
        </p:nvSpPr>
        <p:spPr>
          <a:xfrm>
            <a:off x="7072665" y="3158740"/>
            <a:ext cx="784555" cy="4846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  <a:r>
              <a:rPr lang="en-US" baseline="-25000" dirty="0"/>
              <a:t>4</a:t>
            </a:r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92F7EA0-B41B-E74D-AFE0-851F855547FF}"/>
              </a:ext>
            </a:extLst>
          </p:cNvPr>
          <p:cNvSpPr/>
          <p:nvPr/>
        </p:nvSpPr>
        <p:spPr>
          <a:xfrm>
            <a:off x="4246769" y="2998722"/>
            <a:ext cx="784555" cy="48463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  <a:r>
              <a:rPr lang="en-US" baseline="-25000" dirty="0"/>
              <a:t>1</a:t>
            </a:r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9C6BFF1-62EC-5D44-ABD1-275F397ED0CB}"/>
              </a:ext>
            </a:extLst>
          </p:cNvPr>
          <p:cNvSpPr/>
          <p:nvPr/>
        </p:nvSpPr>
        <p:spPr>
          <a:xfrm>
            <a:off x="5154573" y="2998722"/>
            <a:ext cx="784555" cy="48463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1CA6EAB-8425-E14D-B82B-7D605F243F11}"/>
              </a:ext>
            </a:extLst>
          </p:cNvPr>
          <p:cNvSpPr/>
          <p:nvPr/>
        </p:nvSpPr>
        <p:spPr>
          <a:xfrm>
            <a:off x="6062378" y="2998722"/>
            <a:ext cx="784555" cy="48463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  <a:r>
              <a:rPr lang="en-US" baseline="-25000" dirty="0"/>
              <a:t>3</a:t>
            </a:r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9D81964-FD3F-394D-877D-741535CEDAA9}"/>
              </a:ext>
            </a:extLst>
          </p:cNvPr>
          <p:cNvSpPr/>
          <p:nvPr/>
        </p:nvSpPr>
        <p:spPr>
          <a:xfrm>
            <a:off x="6970181" y="2998722"/>
            <a:ext cx="784555" cy="48463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  <a:r>
              <a:rPr lang="en-US" baseline="-25000" dirty="0"/>
              <a:t>4</a:t>
            </a:r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49D1604-33C0-854D-92CA-EAD07CA64A96}"/>
              </a:ext>
            </a:extLst>
          </p:cNvPr>
          <p:cNvSpPr/>
          <p:nvPr/>
        </p:nvSpPr>
        <p:spPr>
          <a:xfrm>
            <a:off x="4170338" y="2871256"/>
            <a:ext cx="784555" cy="4846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  <a:r>
              <a:rPr lang="en-US" baseline="-25000" dirty="0"/>
              <a:t>1</a:t>
            </a:r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7B52FAA-532E-9A4C-871A-83E8BD627629}"/>
              </a:ext>
            </a:extLst>
          </p:cNvPr>
          <p:cNvSpPr/>
          <p:nvPr/>
        </p:nvSpPr>
        <p:spPr>
          <a:xfrm>
            <a:off x="5078142" y="2871256"/>
            <a:ext cx="784555" cy="4846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16CCE07-CDD5-6146-97FE-58E5DD27EEE5}"/>
              </a:ext>
            </a:extLst>
          </p:cNvPr>
          <p:cNvSpPr/>
          <p:nvPr/>
        </p:nvSpPr>
        <p:spPr>
          <a:xfrm>
            <a:off x="5985947" y="2871256"/>
            <a:ext cx="784555" cy="4846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  <a:r>
              <a:rPr lang="en-US" baseline="-25000" dirty="0"/>
              <a:t>3</a:t>
            </a:r>
            <a:endParaRPr lang="en-US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834E077-14FD-2E4A-9303-E4F4DAC29190}"/>
              </a:ext>
            </a:extLst>
          </p:cNvPr>
          <p:cNvSpPr/>
          <p:nvPr/>
        </p:nvSpPr>
        <p:spPr>
          <a:xfrm>
            <a:off x="6893750" y="2871256"/>
            <a:ext cx="784555" cy="4846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  <a:r>
              <a:rPr lang="en-US" baseline="-25000" dirty="0"/>
              <a:t>4</a:t>
            </a:r>
            <a:endParaRPr 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392BBB8-2BF5-5842-9025-723248A42821}"/>
              </a:ext>
            </a:extLst>
          </p:cNvPr>
          <p:cNvSpPr txBox="1"/>
          <p:nvPr/>
        </p:nvSpPr>
        <p:spPr>
          <a:xfrm>
            <a:off x="8526720" y="2386304"/>
            <a:ext cx="3228769" cy="1200329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400" dirty="0"/>
              <a:t>Sends</a:t>
            </a:r>
            <a:r>
              <a:rPr lang="en-US" sz="2400" b="1" dirty="0"/>
              <a:t> (P-1) * N</a:t>
            </a:r>
            <a:r>
              <a:rPr lang="en-US" sz="2400" dirty="0"/>
              <a:t> Data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US" sz="2400" b="1" dirty="0">
                <a:sym typeface="Wingdings" pitchFamily="2" charset="2"/>
              </a:rPr>
              <a:t>P</a:t>
            </a:r>
            <a:r>
              <a:rPr lang="en-US" sz="2400" dirty="0">
                <a:sym typeface="Wingdings" pitchFamily="2" charset="2"/>
              </a:rPr>
              <a:t> Machines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US" sz="2400" b="1" dirty="0">
                <a:sym typeface="Wingdings" pitchFamily="2" charset="2"/>
              </a:rPr>
              <a:t>N</a:t>
            </a:r>
            <a:r>
              <a:rPr lang="en-US" sz="2400" dirty="0">
                <a:sym typeface="Wingdings" pitchFamily="2" charset="2"/>
              </a:rPr>
              <a:t> Parameters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5AE6E191-4A0D-C540-8C96-A1145D653D03}"/>
              </a:ext>
            </a:extLst>
          </p:cNvPr>
          <p:cNvGrpSpPr/>
          <p:nvPr/>
        </p:nvGrpSpPr>
        <p:grpSpPr>
          <a:xfrm>
            <a:off x="2949284" y="4285546"/>
            <a:ext cx="6226187" cy="495998"/>
            <a:chOff x="3896275" y="4547128"/>
            <a:chExt cx="6226187" cy="495998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945763E1-584A-C349-920C-BE836F37975E}"/>
                </a:ext>
              </a:extLst>
            </p:cNvPr>
            <p:cNvSpPr/>
            <p:nvPr/>
          </p:nvSpPr>
          <p:spPr>
            <a:xfrm>
              <a:off x="3896275" y="4547128"/>
              <a:ext cx="784555" cy="484632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s</a:t>
              </a:r>
              <a:r>
                <a:rPr lang="en-US" baseline="-25000" dirty="0" err="1"/>
                <a:t>i</a:t>
              </a:r>
              <a:endParaRPr lang="en-US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385DDD32-F9AF-7840-99DE-ED61E77771E6}"/>
                </a:ext>
              </a:extLst>
            </p:cNvPr>
            <p:cNvSpPr txBox="1"/>
            <p:nvPr/>
          </p:nvSpPr>
          <p:spPr>
            <a:xfrm>
              <a:off x="4831691" y="4662428"/>
              <a:ext cx="324128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dirty="0"/>
                <a:t>=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E011456A-C00F-6A4A-A4A1-4A3FF7FE592A}"/>
                </a:ext>
              </a:extLst>
            </p:cNvPr>
            <p:cNvSpPr/>
            <p:nvPr/>
          </p:nvSpPr>
          <p:spPr>
            <a:xfrm>
              <a:off x="5326789" y="4547129"/>
              <a:ext cx="784555" cy="484632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</a:t>
              </a:r>
              <a:r>
                <a:rPr lang="en-US" baseline="-25000" dirty="0"/>
                <a:t>i</a:t>
              </a:r>
              <a:endParaRPr lang="en-US" dirty="0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AFCA5F0A-8930-3645-B82B-855B684498DD}"/>
                </a:ext>
              </a:extLst>
            </p:cNvPr>
            <p:cNvSpPr/>
            <p:nvPr/>
          </p:nvSpPr>
          <p:spPr>
            <a:xfrm>
              <a:off x="6711673" y="4547128"/>
              <a:ext cx="784555" cy="484632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</a:t>
              </a:r>
              <a:r>
                <a:rPr lang="en-US" baseline="-25000" dirty="0"/>
                <a:t>i</a:t>
              </a:r>
              <a:endParaRPr lang="en-US" dirty="0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679C6E35-089E-6A4D-AE72-16329B021AD3}"/>
                </a:ext>
              </a:extLst>
            </p:cNvPr>
            <p:cNvSpPr/>
            <p:nvPr/>
          </p:nvSpPr>
          <p:spPr>
            <a:xfrm>
              <a:off x="9337907" y="4558494"/>
              <a:ext cx="784555" cy="484632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</a:t>
              </a:r>
              <a:r>
                <a:rPr lang="en-US" baseline="-25000" dirty="0"/>
                <a:t>i</a:t>
              </a:r>
              <a:endParaRPr lang="en-US" dirty="0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19193E00-F4E1-6C42-BB41-AC90C6A6C047}"/>
                </a:ext>
              </a:extLst>
            </p:cNvPr>
            <p:cNvSpPr/>
            <p:nvPr/>
          </p:nvSpPr>
          <p:spPr>
            <a:xfrm>
              <a:off x="8017040" y="4547128"/>
              <a:ext cx="784555" cy="484632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</a:t>
              </a:r>
              <a:r>
                <a:rPr lang="en-US" baseline="-25000" dirty="0"/>
                <a:t>i</a:t>
              </a:r>
              <a:endParaRPr lang="en-US" dirty="0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8E5F797F-7730-DA47-9EEE-7DFB56A78832}"/>
                </a:ext>
              </a:extLst>
            </p:cNvPr>
            <p:cNvSpPr txBox="1"/>
            <p:nvPr/>
          </p:nvSpPr>
          <p:spPr>
            <a:xfrm>
              <a:off x="6216543" y="4629297"/>
              <a:ext cx="324128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D2E5E0D0-8F35-1040-996E-F5A84759C7A3}"/>
                </a:ext>
              </a:extLst>
            </p:cNvPr>
            <p:cNvSpPr txBox="1"/>
            <p:nvPr/>
          </p:nvSpPr>
          <p:spPr>
            <a:xfrm>
              <a:off x="7608021" y="4629297"/>
              <a:ext cx="324128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CD3A3FB6-4966-F748-9EAD-271E0B78613B}"/>
                </a:ext>
              </a:extLst>
            </p:cNvPr>
            <p:cNvSpPr txBox="1"/>
            <p:nvPr/>
          </p:nvSpPr>
          <p:spPr>
            <a:xfrm>
              <a:off x="8866978" y="4642549"/>
              <a:ext cx="324128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</p:grp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F2DCF117-B398-264F-8DC6-06190AAF7AA8}"/>
              </a:ext>
            </a:extLst>
          </p:cNvPr>
          <p:cNvSpPr/>
          <p:nvPr/>
        </p:nvSpPr>
        <p:spPr>
          <a:xfrm>
            <a:off x="1327951" y="4916171"/>
            <a:ext cx="4101514" cy="1164463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Machine D</a:t>
            </a:r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46AD9316-6C84-8541-8423-E502532E81C3}"/>
              </a:ext>
            </a:extLst>
          </p:cNvPr>
          <p:cNvSpPr/>
          <p:nvPr/>
        </p:nvSpPr>
        <p:spPr>
          <a:xfrm>
            <a:off x="6900672" y="4916171"/>
            <a:ext cx="4101514" cy="1164463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Machine C</a:t>
            </a:r>
          </a:p>
        </p:txBody>
      </p:sp>
    </p:spTree>
    <p:extLst>
      <p:ext uri="{BB962C8B-B14F-4D97-AF65-F5344CB8AC3E}">
        <p14:creationId xmlns:p14="http://schemas.microsoft.com/office/powerpoint/2010/main" val="1073831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517331-AA68-FB4F-A846-EAF717FAC9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450" y="-2733421"/>
            <a:ext cx="10801350" cy="1325563"/>
          </a:xfrm>
        </p:spPr>
        <p:txBody>
          <a:bodyPr/>
          <a:lstStyle/>
          <a:p>
            <a:r>
              <a:rPr lang="en-US" dirty="0"/>
              <a:t>All Reduce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B294CF-9CE3-6542-BB65-DD41B4AC60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-1228471"/>
            <a:ext cx="10515600" cy="1164463"/>
          </a:xfrm>
        </p:spPr>
        <p:txBody>
          <a:bodyPr/>
          <a:lstStyle/>
          <a:p>
            <a:pPr marL="14287" indent="0">
              <a:buNone/>
            </a:pPr>
            <a:r>
              <a:rPr lang="en-US" dirty="0"/>
              <a:t>Mechanism to sum and distribute data across machines.</a:t>
            </a:r>
          </a:p>
          <a:p>
            <a:pPr lvl="1"/>
            <a:r>
              <a:rPr lang="en-US" dirty="0"/>
              <a:t>Used to sum and distribute the gradient</a:t>
            </a:r>
          </a:p>
        </p:txBody>
      </p:sp>
      <p:sp>
        <p:nvSpPr>
          <p:cNvPr id="72" name="Rounded Rectangle 71">
            <a:extLst>
              <a:ext uri="{FF2B5EF4-FFF2-40B4-BE49-F238E27FC236}">
                <a16:creationId xmlns:a16="http://schemas.microsoft.com/office/drawing/2014/main" id="{5BA1CE58-88AA-264F-8173-A9496403D530}"/>
              </a:ext>
            </a:extLst>
          </p:cNvPr>
          <p:cNvSpPr/>
          <p:nvPr/>
        </p:nvSpPr>
        <p:spPr>
          <a:xfrm>
            <a:off x="3902368" y="2347167"/>
            <a:ext cx="4313980" cy="1483244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/>
              <a:t>Machine A</a:t>
            </a:r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43F94522-4278-DE44-AB9B-08C7C03190B3}"/>
              </a:ext>
            </a:extLst>
          </p:cNvPr>
          <p:cNvSpPr/>
          <p:nvPr/>
        </p:nvSpPr>
        <p:spPr>
          <a:xfrm>
            <a:off x="6900672" y="739965"/>
            <a:ext cx="4101514" cy="116446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/>
              <a:t>Machine B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B5AD428E-C3C6-554F-B01C-64712DBA0B5F}"/>
              </a:ext>
            </a:extLst>
          </p:cNvPr>
          <p:cNvSpPr txBox="1"/>
          <p:nvPr/>
        </p:nvSpPr>
        <p:spPr>
          <a:xfrm>
            <a:off x="681801" y="1026916"/>
            <a:ext cx="5097870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/>
              <a:t>Single Master All-Reduce</a:t>
            </a:r>
            <a:endParaRPr lang="en-US" sz="3200" dirty="0">
              <a:sym typeface="Wingdings" pitchFamily="2" charset="2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392BBB8-2BF5-5842-9025-723248A42821}"/>
              </a:ext>
            </a:extLst>
          </p:cNvPr>
          <p:cNvSpPr txBox="1"/>
          <p:nvPr/>
        </p:nvSpPr>
        <p:spPr>
          <a:xfrm>
            <a:off x="8526720" y="2386304"/>
            <a:ext cx="3228769" cy="1200329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400" dirty="0"/>
              <a:t>Sends</a:t>
            </a:r>
            <a:r>
              <a:rPr lang="en-US" sz="2400" b="1" dirty="0"/>
              <a:t> (P-1) * N</a:t>
            </a:r>
            <a:r>
              <a:rPr lang="en-US" sz="2400" dirty="0"/>
              <a:t> Data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US" sz="2400" b="1" dirty="0">
                <a:sym typeface="Wingdings" pitchFamily="2" charset="2"/>
              </a:rPr>
              <a:t>P</a:t>
            </a:r>
            <a:r>
              <a:rPr lang="en-US" sz="2400" dirty="0">
                <a:sym typeface="Wingdings" pitchFamily="2" charset="2"/>
              </a:rPr>
              <a:t> Machines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US" sz="2400" b="1" dirty="0">
                <a:sym typeface="Wingdings" pitchFamily="2" charset="2"/>
              </a:rPr>
              <a:t>N</a:t>
            </a:r>
            <a:r>
              <a:rPr lang="en-US" sz="2400" dirty="0">
                <a:sym typeface="Wingdings" pitchFamily="2" charset="2"/>
              </a:rPr>
              <a:t> Parameters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5AE6E191-4A0D-C540-8C96-A1145D653D03}"/>
              </a:ext>
            </a:extLst>
          </p:cNvPr>
          <p:cNvGrpSpPr/>
          <p:nvPr/>
        </p:nvGrpSpPr>
        <p:grpSpPr>
          <a:xfrm>
            <a:off x="2946264" y="4127436"/>
            <a:ext cx="6226187" cy="495998"/>
            <a:chOff x="3896275" y="4547128"/>
            <a:chExt cx="6226187" cy="495998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945763E1-584A-C349-920C-BE836F37975E}"/>
                </a:ext>
              </a:extLst>
            </p:cNvPr>
            <p:cNvSpPr/>
            <p:nvPr/>
          </p:nvSpPr>
          <p:spPr>
            <a:xfrm>
              <a:off x="3896275" y="4547128"/>
              <a:ext cx="784555" cy="484632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s</a:t>
              </a:r>
              <a:r>
                <a:rPr lang="en-US" baseline="-25000" dirty="0" err="1"/>
                <a:t>i</a:t>
              </a:r>
              <a:endParaRPr lang="en-US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385DDD32-F9AF-7840-99DE-ED61E77771E6}"/>
                </a:ext>
              </a:extLst>
            </p:cNvPr>
            <p:cNvSpPr txBox="1"/>
            <p:nvPr/>
          </p:nvSpPr>
          <p:spPr>
            <a:xfrm>
              <a:off x="4831691" y="4662428"/>
              <a:ext cx="324128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dirty="0"/>
                <a:t>=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E011456A-C00F-6A4A-A4A1-4A3FF7FE592A}"/>
                </a:ext>
              </a:extLst>
            </p:cNvPr>
            <p:cNvSpPr/>
            <p:nvPr/>
          </p:nvSpPr>
          <p:spPr>
            <a:xfrm>
              <a:off x="5326789" y="4547129"/>
              <a:ext cx="784555" cy="484632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</a:t>
              </a:r>
              <a:r>
                <a:rPr lang="en-US" baseline="-25000" dirty="0"/>
                <a:t>i</a:t>
              </a:r>
              <a:endParaRPr lang="en-US" dirty="0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AFCA5F0A-8930-3645-B82B-855B684498DD}"/>
                </a:ext>
              </a:extLst>
            </p:cNvPr>
            <p:cNvSpPr/>
            <p:nvPr/>
          </p:nvSpPr>
          <p:spPr>
            <a:xfrm>
              <a:off x="6711673" y="4547128"/>
              <a:ext cx="784555" cy="484632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</a:t>
              </a:r>
              <a:r>
                <a:rPr lang="en-US" baseline="-25000" dirty="0"/>
                <a:t>i</a:t>
              </a:r>
              <a:endParaRPr lang="en-US" dirty="0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679C6E35-089E-6A4D-AE72-16329B021AD3}"/>
                </a:ext>
              </a:extLst>
            </p:cNvPr>
            <p:cNvSpPr/>
            <p:nvPr/>
          </p:nvSpPr>
          <p:spPr>
            <a:xfrm>
              <a:off x="9337907" y="4558494"/>
              <a:ext cx="784555" cy="484632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</a:t>
              </a:r>
              <a:r>
                <a:rPr lang="en-US" baseline="-25000" dirty="0"/>
                <a:t>i</a:t>
              </a:r>
              <a:endParaRPr lang="en-US" dirty="0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19193E00-F4E1-6C42-BB41-AC90C6A6C047}"/>
                </a:ext>
              </a:extLst>
            </p:cNvPr>
            <p:cNvSpPr/>
            <p:nvPr/>
          </p:nvSpPr>
          <p:spPr>
            <a:xfrm>
              <a:off x="8017040" y="4547128"/>
              <a:ext cx="784555" cy="484632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</a:t>
              </a:r>
              <a:r>
                <a:rPr lang="en-US" baseline="-25000" dirty="0"/>
                <a:t>i</a:t>
              </a:r>
              <a:endParaRPr lang="en-US" dirty="0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8E5F797F-7730-DA47-9EEE-7DFB56A78832}"/>
                </a:ext>
              </a:extLst>
            </p:cNvPr>
            <p:cNvSpPr txBox="1"/>
            <p:nvPr/>
          </p:nvSpPr>
          <p:spPr>
            <a:xfrm>
              <a:off x="6216543" y="4629297"/>
              <a:ext cx="324128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D2E5E0D0-8F35-1040-996E-F5A84759C7A3}"/>
                </a:ext>
              </a:extLst>
            </p:cNvPr>
            <p:cNvSpPr txBox="1"/>
            <p:nvPr/>
          </p:nvSpPr>
          <p:spPr>
            <a:xfrm>
              <a:off x="7608021" y="4629297"/>
              <a:ext cx="324128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CD3A3FB6-4966-F748-9EAD-271E0B78613B}"/>
                </a:ext>
              </a:extLst>
            </p:cNvPr>
            <p:cNvSpPr txBox="1"/>
            <p:nvPr/>
          </p:nvSpPr>
          <p:spPr>
            <a:xfrm>
              <a:off x="8866978" y="4642549"/>
              <a:ext cx="324128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</p:grpSp>
      <p:sp>
        <p:nvSpPr>
          <p:cNvPr id="52" name="Rectangle 51">
            <a:extLst>
              <a:ext uri="{FF2B5EF4-FFF2-40B4-BE49-F238E27FC236}">
                <a16:creationId xmlns:a16="http://schemas.microsoft.com/office/drawing/2014/main" id="{7CBA135D-73C1-8C45-B7B2-515F0E44CFCF}"/>
              </a:ext>
            </a:extLst>
          </p:cNvPr>
          <p:cNvSpPr/>
          <p:nvPr/>
        </p:nvSpPr>
        <p:spPr>
          <a:xfrm>
            <a:off x="4381317" y="3029751"/>
            <a:ext cx="784555" cy="4846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r>
              <a:rPr lang="en-US" baseline="-25000" dirty="0"/>
              <a:t>1</a:t>
            </a:r>
            <a:endParaRPr lang="en-US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0CF04A21-E5BF-2D46-8B48-B8FCF979C9DA}"/>
              </a:ext>
            </a:extLst>
          </p:cNvPr>
          <p:cNvSpPr/>
          <p:nvPr/>
        </p:nvSpPr>
        <p:spPr>
          <a:xfrm>
            <a:off x="5289121" y="3029751"/>
            <a:ext cx="784555" cy="4846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C4ECC37E-9EBF-6F49-AD33-2717E28AF914}"/>
              </a:ext>
            </a:extLst>
          </p:cNvPr>
          <p:cNvSpPr/>
          <p:nvPr/>
        </p:nvSpPr>
        <p:spPr>
          <a:xfrm>
            <a:off x="6196926" y="3029751"/>
            <a:ext cx="784555" cy="4846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r>
              <a:rPr lang="en-US" baseline="-25000" dirty="0"/>
              <a:t>3</a:t>
            </a:r>
            <a:endParaRPr lang="en-US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49A5BAD-6C92-3A45-84D8-E713FF33D982}"/>
              </a:ext>
            </a:extLst>
          </p:cNvPr>
          <p:cNvSpPr/>
          <p:nvPr/>
        </p:nvSpPr>
        <p:spPr>
          <a:xfrm>
            <a:off x="7104729" y="3029751"/>
            <a:ext cx="784555" cy="4846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r>
              <a:rPr lang="en-US" baseline="-25000" dirty="0"/>
              <a:t>4</a:t>
            </a:r>
            <a:endParaRPr lang="en-US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E1F5E523-2443-B14D-9A0C-E0DC6DCF585F}"/>
              </a:ext>
            </a:extLst>
          </p:cNvPr>
          <p:cNvSpPr/>
          <p:nvPr/>
        </p:nvSpPr>
        <p:spPr>
          <a:xfrm>
            <a:off x="4382574" y="3029751"/>
            <a:ext cx="784555" cy="4846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r>
              <a:rPr lang="en-US" baseline="-25000" dirty="0"/>
              <a:t>1</a:t>
            </a:r>
            <a:endParaRPr lang="en-US" dirty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8DC2489C-7A37-1948-BFB1-1681A4669171}"/>
              </a:ext>
            </a:extLst>
          </p:cNvPr>
          <p:cNvSpPr/>
          <p:nvPr/>
        </p:nvSpPr>
        <p:spPr>
          <a:xfrm>
            <a:off x="4382574" y="3029751"/>
            <a:ext cx="784555" cy="4846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r>
              <a:rPr lang="en-US" baseline="-25000" dirty="0"/>
              <a:t>1</a:t>
            </a:r>
            <a:endParaRPr lang="en-US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FC74657C-53A3-4046-B1A8-A2C20FC097AF}"/>
              </a:ext>
            </a:extLst>
          </p:cNvPr>
          <p:cNvSpPr/>
          <p:nvPr/>
        </p:nvSpPr>
        <p:spPr>
          <a:xfrm>
            <a:off x="4382574" y="3029751"/>
            <a:ext cx="784555" cy="4846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r>
              <a:rPr lang="en-US" baseline="-25000" dirty="0"/>
              <a:t>1</a:t>
            </a:r>
            <a:endParaRPr lang="en-US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6D7A6281-7EBC-9F41-A3EB-AA82561E9297}"/>
              </a:ext>
            </a:extLst>
          </p:cNvPr>
          <p:cNvSpPr/>
          <p:nvPr/>
        </p:nvSpPr>
        <p:spPr>
          <a:xfrm>
            <a:off x="5289121" y="3029751"/>
            <a:ext cx="784555" cy="4846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660E8D82-2C4A-9447-94B0-BDF0B24BCDB7}"/>
              </a:ext>
            </a:extLst>
          </p:cNvPr>
          <p:cNvSpPr/>
          <p:nvPr/>
        </p:nvSpPr>
        <p:spPr>
          <a:xfrm>
            <a:off x="5289121" y="3029751"/>
            <a:ext cx="784555" cy="4846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E76A8814-A2B9-274D-B617-7D77DCBE4766}"/>
              </a:ext>
            </a:extLst>
          </p:cNvPr>
          <p:cNvSpPr/>
          <p:nvPr/>
        </p:nvSpPr>
        <p:spPr>
          <a:xfrm>
            <a:off x="5289121" y="3029751"/>
            <a:ext cx="784555" cy="4846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2762993E-A5FE-894B-89D9-6B172E828ED8}"/>
              </a:ext>
            </a:extLst>
          </p:cNvPr>
          <p:cNvSpPr/>
          <p:nvPr/>
        </p:nvSpPr>
        <p:spPr>
          <a:xfrm>
            <a:off x="6196926" y="3029751"/>
            <a:ext cx="784555" cy="4846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r>
              <a:rPr lang="en-US" baseline="-25000" dirty="0"/>
              <a:t>3</a:t>
            </a:r>
            <a:endParaRPr lang="en-US" dirty="0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CEFFB711-A0AC-7649-B6BB-11D0CCC14A37}"/>
              </a:ext>
            </a:extLst>
          </p:cNvPr>
          <p:cNvSpPr/>
          <p:nvPr/>
        </p:nvSpPr>
        <p:spPr>
          <a:xfrm>
            <a:off x="6196926" y="3029751"/>
            <a:ext cx="784555" cy="4846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r>
              <a:rPr lang="en-US" baseline="-25000" dirty="0"/>
              <a:t>3</a:t>
            </a:r>
            <a:endParaRPr lang="en-US" dirty="0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FC89EAFB-A35B-E74A-80E1-20AED689957C}"/>
              </a:ext>
            </a:extLst>
          </p:cNvPr>
          <p:cNvSpPr/>
          <p:nvPr/>
        </p:nvSpPr>
        <p:spPr>
          <a:xfrm>
            <a:off x="6196926" y="3029751"/>
            <a:ext cx="784555" cy="4846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r>
              <a:rPr lang="en-US" baseline="-25000" dirty="0"/>
              <a:t>3</a:t>
            </a:r>
            <a:endParaRPr lang="en-US" dirty="0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B4FCA601-247B-BE4A-A22A-A454DEF81A0D}"/>
              </a:ext>
            </a:extLst>
          </p:cNvPr>
          <p:cNvSpPr/>
          <p:nvPr/>
        </p:nvSpPr>
        <p:spPr>
          <a:xfrm>
            <a:off x="7104729" y="3029751"/>
            <a:ext cx="784555" cy="4846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r>
              <a:rPr lang="en-US" baseline="-25000" dirty="0"/>
              <a:t>4</a:t>
            </a:r>
            <a:endParaRPr lang="en-US" dirty="0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81B418DF-671E-5A43-85EC-8CD9495C9915}"/>
              </a:ext>
            </a:extLst>
          </p:cNvPr>
          <p:cNvSpPr/>
          <p:nvPr/>
        </p:nvSpPr>
        <p:spPr>
          <a:xfrm>
            <a:off x="7104729" y="3029751"/>
            <a:ext cx="784555" cy="4846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r>
              <a:rPr lang="en-US" baseline="-25000" dirty="0"/>
              <a:t>4</a:t>
            </a:r>
            <a:endParaRPr lang="en-US" dirty="0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13A0FBDB-EFCC-314E-89A7-2360328A61AC}"/>
              </a:ext>
            </a:extLst>
          </p:cNvPr>
          <p:cNvSpPr/>
          <p:nvPr/>
        </p:nvSpPr>
        <p:spPr>
          <a:xfrm>
            <a:off x="7104729" y="3029751"/>
            <a:ext cx="784555" cy="4846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r>
              <a:rPr lang="en-US" baseline="-25000" dirty="0"/>
              <a:t>4</a:t>
            </a:r>
            <a:endParaRPr lang="en-US" dirty="0"/>
          </a:p>
        </p:txBody>
      </p:sp>
      <p:sp>
        <p:nvSpPr>
          <p:cNvPr id="68" name="Rounded Rectangle 67">
            <a:extLst>
              <a:ext uri="{FF2B5EF4-FFF2-40B4-BE49-F238E27FC236}">
                <a16:creationId xmlns:a16="http://schemas.microsoft.com/office/drawing/2014/main" id="{82BE2DB7-20F2-6E4E-9E2B-B6D6801A0930}"/>
              </a:ext>
            </a:extLst>
          </p:cNvPr>
          <p:cNvSpPr/>
          <p:nvPr/>
        </p:nvSpPr>
        <p:spPr>
          <a:xfrm>
            <a:off x="1327951" y="4916171"/>
            <a:ext cx="4101514" cy="1164463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Machine D</a:t>
            </a:r>
          </a:p>
        </p:txBody>
      </p:sp>
      <p:sp>
        <p:nvSpPr>
          <p:cNvPr id="69" name="Rounded Rectangle 68">
            <a:extLst>
              <a:ext uri="{FF2B5EF4-FFF2-40B4-BE49-F238E27FC236}">
                <a16:creationId xmlns:a16="http://schemas.microsoft.com/office/drawing/2014/main" id="{233D8770-8FD8-934C-BD7C-0FFDF2FB5D9C}"/>
              </a:ext>
            </a:extLst>
          </p:cNvPr>
          <p:cNvSpPr/>
          <p:nvPr/>
        </p:nvSpPr>
        <p:spPr>
          <a:xfrm>
            <a:off x="6900672" y="4916171"/>
            <a:ext cx="4101514" cy="1164463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Machine C</a:t>
            </a:r>
          </a:p>
        </p:txBody>
      </p:sp>
    </p:spTree>
    <p:extLst>
      <p:ext uri="{BB962C8B-B14F-4D97-AF65-F5344CB8AC3E}">
        <p14:creationId xmlns:p14="http://schemas.microsoft.com/office/powerpoint/2010/main" val="20124971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517331-AA68-FB4F-A846-EAF717FAC9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450" y="-2733421"/>
            <a:ext cx="10801350" cy="1325563"/>
          </a:xfrm>
        </p:spPr>
        <p:txBody>
          <a:bodyPr/>
          <a:lstStyle/>
          <a:p>
            <a:r>
              <a:rPr lang="en-US" dirty="0"/>
              <a:t>All Reduce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B294CF-9CE3-6542-BB65-DD41B4AC60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-1228471"/>
            <a:ext cx="10515600" cy="1164463"/>
          </a:xfrm>
        </p:spPr>
        <p:txBody>
          <a:bodyPr/>
          <a:lstStyle/>
          <a:p>
            <a:pPr marL="14287" indent="0">
              <a:buNone/>
            </a:pPr>
            <a:r>
              <a:rPr lang="en-US" dirty="0"/>
              <a:t>Mechanism to sum and distribute data across machines.</a:t>
            </a:r>
          </a:p>
          <a:p>
            <a:pPr lvl="1"/>
            <a:r>
              <a:rPr lang="en-US" dirty="0"/>
              <a:t>Used to sum and distribute the gradient</a:t>
            </a:r>
          </a:p>
        </p:txBody>
      </p:sp>
      <p:sp>
        <p:nvSpPr>
          <p:cNvPr id="72" name="Rounded Rectangle 71">
            <a:extLst>
              <a:ext uri="{FF2B5EF4-FFF2-40B4-BE49-F238E27FC236}">
                <a16:creationId xmlns:a16="http://schemas.microsoft.com/office/drawing/2014/main" id="{5BA1CE58-88AA-264F-8173-A9496403D530}"/>
              </a:ext>
            </a:extLst>
          </p:cNvPr>
          <p:cNvSpPr/>
          <p:nvPr/>
        </p:nvSpPr>
        <p:spPr>
          <a:xfrm>
            <a:off x="3902368" y="2347167"/>
            <a:ext cx="4313980" cy="1483244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/>
              <a:t>Machine A</a:t>
            </a:r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43F94522-4278-DE44-AB9B-08C7C03190B3}"/>
              </a:ext>
            </a:extLst>
          </p:cNvPr>
          <p:cNvSpPr/>
          <p:nvPr/>
        </p:nvSpPr>
        <p:spPr>
          <a:xfrm>
            <a:off x="6900672" y="739965"/>
            <a:ext cx="4101514" cy="116446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/>
              <a:t>Machine B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B5AD428E-C3C6-554F-B01C-64712DBA0B5F}"/>
              </a:ext>
            </a:extLst>
          </p:cNvPr>
          <p:cNvSpPr txBox="1"/>
          <p:nvPr/>
        </p:nvSpPr>
        <p:spPr>
          <a:xfrm>
            <a:off x="681801" y="1026916"/>
            <a:ext cx="5097870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/>
              <a:t>Single Master All-Reduce</a:t>
            </a:r>
            <a:endParaRPr lang="en-US" sz="3200" dirty="0">
              <a:sym typeface="Wingdings" pitchFamily="2" charset="2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392BBB8-2BF5-5842-9025-723248A42821}"/>
              </a:ext>
            </a:extLst>
          </p:cNvPr>
          <p:cNvSpPr txBox="1"/>
          <p:nvPr/>
        </p:nvSpPr>
        <p:spPr>
          <a:xfrm>
            <a:off x="8526720" y="2386304"/>
            <a:ext cx="3228769" cy="1200329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400" dirty="0"/>
              <a:t>Sends</a:t>
            </a:r>
            <a:r>
              <a:rPr lang="en-US" sz="2400" b="1" dirty="0"/>
              <a:t> (P-1) * N</a:t>
            </a:r>
            <a:r>
              <a:rPr lang="en-US" sz="2400" dirty="0"/>
              <a:t> Data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US" sz="2400" b="1" dirty="0">
                <a:sym typeface="Wingdings" pitchFamily="2" charset="2"/>
              </a:rPr>
              <a:t>P</a:t>
            </a:r>
            <a:r>
              <a:rPr lang="en-US" sz="2400" dirty="0">
                <a:sym typeface="Wingdings" pitchFamily="2" charset="2"/>
              </a:rPr>
              <a:t> Machines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US" sz="2400" b="1" dirty="0">
                <a:sym typeface="Wingdings" pitchFamily="2" charset="2"/>
              </a:rPr>
              <a:t>N</a:t>
            </a:r>
            <a:r>
              <a:rPr lang="en-US" sz="2400" dirty="0">
                <a:sym typeface="Wingdings" pitchFamily="2" charset="2"/>
              </a:rPr>
              <a:t> Parameters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5AE6E191-4A0D-C540-8C96-A1145D653D03}"/>
              </a:ext>
            </a:extLst>
          </p:cNvPr>
          <p:cNvGrpSpPr/>
          <p:nvPr/>
        </p:nvGrpSpPr>
        <p:grpSpPr>
          <a:xfrm>
            <a:off x="2946264" y="4127436"/>
            <a:ext cx="6226187" cy="495998"/>
            <a:chOff x="3896275" y="4547128"/>
            <a:chExt cx="6226187" cy="495998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945763E1-584A-C349-920C-BE836F37975E}"/>
                </a:ext>
              </a:extLst>
            </p:cNvPr>
            <p:cNvSpPr/>
            <p:nvPr/>
          </p:nvSpPr>
          <p:spPr>
            <a:xfrm>
              <a:off x="3896275" y="4547128"/>
              <a:ext cx="784555" cy="484632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s</a:t>
              </a:r>
              <a:r>
                <a:rPr lang="en-US" baseline="-25000" dirty="0" err="1"/>
                <a:t>i</a:t>
              </a:r>
              <a:endParaRPr lang="en-US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385DDD32-F9AF-7840-99DE-ED61E77771E6}"/>
                </a:ext>
              </a:extLst>
            </p:cNvPr>
            <p:cNvSpPr txBox="1"/>
            <p:nvPr/>
          </p:nvSpPr>
          <p:spPr>
            <a:xfrm>
              <a:off x="4831691" y="4662428"/>
              <a:ext cx="324128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dirty="0"/>
                <a:t>=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E011456A-C00F-6A4A-A4A1-4A3FF7FE592A}"/>
                </a:ext>
              </a:extLst>
            </p:cNvPr>
            <p:cNvSpPr/>
            <p:nvPr/>
          </p:nvSpPr>
          <p:spPr>
            <a:xfrm>
              <a:off x="5326789" y="4547129"/>
              <a:ext cx="784555" cy="484632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</a:t>
              </a:r>
              <a:r>
                <a:rPr lang="en-US" baseline="-25000" dirty="0"/>
                <a:t>i</a:t>
              </a:r>
              <a:endParaRPr lang="en-US" dirty="0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AFCA5F0A-8930-3645-B82B-855B684498DD}"/>
                </a:ext>
              </a:extLst>
            </p:cNvPr>
            <p:cNvSpPr/>
            <p:nvPr/>
          </p:nvSpPr>
          <p:spPr>
            <a:xfrm>
              <a:off x="6711673" y="4547128"/>
              <a:ext cx="784555" cy="484632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</a:t>
              </a:r>
              <a:r>
                <a:rPr lang="en-US" baseline="-25000" dirty="0"/>
                <a:t>i</a:t>
              </a:r>
              <a:endParaRPr lang="en-US" dirty="0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679C6E35-089E-6A4D-AE72-16329B021AD3}"/>
                </a:ext>
              </a:extLst>
            </p:cNvPr>
            <p:cNvSpPr/>
            <p:nvPr/>
          </p:nvSpPr>
          <p:spPr>
            <a:xfrm>
              <a:off x="9337907" y="4558494"/>
              <a:ext cx="784555" cy="484632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</a:t>
              </a:r>
              <a:r>
                <a:rPr lang="en-US" baseline="-25000" dirty="0"/>
                <a:t>i</a:t>
              </a:r>
              <a:endParaRPr lang="en-US" dirty="0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19193E00-F4E1-6C42-BB41-AC90C6A6C047}"/>
                </a:ext>
              </a:extLst>
            </p:cNvPr>
            <p:cNvSpPr/>
            <p:nvPr/>
          </p:nvSpPr>
          <p:spPr>
            <a:xfrm>
              <a:off x="8017040" y="4547128"/>
              <a:ext cx="784555" cy="484632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</a:t>
              </a:r>
              <a:r>
                <a:rPr lang="en-US" baseline="-25000" dirty="0"/>
                <a:t>i</a:t>
              </a:r>
              <a:endParaRPr lang="en-US" dirty="0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8E5F797F-7730-DA47-9EEE-7DFB56A78832}"/>
                </a:ext>
              </a:extLst>
            </p:cNvPr>
            <p:cNvSpPr txBox="1"/>
            <p:nvPr/>
          </p:nvSpPr>
          <p:spPr>
            <a:xfrm>
              <a:off x="6216543" y="4629297"/>
              <a:ext cx="324128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D2E5E0D0-8F35-1040-996E-F5A84759C7A3}"/>
                </a:ext>
              </a:extLst>
            </p:cNvPr>
            <p:cNvSpPr txBox="1"/>
            <p:nvPr/>
          </p:nvSpPr>
          <p:spPr>
            <a:xfrm>
              <a:off x="7608021" y="4629297"/>
              <a:ext cx="324128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CD3A3FB6-4966-F748-9EAD-271E0B78613B}"/>
                </a:ext>
              </a:extLst>
            </p:cNvPr>
            <p:cNvSpPr txBox="1"/>
            <p:nvPr/>
          </p:nvSpPr>
          <p:spPr>
            <a:xfrm>
              <a:off x="8866978" y="4642549"/>
              <a:ext cx="324128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</p:grpSp>
      <p:sp>
        <p:nvSpPr>
          <p:cNvPr id="68" name="Rounded Rectangle 67">
            <a:extLst>
              <a:ext uri="{FF2B5EF4-FFF2-40B4-BE49-F238E27FC236}">
                <a16:creationId xmlns:a16="http://schemas.microsoft.com/office/drawing/2014/main" id="{82BE2DB7-20F2-6E4E-9E2B-B6D6801A0930}"/>
              </a:ext>
            </a:extLst>
          </p:cNvPr>
          <p:cNvSpPr/>
          <p:nvPr/>
        </p:nvSpPr>
        <p:spPr>
          <a:xfrm>
            <a:off x="1327951" y="4916171"/>
            <a:ext cx="4101514" cy="1164463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Machine D</a:t>
            </a:r>
          </a:p>
        </p:txBody>
      </p:sp>
      <p:sp>
        <p:nvSpPr>
          <p:cNvPr id="69" name="Rounded Rectangle 68">
            <a:extLst>
              <a:ext uri="{FF2B5EF4-FFF2-40B4-BE49-F238E27FC236}">
                <a16:creationId xmlns:a16="http://schemas.microsoft.com/office/drawing/2014/main" id="{233D8770-8FD8-934C-BD7C-0FFDF2FB5D9C}"/>
              </a:ext>
            </a:extLst>
          </p:cNvPr>
          <p:cNvSpPr/>
          <p:nvPr/>
        </p:nvSpPr>
        <p:spPr>
          <a:xfrm>
            <a:off x="6900672" y="4916171"/>
            <a:ext cx="4101514" cy="1164463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Machine C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461FADD-C8C1-8642-A1ED-C2F6430545DD}"/>
              </a:ext>
            </a:extLst>
          </p:cNvPr>
          <p:cNvSpPr/>
          <p:nvPr/>
        </p:nvSpPr>
        <p:spPr>
          <a:xfrm>
            <a:off x="1546608" y="5403308"/>
            <a:ext cx="784555" cy="4846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r>
              <a:rPr lang="en-US" baseline="-25000" dirty="0"/>
              <a:t>1</a:t>
            </a:r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7022E03-BFFA-A143-AFFA-3A7615E99902}"/>
              </a:ext>
            </a:extLst>
          </p:cNvPr>
          <p:cNvSpPr/>
          <p:nvPr/>
        </p:nvSpPr>
        <p:spPr>
          <a:xfrm>
            <a:off x="2523677" y="5403308"/>
            <a:ext cx="784555" cy="4846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CFB55FD-AE53-804D-BC9C-2BF1590A275F}"/>
              </a:ext>
            </a:extLst>
          </p:cNvPr>
          <p:cNvSpPr/>
          <p:nvPr/>
        </p:nvSpPr>
        <p:spPr>
          <a:xfrm>
            <a:off x="3500746" y="5403308"/>
            <a:ext cx="784555" cy="4846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r>
              <a:rPr lang="en-US" baseline="-25000" dirty="0"/>
              <a:t>3</a:t>
            </a:r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D5F07F84-6540-1A44-9E82-8088B39EEA5E}"/>
              </a:ext>
            </a:extLst>
          </p:cNvPr>
          <p:cNvSpPr/>
          <p:nvPr/>
        </p:nvSpPr>
        <p:spPr>
          <a:xfrm>
            <a:off x="4477815" y="5403308"/>
            <a:ext cx="784555" cy="4846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r>
              <a:rPr lang="en-US" baseline="-25000" dirty="0"/>
              <a:t>4</a:t>
            </a:r>
            <a:endParaRPr lang="en-US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A05959E-EDE0-CF41-BFA6-B547ABD765C9}"/>
              </a:ext>
            </a:extLst>
          </p:cNvPr>
          <p:cNvSpPr/>
          <p:nvPr/>
        </p:nvSpPr>
        <p:spPr>
          <a:xfrm>
            <a:off x="7058517" y="5413979"/>
            <a:ext cx="784555" cy="4846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r>
              <a:rPr lang="en-US" baseline="-25000" dirty="0"/>
              <a:t>1</a:t>
            </a:r>
            <a:endParaRPr lang="en-US" dirty="0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916E2C82-1549-C24D-9339-E701FBB86A35}"/>
              </a:ext>
            </a:extLst>
          </p:cNvPr>
          <p:cNvSpPr/>
          <p:nvPr/>
        </p:nvSpPr>
        <p:spPr>
          <a:xfrm>
            <a:off x="7058518" y="1269603"/>
            <a:ext cx="784555" cy="4846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r>
              <a:rPr lang="en-US" baseline="-25000" dirty="0"/>
              <a:t>1</a:t>
            </a:r>
            <a:endParaRPr lang="en-US" dirty="0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FE186833-81C9-DF46-931D-CEED52B0EC26}"/>
              </a:ext>
            </a:extLst>
          </p:cNvPr>
          <p:cNvSpPr/>
          <p:nvPr/>
        </p:nvSpPr>
        <p:spPr>
          <a:xfrm>
            <a:off x="4205808" y="3030865"/>
            <a:ext cx="784555" cy="4846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r>
              <a:rPr lang="en-US" baseline="-25000" dirty="0"/>
              <a:t>1</a:t>
            </a:r>
            <a:endParaRPr lang="en-US" dirty="0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A78BDE6B-AC0F-5849-9F84-1C905FDE3F9B}"/>
              </a:ext>
            </a:extLst>
          </p:cNvPr>
          <p:cNvSpPr/>
          <p:nvPr/>
        </p:nvSpPr>
        <p:spPr>
          <a:xfrm>
            <a:off x="8035950" y="5413979"/>
            <a:ext cx="784555" cy="4846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71CAC725-ADA9-5F46-8D93-FEB0FC516680}"/>
              </a:ext>
            </a:extLst>
          </p:cNvPr>
          <p:cNvSpPr/>
          <p:nvPr/>
        </p:nvSpPr>
        <p:spPr>
          <a:xfrm>
            <a:off x="8038526" y="1269603"/>
            <a:ext cx="784555" cy="4846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3D5898C0-C399-9B45-BBD4-E796517B5F5C}"/>
              </a:ext>
            </a:extLst>
          </p:cNvPr>
          <p:cNvSpPr/>
          <p:nvPr/>
        </p:nvSpPr>
        <p:spPr>
          <a:xfrm>
            <a:off x="5164715" y="3030865"/>
            <a:ext cx="784555" cy="4846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BB6F63C2-F532-CD42-B06B-C451F8743A96}"/>
              </a:ext>
            </a:extLst>
          </p:cNvPr>
          <p:cNvSpPr/>
          <p:nvPr/>
        </p:nvSpPr>
        <p:spPr>
          <a:xfrm>
            <a:off x="9013383" y="5413979"/>
            <a:ext cx="784555" cy="4846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r>
              <a:rPr lang="en-US" baseline="-25000" dirty="0"/>
              <a:t>3</a:t>
            </a:r>
            <a:endParaRPr lang="en-US" dirty="0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FAABBE77-9F93-234F-93B0-2B61CD86FFAF}"/>
              </a:ext>
            </a:extLst>
          </p:cNvPr>
          <p:cNvSpPr/>
          <p:nvPr/>
        </p:nvSpPr>
        <p:spPr>
          <a:xfrm>
            <a:off x="9018534" y="1269603"/>
            <a:ext cx="784555" cy="4846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r>
              <a:rPr lang="en-US" baseline="-25000" dirty="0"/>
              <a:t>3</a:t>
            </a:r>
            <a:endParaRPr lang="en-US" dirty="0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6BC01E42-8493-834A-96E2-55F53B50F1C6}"/>
              </a:ext>
            </a:extLst>
          </p:cNvPr>
          <p:cNvSpPr/>
          <p:nvPr/>
        </p:nvSpPr>
        <p:spPr>
          <a:xfrm>
            <a:off x="6123622" y="3030865"/>
            <a:ext cx="784555" cy="4846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r>
              <a:rPr lang="en-US" baseline="-25000" dirty="0"/>
              <a:t>3</a:t>
            </a:r>
            <a:endParaRPr lang="en-US" dirty="0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7F87BEB0-67BA-B64A-9B54-C1E36F75052E}"/>
              </a:ext>
            </a:extLst>
          </p:cNvPr>
          <p:cNvSpPr/>
          <p:nvPr/>
        </p:nvSpPr>
        <p:spPr>
          <a:xfrm>
            <a:off x="9990816" y="5413979"/>
            <a:ext cx="784555" cy="4846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r>
              <a:rPr lang="en-US" baseline="-25000" dirty="0"/>
              <a:t>4</a:t>
            </a:r>
            <a:endParaRPr lang="en-US" dirty="0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FE37F46A-1E51-4E4D-9885-52AFD257A22A}"/>
              </a:ext>
            </a:extLst>
          </p:cNvPr>
          <p:cNvSpPr/>
          <p:nvPr/>
        </p:nvSpPr>
        <p:spPr>
          <a:xfrm>
            <a:off x="9998542" y="1269603"/>
            <a:ext cx="784555" cy="4846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r>
              <a:rPr lang="en-US" baseline="-25000" dirty="0"/>
              <a:t>4</a:t>
            </a:r>
            <a:endParaRPr lang="en-US" dirty="0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6AA9CF3E-A05B-E44A-BCB3-FC86DF2A8A7D}"/>
              </a:ext>
            </a:extLst>
          </p:cNvPr>
          <p:cNvSpPr/>
          <p:nvPr/>
        </p:nvSpPr>
        <p:spPr>
          <a:xfrm>
            <a:off x="7082530" y="3030865"/>
            <a:ext cx="784555" cy="4846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r>
              <a:rPr lang="en-US" baseline="-25000" dirty="0"/>
              <a:t>4</a:t>
            </a:r>
            <a:endParaRPr lang="en-US" dirty="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FE31AA6-9330-D94F-A15E-591AC5D5D35B}"/>
              </a:ext>
            </a:extLst>
          </p:cNvPr>
          <p:cNvSpPr txBox="1"/>
          <p:nvPr/>
        </p:nvSpPr>
        <p:spPr>
          <a:xfrm rot="20682681">
            <a:off x="10639901" y="2147378"/>
            <a:ext cx="486030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*2</a:t>
            </a:r>
            <a:endParaRPr 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22278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A371E4-79CA-994E-AA78-A11345994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Map-Reduce </a:t>
            </a:r>
            <a:br>
              <a:rPr lang="en-US" dirty="0"/>
            </a:br>
            <a:r>
              <a:rPr lang="en-US" dirty="0"/>
              <a:t>for Distributed Training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635DB26-4068-244C-BE35-C1D0A5BDB8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Learning by Distributed Aggregation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70679E7-4674-8646-98DE-97DAB914A2C5}"/>
              </a:ext>
            </a:extLst>
          </p:cNvPr>
          <p:cNvSpPr txBox="1"/>
          <p:nvPr/>
        </p:nvSpPr>
        <p:spPr>
          <a:xfrm>
            <a:off x="715618" y="2268536"/>
            <a:ext cx="2058577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The Early Days….</a:t>
            </a:r>
          </a:p>
        </p:txBody>
      </p:sp>
    </p:spTree>
    <p:extLst>
      <p:ext uri="{BB962C8B-B14F-4D97-AF65-F5344CB8AC3E}">
        <p14:creationId xmlns:p14="http://schemas.microsoft.com/office/powerpoint/2010/main" val="150498418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889C8611-CF0B-194C-8054-D5F4B6799304}"/>
              </a:ext>
            </a:extLst>
          </p:cNvPr>
          <p:cNvSpPr/>
          <p:nvPr/>
        </p:nvSpPr>
        <p:spPr>
          <a:xfrm>
            <a:off x="5779671" y="2403714"/>
            <a:ext cx="872920" cy="813686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517331-AA68-FB4F-A846-EAF717FAC9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450" y="-2733421"/>
            <a:ext cx="10801350" cy="1325563"/>
          </a:xfrm>
        </p:spPr>
        <p:txBody>
          <a:bodyPr/>
          <a:lstStyle/>
          <a:p>
            <a:r>
              <a:rPr lang="en-US" dirty="0"/>
              <a:t>All Reduce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B294CF-9CE3-6542-BB65-DD41B4AC60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-1228471"/>
            <a:ext cx="10515600" cy="1164463"/>
          </a:xfrm>
        </p:spPr>
        <p:txBody>
          <a:bodyPr/>
          <a:lstStyle/>
          <a:p>
            <a:pPr marL="14287" indent="0">
              <a:buNone/>
            </a:pPr>
            <a:r>
              <a:rPr lang="en-US" dirty="0"/>
              <a:t>Mechanism to sum and distribute data across machines.</a:t>
            </a:r>
          </a:p>
          <a:p>
            <a:pPr lvl="1"/>
            <a:r>
              <a:rPr lang="en-US" dirty="0"/>
              <a:t>Used to sum and distribute the gradient</a:t>
            </a:r>
          </a:p>
        </p:txBody>
      </p:sp>
      <p:sp>
        <p:nvSpPr>
          <p:cNvPr id="72" name="Rounded Rectangle 71">
            <a:extLst>
              <a:ext uri="{FF2B5EF4-FFF2-40B4-BE49-F238E27FC236}">
                <a16:creationId xmlns:a16="http://schemas.microsoft.com/office/drawing/2014/main" id="{5BA1CE58-88AA-264F-8173-A9496403D530}"/>
              </a:ext>
            </a:extLst>
          </p:cNvPr>
          <p:cNvSpPr/>
          <p:nvPr/>
        </p:nvSpPr>
        <p:spPr>
          <a:xfrm>
            <a:off x="5304472" y="2039279"/>
            <a:ext cx="1828800" cy="45720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/>
              <a:t>Machine A</a:t>
            </a:r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43F94522-4278-DE44-AB9B-08C7C03190B3}"/>
              </a:ext>
            </a:extLst>
          </p:cNvPr>
          <p:cNvSpPr/>
          <p:nvPr/>
        </p:nvSpPr>
        <p:spPr>
          <a:xfrm>
            <a:off x="7706826" y="3597417"/>
            <a:ext cx="1828800" cy="45720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/>
              <a:t>Machine B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B5AD428E-C3C6-554F-B01C-64712DBA0B5F}"/>
              </a:ext>
            </a:extLst>
          </p:cNvPr>
          <p:cNvSpPr txBox="1"/>
          <p:nvPr/>
        </p:nvSpPr>
        <p:spPr>
          <a:xfrm>
            <a:off x="681801" y="721342"/>
            <a:ext cx="5097870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/>
              <a:t>Single Master All-Reduce</a:t>
            </a:r>
            <a:endParaRPr lang="en-US" sz="3200" dirty="0">
              <a:sym typeface="Wingdings" pitchFamily="2" charset="2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392BBB8-2BF5-5842-9025-723248A42821}"/>
              </a:ext>
            </a:extLst>
          </p:cNvPr>
          <p:cNvSpPr txBox="1"/>
          <p:nvPr/>
        </p:nvSpPr>
        <p:spPr>
          <a:xfrm>
            <a:off x="8727242" y="614598"/>
            <a:ext cx="3228769" cy="1200329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400" dirty="0"/>
              <a:t>Sends</a:t>
            </a:r>
            <a:r>
              <a:rPr lang="en-US" sz="2400" b="1" dirty="0"/>
              <a:t> (P-1) * N</a:t>
            </a:r>
            <a:r>
              <a:rPr lang="en-US" sz="2400" dirty="0"/>
              <a:t> Data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US" sz="2400" b="1" dirty="0">
                <a:sym typeface="Wingdings" pitchFamily="2" charset="2"/>
              </a:rPr>
              <a:t>P</a:t>
            </a:r>
            <a:r>
              <a:rPr lang="en-US" sz="2400" dirty="0">
                <a:sym typeface="Wingdings" pitchFamily="2" charset="2"/>
              </a:rPr>
              <a:t> Machines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US" sz="2400" b="1" dirty="0">
                <a:sym typeface="Wingdings" pitchFamily="2" charset="2"/>
              </a:rPr>
              <a:t>N</a:t>
            </a:r>
            <a:r>
              <a:rPr lang="en-US" sz="2400" dirty="0">
                <a:sym typeface="Wingdings" pitchFamily="2" charset="2"/>
              </a:rPr>
              <a:t> Parameters</a:t>
            </a:r>
          </a:p>
        </p:txBody>
      </p:sp>
      <p:sp>
        <p:nvSpPr>
          <p:cNvPr id="68" name="Rounded Rectangle 67">
            <a:extLst>
              <a:ext uri="{FF2B5EF4-FFF2-40B4-BE49-F238E27FC236}">
                <a16:creationId xmlns:a16="http://schemas.microsoft.com/office/drawing/2014/main" id="{82BE2DB7-20F2-6E4E-9E2B-B6D6801A0930}"/>
              </a:ext>
            </a:extLst>
          </p:cNvPr>
          <p:cNvSpPr/>
          <p:nvPr/>
        </p:nvSpPr>
        <p:spPr>
          <a:xfrm>
            <a:off x="2938777" y="3597417"/>
            <a:ext cx="1828800" cy="45720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Machine D</a:t>
            </a:r>
          </a:p>
        </p:txBody>
      </p:sp>
      <p:sp>
        <p:nvSpPr>
          <p:cNvPr id="69" name="Rounded Rectangle 68">
            <a:extLst>
              <a:ext uri="{FF2B5EF4-FFF2-40B4-BE49-F238E27FC236}">
                <a16:creationId xmlns:a16="http://schemas.microsoft.com/office/drawing/2014/main" id="{233D8770-8FD8-934C-BD7C-0FFDF2FB5D9C}"/>
              </a:ext>
            </a:extLst>
          </p:cNvPr>
          <p:cNvSpPr/>
          <p:nvPr/>
        </p:nvSpPr>
        <p:spPr>
          <a:xfrm>
            <a:off x="5304472" y="3597417"/>
            <a:ext cx="1828800" cy="4572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Machine C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FE31AA6-9330-D94F-A15E-591AC5D5D35B}"/>
              </a:ext>
            </a:extLst>
          </p:cNvPr>
          <p:cNvSpPr txBox="1"/>
          <p:nvPr/>
        </p:nvSpPr>
        <p:spPr>
          <a:xfrm rot="20682681">
            <a:off x="10840423" y="375672"/>
            <a:ext cx="486030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*2</a:t>
            </a:r>
            <a:endParaRPr lang="en-US" sz="2000" dirty="0">
              <a:solidFill>
                <a:srgbClr val="FF0000"/>
              </a:solidFill>
            </a:endParaRPr>
          </a:p>
        </p:txBody>
      </p:sp>
      <p:cxnSp>
        <p:nvCxnSpPr>
          <p:cNvPr id="5" name="Elbow Connector 4">
            <a:extLst>
              <a:ext uri="{FF2B5EF4-FFF2-40B4-BE49-F238E27FC236}">
                <a16:creationId xmlns:a16="http://schemas.microsoft.com/office/drawing/2014/main" id="{80818094-9881-2E4D-8C20-9FF920191B54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353035" y="1864101"/>
            <a:ext cx="1100938" cy="2365695"/>
          </a:xfrm>
          <a:prstGeom prst="bent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Elbow Connector 52">
            <a:extLst>
              <a:ext uri="{FF2B5EF4-FFF2-40B4-BE49-F238E27FC236}">
                <a16:creationId xmlns:a16="http://schemas.microsoft.com/office/drawing/2014/main" id="{C1A6408A-2D18-9449-867E-87F37AE2ED05}"/>
              </a:ext>
            </a:extLst>
          </p:cNvPr>
          <p:cNvCxnSpPr>
            <a:cxnSpLocks/>
          </p:cNvCxnSpPr>
          <p:nvPr/>
        </p:nvCxnSpPr>
        <p:spPr>
          <a:xfrm rot="16200000" flipV="1">
            <a:off x="6975596" y="1845771"/>
            <a:ext cx="1100938" cy="2402354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41E62DF-99EF-8947-B602-056CF8E2C035}"/>
              </a:ext>
            </a:extLst>
          </p:cNvPr>
          <p:cNvCxnSpPr>
            <a:stCxn id="69" idx="0"/>
            <a:endCxn id="72" idx="2"/>
          </p:cNvCxnSpPr>
          <p:nvPr/>
        </p:nvCxnSpPr>
        <p:spPr>
          <a:xfrm flipV="1">
            <a:off x="6218872" y="2496479"/>
            <a:ext cx="0" cy="110093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C1426CB-0EA9-8048-ACEA-D88E420F33BE}"/>
              </a:ext>
            </a:extLst>
          </p:cNvPr>
          <p:cNvSpPr txBox="1"/>
          <p:nvPr/>
        </p:nvSpPr>
        <p:spPr>
          <a:xfrm>
            <a:off x="1577329" y="4665684"/>
            <a:ext cx="7454285" cy="2062103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b="1" dirty="0"/>
              <a:t>Issues?</a:t>
            </a:r>
            <a:r>
              <a:rPr lang="en-US" sz="3200" dirty="0"/>
              <a:t>  </a:t>
            </a:r>
          </a:p>
          <a:p>
            <a:pPr marL="457200" indent="-457200">
              <a:buFont typeface="Wingdings" pitchFamily="2" charset="2"/>
              <a:buChar char="Ø"/>
            </a:pPr>
            <a:r>
              <a:rPr lang="en-US" sz="3200" dirty="0"/>
              <a:t>High </a:t>
            </a:r>
            <a:r>
              <a:rPr lang="en-US" sz="3200" b="1" dirty="0"/>
              <a:t>fan-in </a:t>
            </a:r>
            <a:r>
              <a:rPr lang="en-US" sz="3200" dirty="0"/>
              <a:t>o</a:t>
            </a:r>
            <a:r>
              <a:rPr lang="en-US" sz="3200" dirty="0">
                <a:sym typeface="Wingdings" pitchFamily="2" charset="2"/>
              </a:rPr>
              <a:t>n Machine A</a:t>
            </a:r>
          </a:p>
          <a:p>
            <a:pPr marL="457200" indent="-457200">
              <a:buFont typeface="Wingdings" pitchFamily="2" charset="2"/>
              <a:buChar char="Ø"/>
            </a:pPr>
            <a:r>
              <a:rPr lang="en-US" sz="3200" b="1" dirty="0">
                <a:sym typeface="Wingdings" pitchFamily="2" charset="2"/>
              </a:rPr>
              <a:t>(P-1) * N</a:t>
            </a:r>
            <a:r>
              <a:rPr lang="en-US" sz="3200" dirty="0">
                <a:sym typeface="Wingdings" pitchFamily="2" charset="2"/>
              </a:rPr>
              <a:t> </a:t>
            </a:r>
            <a:r>
              <a:rPr lang="en-US" sz="3200" b="1" dirty="0">
                <a:sym typeface="Wingdings" pitchFamily="2" charset="2"/>
              </a:rPr>
              <a:t>Bandwidth</a:t>
            </a:r>
            <a:r>
              <a:rPr lang="en-US" sz="3200" dirty="0">
                <a:sym typeface="Wingdings" pitchFamily="2" charset="2"/>
              </a:rPr>
              <a:t> for Machine A</a:t>
            </a:r>
          </a:p>
          <a:p>
            <a:endParaRPr lang="en-US" sz="3200" dirty="0"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8756504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2" grpId="0" uiExpand="1" build="p" bldLvl="4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517331-AA68-FB4F-A846-EAF717FAC9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450" y="-2733421"/>
            <a:ext cx="10801350" cy="1325563"/>
          </a:xfrm>
        </p:spPr>
        <p:txBody>
          <a:bodyPr/>
          <a:lstStyle/>
          <a:p>
            <a:r>
              <a:rPr lang="en-US" dirty="0"/>
              <a:t>All Reduce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B294CF-9CE3-6542-BB65-DD41B4AC60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-1228471"/>
            <a:ext cx="10515600" cy="1164463"/>
          </a:xfrm>
        </p:spPr>
        <p:txBody>
          <a:bodyPr/>
          <a:lstStyle/>
          <a:p>
            <a:pPr marL="14287" indent="0">
              <a:buNone/>
            </a:pPr>
            <a:r>
              <a:rPr lang="en-US" dirty="0"/>
              <a:t>Mechanism to sum and distribute data across machines.</a:t>
            </a:r>
          </a:p>
          <a:p>
            <a:pPr lvl="1"/>
            <a:r>
              <a:rPr lang="en-US" dirty="0"/>
              <a:t>Used to sum and distribute the gradient</a:t>
            </a:r>
          </a:p>
        </p:txBody>
      </p:sp>
      <p:sp>
        <p:nvSpPr>
          <p:cNvPr id="72" name="Rounded Rectangle 71">
            <a:extLst>
              <a:ext uri="{FF2B5EF4-FFF2-40B4-BE49-F238E27FC236}">
                <a16:creationId xmlns:a16="http://schemas.microsoft.com/office/drawing/2014/main" id="{5BA1CE58-88AA-264F-8173-A9496403D530}"/>
              </a:ext>
            </a:extLst>
          </p:cNvPr>
          <p:cNvSpPr/>
          <p:nvPr/>
        </p:nvSpPr>
        <p:spPr>
          <a:xfrm>
            <a:off x="1327951" y="739966"/>
            <a:ext cx="4101514" cy="1164463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/>
              <a:t>Machine A</a:t>
            </a:r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43F94522-4278-DE44-AB9B-08C7C03190B3}"/>
              </a:ext>
            </a:extLst>
          </p:cNvPr>
          <p:cNvSpPr/>
          <p:nvPr/>
        </p:nvSpPr>
        <p:spPr>
          <a:xfrm>
            <a:off x="6900672" y="739965"/>
            <a:ext cx="4101514" cy="116446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/>
              <a:t>Machine B</a:t>
            </a:r>
          </a:p>
        </p:txBody>
      </p: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A299285E-E036-E845-9077-59814770CC0B}"/>
              </a:ext>
            </a:extLst>
          </p:cNvPr>
          <p:cNvSpPr/>
          <p:nvPr/>
        </p:nvSpPr>
        <p:spPr>
          <a:xfrm>
            <a:off x="1327951" y="4916171"/>
            <a:ext cx="4101514" cy="1164463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Machine D</a:t>
            </a:r>
          </a:p>
        </p:txBody>
      </p: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E8048D2E-B3C9-1D4B-AF8E-DA2665576176}"/>
              </a:ext>
            </a:extLst>
          </p:cNvPr>
          <p:cNvSpPr/>
          <p:nvPr/>
        </p:nvSpPr>
        <p:spPr>
          <a:xfrm>
            <a:off x="6900672" y="4916171"/>
            <a:ext cx="4101514" cy="1164463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Machine C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BE68709C-3E90-7D45-B2D9-184C990DE04A}"/>
              </a:ext>
            </a:extLst>
          </p:cNvPr>
          <p:cNvSpPr/>
          <p:nvPr/>
        </p:nvSpPr>
        <p:spPr>
          <a:xfrm>
            <a:off x="1641572" y="1284035"/>
            <a:ext cx="784555" cy="4846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  <a:r>
              <a:rPr lang="en-US" baseline="-25000" dirty="0"/>
              <a:t>1</a:t>
            </a:r>
            <a:endParaRPr lang="en-US" dirty="0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49074AA6-E3F1-1E43-93FC-E2F1083E79B7}"/>
              </a:ext>
            </a:extLst>
          </p:cNvPr>
          <p:cNvSpPr/>
          <p:nvPr/>
        </p:nvSpPr>
        <p:spPr>
          <a:xfrm>
            <a:off x="2549376" y="1284035"/>
            <a:ext cx="784555" cy="4846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1BD2390A-1232-1143-9C2E-0AC260953EC5}"/>
              </a:ext>
            </a:extLst>
          </p:cNvPr>
          <p:cNvSpPr/>
          <p:nvPr/>
        </p:nvSpPr>
        <p:spPr>
          <a:xfrm>
            <a:off x="3457181" y="1284035"/>
            <a:ext cx="784555" cy="4846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  <a:r>
              <a:rPr lang="en-US" baseline="-25000" dirty="0"/>
              <a:t>3</a:t>
            </a:r>
            <a:endParaRPr lang="en-US" dirty="0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526FB760-C69D-2C4D-A233-B11B6476194C}"/>
              </a:ext>
            </a:extLst>
          </p:cNvPr>
          <p:cNvSpPr/>
          <p:nvPr/>
        </p:nvSpPr>
        <p:spPr>
          <a:xfrm>
            <a:off x="4364984" y="1284035"/>
            <a:ext cx="784555" cy="4846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  <a:r>
              <a:rPr lang="en-US" baseline="-25000" dirty="0"/>
              <a:t>4</a:t>
            </a:r>
            <a:endParaRPr lang="en-US" dirty="0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A849EA26-A3CA-E342-BFE5-D092C7464EEE}"/>
              </a:ext>
            </a:extLst>
          </p:cNvPr>
          <p:cNvSpPr/>
          <p:nvPr/>
        </p:nvSpPr>
        <p:spPr>
          <a:xfrm>
            <a:off x="7214293" y="1284034"/>
            <a:ext cx="784555" cy="48463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  <a:r>
              <a:rPr lang="en-US" baseline="-25000" dirty="0"/>
              <a:t>1</a:t>
            </a:r>
            <a:endParaRPr lang="en-US" dirty="0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D56902F1-761D-2241-9D42-6FD684366ABA}"/>
              </a:ext>
            </a:extLst>
          </p:cNvPr>
          <p:cNvSpPr/>
          <p:nvPr/>
        </p:nvSpPr>
        <p:spPr>
          <a:xfrm>
            <a:off x="8122097" y="1284034"/>
            <a:ext cx="784555" cy="48463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F2F46761-F503-2444-A6B5-2A15B05183F8}"/>
              </a:ext>
            </a:extLst>
          </p:cNvPr>
          <p:cNvSpPr/>
          <p:nvPr/>
        </p:nvSpPr>
        <p:spPr>
          <a:xfrm>
            <a:off x="9029902" y="1284034"/>
            <a:ext cx="784555" cy="48463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  <a:r>
              <a:rPr lang="en-US" baseline="-25000" dirty="0"/>
              <a:t>3</a:t>
            </a:r>
            <a:endParaRPr lang="en-US" dirty="0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1EC55F58-37A8-2646-B040-A778AEDB82A1}"/>
              </a:ext>
            </a:extLst>
          </p:cNvPr>
          <p:cNvSpPr/>
          <p:nvPr/>
        </p:nvSpPr>
        <p:spPr>
          <a:xfrm>
            <a:off x="9937705" y="1284034"/>
            <a:ext cx="784555" cy="48463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  <a:r>
              <a:rPr lang="en-US" baseline="-25000" dirty="0"/>
              <a:t>4</a:t>
            </a:r>
            <a:endParaRPr lang="en-US" dirty="0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54E6E645-B084-EC45-AA60-7AA68C75ABA5}"/>
              </a:ext>
            </a:extLst>
          </p:cNvPr>
          <p:cNvSpPr/>
          <p:nvPr/>
        </p:nvSpPr>
        <p:spPr>
          <a:xfrm>
            <a:off x="1641572" y="5460240"/>
            <a:ext cx="784555" cy="4846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  <a:r>
              <a:rPr lang="en-US" baseline="-25000" dirty="0"/>
              <a:t>1</a:t>
            </a:r>
            <a:endParaRPr lang="en-US" dirty="0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9AAEAF3E-740D-AB4F-80A5-3FCC9E326DD6}"/>
              </a:ext>
            </a:extLst>
          </p:cNvPr>
          <p:cNvSpPr/>
          <p:nvPr/>
        </p:nvSpPr>
        <p:spPr>
          <a:xfrm>
            <a:off x="2549376" y="5460240"/>
            <a:ext cx="784555" cy="4846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66751BA1-AC37-8348-91A0-08160985374D}"/>
              </a:ext>
            </a:extLst>
          </p:cNvPr>
          <p:cNvSpPr/>
          <p:nvPr/>
        </p:nvSpPr>
        <p:spPr>
          <a:xfrm>
            <a:off x="3457181" y="5460240"/>
            <a:ext cx="784555" cy="4846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  <a:r>
              <a:rPr lang="en-US" baseline="-25000" dirty="0"/>
              <a:t>3</a:t>
            </a:r>
            <a:endParaRPr lang="en-US" dirty="0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BBDB468B-AF7A-7348-8000-50F8BD27E142}"/>
              </a:ext>
            </a:extLst>
          </p:cNvPr>
          <p:cNvSpPr/>
          <p:nvPr/>
        </p:nvSpPr>
        <p:spPr>
          <a:xfrm>
            <a:off x="4364984" y="5460240"/>
            <a:ext cx="784555" cy="4846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  <a:r>
              <a:rPr lang="en-US" baseline="-25000" dirty="0"/>
              <a:t>4</a:t>
            </a:r>
            <a:endParaRPr lang="en-US" dirty="0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CB493747-9557-0A47-AB49-BEA5C831024E}"/>
              </a:ext>
            </a:extLst>
          </p:cNvPr>
          <p:cNvSpPr/>
          <p:nvPr/>
        </p:nvSpPr>
        <p:spPr>
          <a:xfrm>
            <a:off x="7214293" y="5460240"/>
            <a:ext cx="784555" cy="4846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  <a:r>
              <a:rPr lang="en-US" baseline="-25000" dirty="0"/>
              <a:t>1</a:t>
            </a:r>
            <a:endParaRPr lang="en-US" dirty="0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838EE50A-FDBA-0B4B-BC2D-4CCCFAA3C5DB}"/>
              </a:ext>
            </a:extLst>
          </p:cNvPr>
          <p:cNvSpPr/>
          <p:nvPr/>
        </p:nvSpPr>
        <p:spPr>
          <a:xfrm>
            <a:off x="8122097" y="5460240"/>
            <a:ext cx="784555" cy="4846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8F1D0382-7CCA-A347-88EA-412953AB86D5}"/>
              </a:ext>
            </a:extLst>
          </p:cNvPr>
          <p:cNvSpPr/>
          <p:nvPr/>
        </p:nvSpPr>
        <p:spPr>
          <a:xfrm>
            <a:off x="9029902" y="5460240"/>
            <a:ext cx="784555" cy="4846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  <a:r>
              <a:rPr lang="en-US" baseline="-25000" dirty="0"/>
              <a:t>3</a:t>
            </a:r>
            <a:endParaRPr lang="en-US" dirty="0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A11710D3-85A1-0A4E-B8A1-4A6E9B37BD76}"/>
              </a:ext>
            </a:extLst>
          </p:cNvPr>
          <p:cNvSpPr/>
          <p:nvPr/>
        </p:nvSpPr>
        <p:spPr>
          <a:xfrm>
            <a:off x="9937705" y="5460240"/>
            <a:ext cx="784555" cy="4846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  <a:r>
              <a:rPr lang="en-US" baseline="-25000" dirty="0"/>
              <a:t>4</a:t>
            </a:r>
            <a:endParaRPr lang="en-US" dirty="0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B5AD428E-C3C6-554F-B01C-64712DBA0B5F}"/>
              </a:ext>
            </a:extLst>
          </p:cNvPr>
          <p:cNvSpPr txBox="1"/>
          <p:nvPr/>
        </p:nvSpPr>
        <p:spPr>
          <a:xfrm>
            <a:off x="3333931" y="2947734"/>
            <a:ext cx="5889754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/>
              <a:t>Parameter Server All Reduce</a:t>
            </a:r>
            <a:endParaRPr lang="en-US" sz="3200" dirty="0"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8400479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517331-AA68-FB4F-A846-EAF717FAC9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450" y="-2733421"/>
            <a:ext cx="10801350" cy="1325563"/>
          </a:xfrm>
        </p:spPr>
        <p:txBody>
          <a:bodyPr/>
          <a:lstStyle/>
          <a:p>
            <a:r>
              <a:rPr lang="en-US" dirty="0"/>
              <a:t>All Reduce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B294CF-9CE3-6542-BB65-DD41B4AC60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-1228471"/>
            <a:ext cx="10515600" cy="1164463"/>
          </a:xfrm>
        </p:spPr>
        <p:txBody>
          <a:bodyPr/>
          <a:lstStyle/>
          <a:p>
            <a:pPr marL="14287" indent="0">
              <a:buNone/>
            </a:pPr>
            <a:r>
              <a:rPr lang="en-US" dirty="0"/>
              <a:t>Mechanism to sum and distribute data across machines.</a:t>
            </a:r>
          </a:p>
          <a:p>
            <a:pPr lvl="1"/>
            <a:r>
              <a:rPr lang="en-US" dirty="0"/>
              <a:t>Used to sum and distribute the gradient</a:t>
            </a:r>
          </a:p>
        </p:txBody>
      </p:sp>
      <p:sp>
        <p:nvSpPr>
          <p:cNvPr id="72" name="Rounded Rectangle 71">
            <a:extLst>
              <a:ext uri="{FF2B5EF4-FFF2-40B4-BE49-F238E27FC236}">
                <a16:creationId xmlns:a16="http://schemas.microsoft.com/office/drawing/2014/main" id="{5BA1CE58-88AA-264F-8173-A9496403D530}"/>
              </a:ext>
            </a:extLst>
          </p:cNvPr>
          <p:cNvSpPr/>
          <p:nvPr/>
        </p:nvSpPr>
        <p:spPr>
          <a:xfrm>
            <a:off x="1327951" y="739966"/>
            <a:ext cx="4101514" cy="1164463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/>
              <a:t>Machine A</a:t>
            </a:r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43F94522-4278-DE44-AB9B-08C7C03190B3}"/>
              </a:ext>
            </a:extLst>
          </p:cNvPr>
          <p:cNvSpPr/>
          <p:nvPr/>
        </p:nvSpPr>
        <p:spPr>
          <a:xfrm>
            <a:off x="6900672" y="739965"/>
            <a:ext cx="4101514" cy="116446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/>
              <a:t>Machine B</a:t>
            </a:r>
          </a:p>
        </p:txBody>
      </p: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A299285E-E036-E845-9077-59814770CC0B}"/>
              </a:ext>
            </a:extLst>
          </p:cNvPr>
          <p:cNvSpPr/>
          <p:nvPr/>
        </p:nvSpPr>
        <p:spPr>
          <a:xfrm>
            <a:off x="1327951" y="4916171"/>
            <a:ext cx="4101514" cy="1164463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Machine D</a:t>
            </a:r>
          </a:p>
        </p:txBody>
      </p: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E8048D2E-B3C9-1D4B-AF8E-DA2665576176}"/>
              </a:ext>
            </a:extLst>
          </p:cNvPr>
          <p:cNvSpPr/>
          <p:nvPr/>
        </p:nvSpPr>
        <p:spPr>
          <a:xfrm>
            <a:off x="6900672" y="4916171"/>
            <a:ext cx="4101514" cy="1164463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Machine C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BE68709C-3E90-7D45-B2D9-184C990DE04A}"/>
              </a:ext>
            </a:extLst>
          </p:cNvPr>
          <p:cNvSpPr/>
          <p:nvPr/>
        </p:nvSpPr>
        <p:spPr>
          <a:xfrm>
            <a:off x="1641572" y="1284035"/>
            <a:ext cx="784555" cy="4846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  <a:r>
              <a:rPr lang="en-US" baseline="-25000" dirty="0"/>
              <a:t>1</a:t>
            </a:r>
            <a:endParaRPr lang="en-US" dirty="0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49074AA6-E3F1-1E43-93FC-E2F1083E79B7}"/>
              </a:ext>
            </a:extLst>
          </p:cNvPr>
          <p:cNvSpPr/>
          <p:nvPr/>
        </p:nvSpPr>
        <p:spPr>
          <a:xfrm>
            <a:off x="2549376" y="1284035"/>
            <a:ext cx="784555" cy="4846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1BD2390A-1232-1143-9C2E-0AC260953EC5}"/>
              </a:ext>
            </a:extLst>
          </p:cNvPr>
          <p:cNvSpPr/>
          <p:nvPr/>
        </p:nvSpPr>
        <p:spPr>
          <a:xfrm>
            <a:off x="3457181" y="1284035"/>
            <a:ext cx="784555" cy="4846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  <a:r>
              <a:rPr lang="en-US" baseline="-25000" dirty="0"/>
              <a:t>3</a:t>
            </a:r>
            <a:endParaRPr lang="en-US" dirty="0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526FB760-C69D-2C4D-A233-B11B6476194C}"/>
              </a:ext>
            </a:extLst>
          </p:cNvPr>
          <p:cNvSpPr/>
          <p:nvPr/>
        </p:nvSpPr>
        <p:spPr>
          <a:xfrm>
            <a:off x="4364984" y="1284035"/>
            <a:ext cx="784555" cy="4846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  <a:r>
              <a:rPr lang="en-US" baseline="-25000" dirty="0"/>
              <a:t>4</a:t>
            </a:r>
            <a:endParaRPr lang="en-US" dirty="0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A849EA26-A3CA-E342-BFE5-D092C7464EEE}"/>
              </a:ext>
            </a:extLst>
          </p:cNvPr>
          <p:cNvSpPr/>
          <p:nvPr/>
        </p:nvSpPr>
        <p:spPr>
          <a:xfrm>
            <a:off x="7214293" y="1284034"/>
            <a:ext cx="784555" cy="48463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  <a:r>
              <a:rPr lang="en-US" baseline="-25000" dirty="0"/>
              <a:t>1</a:t>
            </a:r>
            <a:endParaRPr lang="en-US" dirty="0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D56902F1-761D-2241-9D42-6FD684366ABA}"/>
              </a:ext>
            </a:extLst>
          </p:cNvPr>
          <p:cNvSpPr/>
          <p:nvPr/>
        </p:nvSpPr>
        <p:spPr>
          <a:xfrm>
            <a:off x="8122097" y="1284034"/>
            <a:ext cx="784555" cy="48463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F2F46761-F503-2444-A6B5-2A15B05183F8}"/>
              </a:ext>
            </a:extLst>
          </p:cNvPr>
          <p:cNvSpPr/>
          <p:nvPr/>
        </p:nvSpPr>
        <p:spPr>
          <a:xfrm>
            <a:off x="9029902" y="1284034"/>
            <a:ext cx="784555" cy="48463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  <a:r>
              <a:rPr lang="en-US" baseline="-25000" dirty="0"/>
              <a:t>3</a:t>
            </a:r>
            <a:endParaRPr lang="en-US" dirty="0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1EC55F58-37A8-2646-B040-A778AEDB82A1}"/>
              </a:ext>
            </a:extLst>
          </p:cNvPr>
          <p:cNvSpPr/>
          <p:nvPr/>
        </p:nvSpPr>
        <p:spPr>
          <a:xfrm>
            <a:off x="9937705" y="1284034"/>
            <a:ext cx="784555" cy="48463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  <a:r>
              <a:rPr lang="en-US" baseline="-25000" dirty="0"/>
              <a:t>4</a:t>
            </a:r>
            <a:endParaRPr lang="en-US" dirty="0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54E6E645-B084-EC45-AA60-7AA68C75ABA5}"/>
              </a:ext>
            </a:extLst>
          </p:cNvPr>
          <p:cNvSpPr/>
          <p:nvPr/>
        </p:nvSpPr>
        <p:spPr>
          <a:xfrm>
            <a:off x="1641572" y="5460240"/>
            <a:ext cx="784555" cy="4846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  <a:r>
              <a:rPr lang="en-US" baseline="-25000" dirty="0"/>
              <a:t>1</a:t>
            </a:r>
            <a:endParaRPr lang="en-US" dirty="0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9AAEAF3E-740D-AB4F-80A5-3FCC9E326DD6}"/>
              </a:ext>
            </a:extLst>
          </p:cNvPr>
          <p:cNvSpPr/>
          <p:nvPr/>
        </p:nvSpPr>
        <p:spPr>
          <a:xfrm>
            <a:off x="2549376" y="5460240"/>
            <a:ext cx="784555" cy="4846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66751BA1-AC37-8348-91A0-08160985374D}"/>
              </a:ext>
            </a:extLst>
          </p:cNvPr>
          <p:cNvSpPr/>
          <p:nvPr/>
        </p:nvSpPr>
        <p:spPr>
          <a:xfrm>
            <a:off x="3457181" y="5460240"/>
            <a:ext cx="784555" cy="4846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  <a:r>
              <a:rPr lang="en-US" baseline="-25000" dirty="0"/>
              <a:t>3</a:t>
            </a:r>
            <a:endParaRPr lang="en-US" dirty="0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BBDB468B-AF7A-7348-8000-50F8BD27E142}"/>
              </a:ext>
            </a:extLst>
          </p:cNvPr>
          <p:cNvSpPr/>
          <p:nvPr/>
        </p:nvSpPr>
        <p:spPr>
          <a:xfrm>
            <a:off x="4364984" y="5460240"/>
            <a:ext cx="784555" cy="4846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  <a:r>
              <a:rPr lang="en-US" baseline="-25000" dirty="0"/>
              <a:t>4</a:t>
            </a:r>
            <a:endParaRPr lang="en-US" dirty="0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CB493747-9557-0A47-AB49-BEA5C831024E}"/>
              </a:ext>
            </a:extLst>
          </p:cNvPr>
          <p:cNvSpPr/>
          <p:nvPr/>
        </p:nvSpPr>
        <p:spPr>
          <a:xfrm>
            <a:off x="7214293" y="5460240"/>
            <a:ext cx="784555" cy="4846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  <a:r>
              <a:rPr lang="en-US" baseline="-25000" dirty="0"/>
              <a:t>1</a:t>
            </a:r>
            <a:endParaRPr lang="en-US" dirty="0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838EE50A-FDBA-0B4B-BC2D-4CCCFAA3C5DB}"/>
              </a:ext>
            </a:extLst>
          </p:cNvPr>
          <p:cNvSpPr/>
          <p:nvPr/>
        </p:nvSpPr>
        <p:spPr>
          <a:xfrm>
            <a:off x="8122097" y="5460240"/>
            <a:ext cx="784555" cy="4846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8F1D0382-7CCA-A347-88EA-412953AB86D5}"/>
              </a:ext>
            </a:extLst>
          </p:cNvPr>
          <p:cNvSpPr/>
          <p:nvPr/>
        </p:nvSpPr>
        <p:spPr>
          <a:xfrm>
            <a:off x="9029902" y="5460240"/>
            <a:ext cx="784555" cy="4846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  <a:r>
              <a:rPr lang="en-US" baseline="-25000" dirty="0"/>
              <a:t>3</a:t>
            </a:r>
            <a:endParaRPr lang="en-US" dirty="0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A11710D3-85A1-0A4E-B8A1-4A6E9B37BD76}"/>
              </a:ext>
            </a:extLst>
          </p:cNvPr>
          <p:cNvSpPr/>
          <p:nvPr/>
        </p:nvSpPr>
        <p:spPr>
          <a:xfrm>
            <a:off x="9937705" y="5460240"/>
            <a:ext cx="784555" cy="4846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  <a:r>
              <a:rPr lang="en-US" baseline="-25000" dirty="0"/>
              <a:t>4</a:t>
            </a:r>
            <a:endParaRPr lang="en-US" dirty="0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B5AD428E-C3C6-554F-B01C-64712DBA0B5F}"/>
              </a:ext>
            </a:extLst>
          </p:cNvPr>
          <p:cNvSpPr txBox="1"/>
          <p:nvPr/>
        </p:nvSpPr>
        <p:spPr>
          <a:xfrm>
            <a:off x="2426127" y="2440803"/>
            <a:ext cx="7789312" cy="193899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400" dirty="0"/>
              <a:t>Send each entry to parameter server for that entry.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US" sz="2400" dirty="0"/>
              <a:t>Key 1 </a:t>
            </a:r>
            <a:r>
              <a:rPr lang="en-US" sz="2400" dirty="0">
                <a:sym typeface="Wingdings" pitchFamily="2" charset="2"/>
              </a:rPr>
              <a:t> A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US" sz="2400" dirty="0">
                <a:sym typeface="Wingdings" pitchFamily="2" charset="2"/>
              </a:rPr>
              <a:t>Key 2  B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US" sz="2400" dirty="0">
                <a:sym typeface="Wingdings" pitchFamily="2" charset="2"/>
              </a:rPr>
              <a:t>Key 3  C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US" sz="2400" dirty="0">
                <a:sym typeface="Wingdings" pitchFamily="2" charset="2"/>
              </a:rPr>
              <a:t>Key 4  D</a:t>
            </a:r>
          </a:p>
        </p:txBody>
      </p:sp>
    </p:spTree>
    <p:extLst>
      <p:ext uri="{BB962C8B-B14F-4D97-AF65-F5344CB8AC3E}">
        <p14:creationId xmlns:p14="http://schemas.microsoft.com/office/powerpoint/2010/main" val="34701770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ounded Rectangle 71">
            <a:extLst>
              <a:ext uri="{FF2B5EF4-FFF2-40B4-BE49-F238E27FC236}">
                <a16:creationId xmlns:a16="http://schemas.microsoft.com/office/drawing/2014/main" id="{5BA1CE58-88AA-264F-8173-A9496403D530}"/>
              </a:ext>
            </a:extLst>
          </p:cNvPr>
          <p:cNvSpPr/>
          <p:nvPr/>
        </p:nvSpPr>
        <p:spPr>
          <a:xfrm>
            <a:off x="1327951" y="739966"/>
            <a:ext cx="4101514" cy="1164463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/>
              <a:t>Machine A</a:t>
            </a:r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43F94522-4278-DE44-AB9B-08C7C03190B3}"/>
              </a:ext>
            </a:extLst>
          </p:cNvPr>
          <p:cNvSpPr/>
          <p:nvPr/>
        </p:nvSpPr>
        <p:spPr>
          <a:xfrm>
            <a:off x="6900672" y="739965"/>
            <a:ext cx="4101514" cy="116446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/>
              <a:t>Machine B</a:t>
            </a:r>
          </a:p>
        </p:txBody>
      </p: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A299285E-E036-E845-9077-59814770CC0B}"/>
              </a:ext>
            </a:extLst>
          </p:cNvPr>
          <p:cNvSpPr/>
          <p:nvPr/>
        </p:nvSpPr>
        <p:spPr>
          <a:xfrm>
            <a:off x="1327951" y="4916171"/>
            <a:ext cx="4101514" cy="1164463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Machine D</a:t>
            </a:r>
          </a:p>
        </p:txBody>
      </p: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E8048D2E-B3C9-1D4B-AF8E-DA2665576176}"/>
              </a:ext>
            </a:extLst>
          </p:cNvPr>
          <p:cNvSpPr/>
          <p:nvPr/>
        </p:nvSpPr>
        <p:spPr>
          <a:xfrm>
            <a:off x="6900672" y="4916171"/>
            <a:ext cx="4101514" cy="1164463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Machine C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BE68709C-3E90-7D45-B2D9-184C990DE04A}"/>
              </a:ext>
            </a:extLst>
          </p:cNvPr>
          <p:cNvSpPr/>
          <p:nvPr/>
        </p:nvSpPr>
        <p:spPr>
          <a:xfrm>
            <a:off x="1641572" y="1284035"/>
            <a:ext cx="784555" cy="4846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  <a:r>
              <a:rPr lang="en-US" baseline="-25000" dirty="0"/>
              <a:t>1</a:t>
            </a:r>
            <a:endParaRPr lang="en-US" dirty="0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49074AA6-E3F1-1E43-93FC-E2F1083E79B7}"/>
              </a:ext>
            </a:extLst>
          </p:cNvPr>
          <p:cNvSpPr/>
          <p:nvPr/>
        </p:nvSpPr>
        <p:spPr>
          <a:xfrm>
            <a:off x="7214293" y="1284034"/>
            <a:ext cx="784555" cy="4846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1BD2390A-1232-1143-9C2E-0AC260953EC5}"/>
              </a:ext>
            </a:extLst>
          </p:cNvPr>
          <p:cNvSpPr/>
          <p:nvPr/>
        </p:nvSpPr>
        <p:spPr>
          <a:xfrm>
            <a:off x="7214287" y="5460240"/>
            <a:ext cx="784555" cy="4846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  <a:r>
              <a:rPr lang="en-US" baseline="-25000" dirty="0"/>
              <a:t>3</a:t>
            </a:r>
            <a:endParaRPr lang="en-US" dirty="0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526FB760-C69D-2C4D-A233-B11B6476194C}"/>
              </a:ext>
            </a:extLst>
          </p:cNvPr>
          <p:cNvSpPr/>
          <p:nvPr/>
        </p:nvSpPr>
        <p:spPr>
          <a:xfrm>
            <a:off x="1627959" y="5460240"/>
            <a:ext cx="784555" cy="4846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  <a:r>
              <a:rPr lang="en-US" baseline="-25000" dirty="0"/>
              <a:t>4</a:t>
            </a:r>
            <a:endParaRPr lang="en-US" dirty="0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A849EA26-A3CA-E342-BFE5-D092C7464EEE}"/>
              </a:ext>
            </a:extLst>
          </p:cNvPr>
          <p:cNvSpPr/>
          <p:nvPr/>
        </p:nvSpPr>
        <p:spPr>
          <a:xfrm>
            <a:off x="2549375" y="1284034"/>
            <a:ext cx="784555" cy="48463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  <a:r>
              <a:rPr lang="en-US" baseline="-25000" dirty="0"/>
              <a:t>1</a:t>
            </a:r>
            <a:endParaRPr lang="en-US" dirty="0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D56902F1-761D-2241-9D42-6FD684366ABA}"/>
              </a:ext>
            </a:extLst>
          </p:cNvPr>
          <p:cNvSpPr/>
          <p:nvPr/>
        </p:nvSpPr>
        <p:spPr>
          <a:xfrm>
            <a:off x="8122097" y="1284034"/>
            <a:ext cx="784555" cy="48463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F2F46761-F503-2444-A6B5-2A15B05183F8}"/>
              </a:ext>
            </a:extLst>
          </p:cNvPr>
          <p:cNvSpPr/>
          <p:nvPr/>
        </p:nvSpPr>
        <p:spPr>
          <a:xfrm>
            <a:off x="8122093" y="5460240"/>
            <a:ext cx="784555" cy="48463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  <a:r>
              <a:rPr lang="en-US" baseline="-25000" dirty="0"/>
              <a:t>3</a:t>
            </a:r>
            <a:endParaRPr lang="en-US" dirty="0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1EC55F58-37A8-2646-B040-A778AEDB82A1}"/>
              </a:ext>
            </a:extLst>
          </p:cNvPr>
          <p:cNvSpPr/>
          <p:nvPr/>
        </p:nvSpPr>
        <p:spPr>
          <a:xfrm>
            <a:off x="2549374" y="5460240"/>
            <a:ext cx="784555" cy="48463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  <a:r>
              <a:rPr lang="en-US" baseline="-25000" dirty="0"/>
              <a:t>4</a:t>
            </a:r>
            <a:endParaRPr lang="en-US" dirty="0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54E6E645-B084-EC45-AA60-7AA68C75ABA5}"/>
              </a:ext>
            </a:extLst>
          </p:cNvPr>
          <p:cNvSpPr/>
          <p:nvPr/>
        </p:nvSpPr>
        <p:spPr>
          <a:xfrm>
            <a:off x="4367227" y="1295400"/>
            <a:ext cx="784555" cy="4846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  <a:r>
              <a:rPr lang="en-US" baseline="-25000" dirty="0"/>
              <a:t>1</a:t>
            </a:r>
            <a:endParaRPr lang="en-US" dirty="0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9AAEAF3E-740D-AB4F-80A5-3FCC9E326DD6}"/>
              </a:ext>
            </a:extLst>
          </p:cNvPr>
          <p:cNvSpPr/>
          <p:nvPr/>
        </p:nvSpPr>
        <p:spPr>
          <a:xfrm>
            <a:off x="9937699" y="1284034"/>
            <a:ext cx="784555" cy="4846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66751BA1-AC37-8348-91A0-08160985374D}"/>
              </a:ext>
            </a:extLst>
          </p:cNvPr>
          <p:cNvSpPr/>
          <p:nvPr/>
        </p:nvSpPr>
        <p:spPr>
          <a:xfrm>
            <a:off x="9937698" y="5460240"/>
            <a:ext cx="784555" cy="4846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  <a:r>
              <a:rPr lang="en-US" baseline="-25000" dirty="0"/>
              <a:t>3</a:t>
            </a:r>
            <a:endParaRPr lang="en-US" dirty="0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BBDB468B-AF7A-7348-8000-50F8BD27E142}"/>
              </a:ext>
            </a:extLst>
          </p:cNvPr>
          <p:cNvSpPr/>
          <p:nvPr/>
        </p:nvSpPr>
        <p:spPr>
          <a:xfrm>
            <a:off x="4367227" y="5460240"/>
            <a:ext cx="784555" cy="4846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  <a:r>
              <a:rPr lang="en-US" baseline="-25000" dirty="0"/>
              <a:t>4</a:t>
            </a:r>
            <a:endParaRPr lang="en-US" dirty="0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CB493747-9557-0A47-AB49-BEA5C831024E}"/>
              </a:ext>
            </a:extLst>
          </p:cNvPr>
          <p:cNvSpPr/>
          <p:nvPr/>
        </p:nvSpPr>
        <p:spPr>
          <a:xfrm>
            <a:off x="3457178" y="1284034"/>
            <a:ext cx="784555" cy="4846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  <a:r>
              <a:rPr lang="en-US" baseline="-25000" dirty="0"/>
              <a:t>1</a:t>
            </a:r>
            <a:endParaRPr lang="en-US" dirty="0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838EE50A-FDBA-0B4B-BC2D-4CCCFAA3C5DB}"/>
              </a:ext>
            </a:extLst>
          </p:cNvPr>
          <p:cNvSpPr/>
          <p:nvPr/>
        </p:nvSpPr>
        <p:spPr>
          <a:xfrm>
            <a:off x="9029898" y="1284034"/>
            <a:ext cx="784555" cy="4846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8F1D0382-7CCA-A347-88EA-412953AB86D5}"/>
              </a:ext>
            </a:extLst>
          </p:cNvPr>
          <p:cNvSpPr/>
          <p:nvPr/>
        </p:nvSpPr>
        <p:spPr>
          <a:xfrm>
            <a:off x="9029892" y="5460240"/>
            <a:ext cx="784555" cy="4846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  <a:r>
              <a:rPr lang="en-US" baseline="-25000" dirty="0"/>
              <a:t>3</a:t>
            </a:r>
            <a:endParaRPr lang="en-US" dirty="0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A11710D3-85A1-0A4E-B8A1-4A6E9B37BD76}"/>
              </a:ext>
            </a:extLst>
          </p:cNvPr>
          <p:cNvSpPr/>
          <p:nvPr/>
        </p:nvSpPr>
        <p:spPr>
          <a:xfrm>
            <a:off x="3457179" y="5460240"/>
            <a:ext cx="784555" cy="4846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  <a:r>
              <a:rPr lang="en-US" baseline="-25000" dirty="0"/>
              <a:t>4</a:t>
            </a:r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8A2AC52-291C-DD4E-AEE2-C1C7F4331626}"/>
              </a:ext>
            </a:extLst>
          </p:cNvPr>
          <p:cNvSpPr txBox="1"/>
          <p:nvPr/>
        </p:nvSpPr>
        <p:spPr>
          <a:xfrm>
            <a:off x="2285785" y="2625469"/>
            <a:ext cx="8044190" cy="156966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400" dirty="0"/>
              <a:t>Each machine sends N/P data to all other machines.</a:t>
            </a:r>
          </a:p>
          <a:p>
            <a:r>
              <a:rPr lang="en-US" sz="2400" b="1" dirty="0">
                <a:sym typeface="Wingdings" pitchFamily="2" charset="2"/>
              </a:rPr>
              <a:t>P * (P-1) * N/P = (P-1) * N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US" sz="2400" b="1" dirty="0">
                <a:sym typeface="Wingdings" pitchFamily="2" charset="2"/>
              </a:rPr>
              <a:t>P</a:t>
            </a:r>
            <a:r>
              <a:rPr lang="en-US" sz="2400" dirty="0">
                <a:sym typeface="Wingdings" pitchFamily="2" charset="2"/>
              </a:rPr>
              <a:t> Machines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US" sz="2400" b="1" dirty="0">
                <a:sym typeface="Wingdings" pitchFamily="2" charset="2"/>
              </a:rPr>
              <a:t>N</a:t>
            </a:r>
            <a:r>
              <a:rPr lang="en-US" sz="2400" dirty="0">
                <a:sym typeface="Wingdings" pitchFamily="2" charset="2"/>
              </a:rPr>
              <a:t> Parameters</a:t>
            </a:r>
          </a:p>
        </p:txBody>
      </p:sp>
    </p:spTree>
    <p:extLst>
      <p:ext uri="{BB962C8B-B14F-4D97-AF65-F5344CB8AC3E}">
        <p14:creationId xmlns:p14="http://schemas.microsoft.com/office/powerpoint/2010/main" val="21388092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ounded Rectangle 71">
            <a:extLst>
              <a:ext uri="{FF2B5EF4-FFF2-40B4-BE49-F238E27FC236}">
                <a16:creationId xmlns:a16="http://schemas.microsoft.com/office/drawing/2014/main" id="{5BA1CE58-88AA-264F-8173-A9496403D530}"/>
              </a:ext>
            </a:extLst>
          </p:cNvPr>
          <p:cNvSpPr/>
          <p:nvPr/>
        </p:nvSpPr>
        <p:spPr>
          <a:xfrm>
            <a:off x="1327951" y="739966"/>
            <a:ext cx="4101514" cy="1164463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/>
              <a:t>Machine A</a:t>
            </a:r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43F94522-4278-DE44-AB9B-08C7C03190B3}"/>
              </a:ext>
            </a:extLst>
          </p:cNvPr>
          <p:cNvSpPr/>
          <p:nvPr/>
        </p:nvSpPr>
        <p:spPr>
          <a:xfrm>
            <a:off x="6900672" y="739965"/>
            <a:ext cx="4101514" cy="116446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/>
              <a:t>Machine B</a:t>
            </a:r>
          </a:p>
        </p:txBody>
      </p: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A299285E-E036-E845-9077-59814770CC0B}"/>
              </a:ext>
            </a:extLst>
          </p:cNvPr>
          <p:cNvSpPr/>
          <p:nvPr/>
        </p:nvSpPr>
        <p:spPr>
          <a:xfrm>
            <a:off x="1327951" y="4916171"/>
            <a:ext cx="4101514" cy="1164463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Machine D</a:t>
            </a:r>
          </a:p>
        </p:txBody>
      </p: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E8048D2E-B3C9-1D4B-AF8E-DA2665576176}"/>
              </a:ext>
            </a:extLst>
          </p:cNvPr>
          <p:cNvSpPr/>
          <p:nvPr/>
        </p:nvSpPr>
        <p:spPr>
          <a:xfrm>
            <a:off x="6900672" y="4916171"/>
            <a:ext cx="4101514" cy="1164463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Machine C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BE68709C-3E90-7D45-B2D9-184C990DE04A}"/>
              </a:ext>
            </a:extLst>
          </p:cNvPr>
          <p:cNvSpPr/>
          <p:nvPr/>
        </p:nvSpPr>
        <p:spPr>
          <a:xfrm>
            <a:off x="1641572" y="1284035"/>
            <a:ext cx="784555" cy="4846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r>
              <a:rPr lang="en-US" baseline="-25000" dirty="0"/>
              <a:t>1</a:t>
            </a:r>
            <a:endParaRPr lang="en-US" dirty="0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D56902F1-761D-2241-9D42-6FD684366ABA}"/>
              </a:ext>
            </a:extLst>
          </p:cNvPr>
          <p:cNvSpPr/>
          <p:nvPr/>
        </p:nvSpPr>
        <p:spPr>
          <a:xfrm>
            <a:off x="8122097" y="1284034"/>
            <a:ext cx="784555" cy="4846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BBDB468B-AF7A-7348-8000-50F8BD27E142}"/>
              </a:ext>
            </a:extLst>
          </p:cNvPr>
          <p:cNvSpPr/>
          <p:nvPr/>
        </p:nvSpPr>
        <p:spPr>
          <a:xfrm>
            <a:off x="4367227" y="5460240"/>
            <a:ext cx="784555" cy="4846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r>
              <a:rPr lang="en-US" baseline="-25000" dirty="0"/>
              <a:t>4</a:t>
            </a:r>
            <a:endParaRPr lang="en-US" dirty="0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8F1D0382-7CCA-A347-88EA-412953AB86D5}"/>
              </a:ext>
            </a:extLst>
          </p:cNvPr>
          <p:cNvSpPr/>
          <p:nvPr/>
        </p:nvSpPr>
        <p:spPr>
          <a:xfrm>
            <a:off x="9029892" y="5460240"/>
            <a:ext cx="784555" cy="4846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r>
              <a:rPr lang="en-US" baseline="-25000" dirty="0"/>
              <a:t>3</a:t>
            </a:r>
            <a:endParaRPr 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1AEFD4C-9D60-1348-B8E0-3A2C7E5FF6C3}"/>
              </a:ext>
            </a:extLst>
          </p:cNvPr>
          <p:cNvSpPr txBox="1"/>
          <p:nvPr/>
        </p:nvSpPr>
        <p:spPr>
          <a:xfrm>
            <a:off x="3128918" y="2681316"/>
            <a:ext cx="5900974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400" dirty="0"/>
              <a:t>Compute local sum on each machine</a:t>
            </a:r>
            <a:endParaRPr lang="en-US" sz="2400" dirty="0">
              <a:sym typeface="Wingdings" pitchFamily="2" charset="2"/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93D6BEA1-77B9-FB48-A9F9-1B9EB0BCDE3A}"/>
              </a:ext>
            </a:extLst>
          </p:cNvPr>
          <p:cNvGrpSpPr/>
          <p:nvPr/>
        </p:nvGrpSpPr>
        <p:grpSpPr>
          <a:xfrm>
            <a:off x="2982906" y="3533578"/>
            <a:ext cx="6226187" cy="495998"/>
            <a:chOff x="3896275" y="4547128"/>
            <a:chExt cx="6226187" cy="495998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1FC40FF-B21A-234B-868D-D77E6EAFDBE1}"/>
                </a:ext>
              </a:extLst>
            </p:cNvPr>
            <p:cNvSpPr/>
            <p:nvPr/>
          </p:nvSpPr>
          <p:spPr>
            <a:xfrm>
              <a:off x="3896275" y="4547128"/>
              <a:ext cx="784555" cy="484632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s</a:t>
              </a:r>
              <a:r>
                <a:rPr lang="en-US" baseline="-25000" dirty="0" err="1"/>
                <a:t>i</a:t>
              </a:r>
              <a:endParaRPr lang="en-US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BD4C1307-9EBF-044A-B7BC-73FB7B87D0F6}"/>
                </a:ext>
              </a:extLst>
            </p:cNvPr>
            <p:cNvSpPr txBox="1"/>
            <p:nvPr/>
          </p:nvSpPr>
          <p:spPr>
            <a:xfrm>
              <a:off x="4831691" y="4662428"/>
              <a:ext cx="324128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dirty="0"/>
                <a:t>=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837D8BB4-ABCE-F442-97C6-A0FFE2242552}"/>
                </a:ext>
              </a:extLst>
            </p:cNvPr>
            <p:cNvSpPr/>
            <p:nvPr/>
          </p:nvSpPr>
          <p:spPr>
            <a:xfrm>
              <a:off x="5326789" y="4547129"/>
              <a:ext cx="784555" cy="484632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</a:t>
              </a:r>
              <a:r>
                <a:rPr lang="en-US" baseline="-25000" dirty="0"/>
                <a:t>i</a:t>
              </a:r>
              <a:endParaRPr lang="en-US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3C3D14EF-71E7-C94A-A506-66335981CB57}"/>
                </a:ext>
              </a:extLst>
            </p:cNvPr>
            <p:cNvSpPr/>
            <p:nvPr/>
          </p:nvSpPr>
          <p:spPr>
            <a:xfrm>
              <a:off x="6711673" y="4547128"/>
              <a:ext cx="784555" cy="484632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</a:t>
              </a:r>
              <a:r>
                <a:rPr lang="en-US" baseline="-25000" dirty="0"/>
                <a:t>i</a:t>
              </a:r>
              <a:endParaRPr lang="en-US" dirty="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EBA86A9C-9C87-3148-B4DE-987C17751728}"/>
                </a:ext>
              </a:extLst>
            </p:cNvPr>
            <p:cNvSpPr/>
            <p:nvPr/>
          </p:nvSpPr>
          <p:spPr>
            <a:xfrm>
              <a:off x="9337907" y="4558494"/>
              <a:ext cx="784555" cy="484632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</a:t>
              </a:r>
              <a:r>
                <a:rPr lang="en-US" baseline="-25000" dirty="0"/>
                <a:t>i</a:t>
              </a:r>
              <a:endParaRPr lang="en-US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6D7927E3-775A-6949-8CD6-403A4B8CBFA9}"/>
                </a:ext>
              </a:extLst>
            </p:cNvPr>
            <p:cNvSpPr/>
            <p:nvPr/>
          </p:nvSpPr>
          <p:spPr>
            <a:xfrm>
              <a:off x="8017040" y="4547128"/>
              <a:ext cx="784555" cy="484632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</a:t>
              </a:r>
              <a:r>
                <a:rPr lang="en-US" baseline="-25000" dirty="0"/>
                <a:t>i</a:t>
              </a:r>
              <a:endParaRPr lang="en-US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D52EB5B-7DA2-5944-B801-940114335439}"/>
                </a:ext>
              </a:extLst>
            </p:cNvPr>
            <p:cNvSpPr txBox="1"/>
            <p:nvPr/>
          </p:nvSpPr>
          <p:spPr>
            <a:xfrm>
              <a:off x="6216543" y="4629297"/>
              <a:ext cx="324128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0AEEF753-6EEE-404B-A291-A6E1F9BDE72B}"/>
                </a:ext>
              </a:extLst>
            </p:cNvPr>
            <p:cNvSpPr txBox="1"/>
            <p:nvPr/>
          </p:nvSpPr>
          <p:spPr>
            <a:xfrm>
              <a:off x="7608021" y="4629297"/>
              <a:ext cx="324128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597E613C-9B7E-E842-B38B-10EC6FC9AEE9}"/>
                </a:ext>
              </a:extLst>
            </p:cNvPr>
            <p:cNvSpPr txBox="1"/>
            <p:nvPr/>
          </p:nvSpPr>
          <p:spPr>
            <a:xfrm>
              <a:off x="8866978" y="4642549"/>
              <a:ext cx="324128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54507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ounded Rectangle 71">
            <a:extLst>
              <a:ext uri="{FF2B5EF4-FFF2-40B4-BE49-F238E27FC236}">
                <a16:creationId xmlns:a16="http://schemas.microsoft.com/office/drawing/2014/main" id="{5BA1CE58-88AA-264F-8173-A9496403D530}"/>
              </a:ext>
            </a:extLst>
          </p:cNvPr>
          <p:cNvSpPr/>
          <p:nvPr/>
        </p:nvSpPr>
        <p:spPr>
          <a:xfrm>
            <a:off x="1327951" y="739966"/>
            <a:ext cx="4101514" cy="1164463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/>
              <a:t>Machine A</a:t>
            </a:r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43F94522-4278-DE44-AB9B-08C7C03190B3}"/>
              </a:ext>
            </a:extLst>
          </p:cNvPr>
          <p:cNvSpPr/>
          <p:nvPr/>
        </p:nvSpPr>
        <p:spPr>
          <a:xfrm>
            <a:off x="6900672" y="739965"/>
            <a:ext cx="4101514" cy="116446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/>
              <a:t>Machine B</a:t>
            </a:r>
          </a:p>
        </p:txBody>
      </p: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A299285E-E036-E845-9077-59814770CC0B}"/>
              </a:ext>
            </a:extLst>
          </p:cNvPr>
          <p:cNvSpPr/>
          <p:nvPr/>
        </p:nvSpPr>
        <p:spPr>
          <a:xfrm>
            <a:off x="1327951" y="4916171"/>
            <a:ext cx="4101514" cy="1164463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Machine D</a:t>
            </a:r>
          </a:p>
        </p:txBody>
      </p: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E8048D2E-B3C9-1D4B-AF8E-DA2665576176}"/>
              </a:ext>
            </a:extLst>
          </p:cNvPr>
          <p:cNvSpPr/>
          <p:nvPr/>
        </p:nvSpPr>
        <p:spPr>
          <a:xfrm>
            <a:off x="6900672" y="4916171"/>
            <a:ext cx="4101514" cy="1164463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Machine C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BE68709C-3E90-7D45-B2D9-184C990DE04A}"/>
              </a:ext>
            </a:extLst>
          </p:cNvPr>
          <p:cNvSpPr/>
          <p:nvPr/>
        </p:nvSpPr>
        <p:spPr>
          <a:xfrm>
            <a:off x="1641572" y="1284035"/>
            <a:ext cx="784555" cy="4846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r>
              <a:rPr lang="en-US" baseline="-25000" dirty="0"/>
              <a:t>1</a:t>
            </a:r>
            <a:endParaRPr lang="en-US" dirty="0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D56902F1-761D-2241-9D42-6FD684366ABA}"/>
              </a:ext>
            </a:extLst>
          </p:cNvPr>
          <p:cNvSpPr/>
          <p:nvPr/>
        </p:nvSpPr>
        <p:spPr>
          <a:xfrm>
            <a:off x="8122097" y="1284034"/>
            <a:ext cx="784555" cy="4846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BBDB468B-AF7A-7348-8000-50F8BD27E142}"/>
              </a:ext>
            </a:extLst>
          </p:cNvPr>
          <p:cNvSpPr/>
          <p:nvPr/>
        </p:nvSpPr>
        <p:spPr>
          <a:xfrm>
            <a:off x="4367227" y="5460240"/>
            <a:ext cx="784555" cy="4846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r>
              <a:rPr lang="en-US" baseline="-25000" dirty="0"/>
              <a:t>4</a:t>
            </a:r>
            <a:endParaRPr lang="en-US" dirty="0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8F1D0382-7CCA-A347-88EA-412953AB86D5}"/>
              </a:ext>
            </a:extLst>
          </p:cNvPr>
          <p:cNvSpPr/>
          <p:nvPr/>
        </p:nvSpPr>
        <p:spPr>
          <a:xfrm>
            <a:off x="9029892" y="5460240"/>
            <a:ext cx="784555" cy="4846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r>
              <a:rPr lang="en-US" baseline="-25000" dirty="0"/>
              <a:t>3</a:t>
            </a:r>
            <a:endParaRPr 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1AEFD4C-9D60-1348-B8E0-3A2C7E5FF6C3}"/>
              </a:ext>
            </a:extLst>
          </p:cNvPr>
          <p:cNvSpPr txBox="1"/>
          <p:nvPr/>
        </p:nvSpPr>
        <p:spPr>
          <a:xfrm>
            <a:off x="3712014" y="2967335"/>
            <a:ext cx="5083443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400" dirty="0"/>
              <a:t>Broadcast sum to each machine</a:t>
            </a:r>
            <a:endParaRPr lang="en-US" sz="2400" dirty="0">
              <a:sym typeface="Wingdings" pitchFamily="2" charset="2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81A2945-D4F4-4241-A1C7-06F79E6889DE}"/>
              </a:ext>
            </a:extLst>
          </p:cNvPr>
          <p:cNvSpPr/>
          <p:nvPr/>
        </p:nvSpPr>
        <p:spPr>
          <a:xfrm>
            <a:off x="1641572" y="1284034"/>
            <a:ext cx="784555" cy="4846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r>
              <a:rPr lang="en-US" baseline="-25000" dirty="0"/>
              <a:t>1</a:t>
            </a:r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FDC975A-54A7-0D49-9F95-66CD667EF0B1}"/>
              </a:ext>
            </a:extLst>
          </p:cNvPr>
          <p:cNvSpPr/>
          <p:nvPr/>
        </p:nvSpPr>
        <p:spPr>
          <a:xfrm>
            <a:off x="1641572" y="1284034"/>
            <a:ext cx="784555" cy="4846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r>
              <a:rPr lang="en-US" baseline="-25000" dirty="0"/>
              <a:t>1</a:t>
            </a:r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5DA318B-8A13-1D47-8304-47A20E886D39}"/>
              </a:ext>
            </a:extLst>
          </p:cNvPr>
          <p:cNvSpPr/>
          <p:nvPr/>
        </p:nvSpPr>
        <p:spPr>
          <a:xfrm>
            <a:off x="1641572" y="1284034"/>
            <a:ext cx="784555" cy="4846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r>
              <a:rPr lang="en-US" baseline="-25000" dirty="0"/>
              <a:t>1</a:t>
            </a:r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A105DCC-BF82-474E-8C56-6961837F5948}"/>
              </a:ext>
            </a:extLst>
          </p:cNvPr>
          <p:cNvSpPr/>
          <p:nvPr/>
        </p:nvSpPr>
        <p:spPr>
          <a:xfrm>
            <a:off x="8122097" y="1284034"/>
            <a:ext cx="784555" cy="4846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F70959E-9B51-D648-8825-4A7E8E592465}"/>
              </a:ext>
            </a:extLst>
          </p:cNvPr>
          <p:cNvSpPr/>
          <p:nvPr/>
        </p:nvSpPr>
        <p:spPr>
          <a:xfrm>
            <a:off x="8122097" y="1284034"/>
            <a:ext cx="784555" cy="4846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765166E-2F79-EA4F-B18C-35C85FF53F1B}"/>
              </a:ext>
            </a:extLst>
          </p:cNvPr>
          <p:cNvSpPr/>
          <p:nvPr/>
        </p:nvSpPr>
        <p:spPr>
          <a:xfrm>
            <a:off x="8122097" y="1284034"/>
            <a:ext cx="784555" cy="4846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827A876-B566-9745-90CB-659AFC1F8BDD}"/>
              </a:ext>
            </a:extLst>
          </p:cNvPr>
          <p:cNvSpPr/>
          <p:nvPr/>
        </p:nvSpPr>
        <p:spPr>
          <a:xfrm>
            <a:off x="9029892" y="5460240"/>
            <a:ext cx="784555" cy="4846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r>
              <a:rPr lang="en-US" baseline="-25000" dirty="0"/>
              <a:t>3</a:t>
            </a:r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A5C88B3-EAEE-F34F-AF64-2E44327E5534}"/>
              </a:ext>
            </a:extLst>
          </p:cNvPr>
          <p:cNvSpPr/>
          <p:nvPr/>
        </p:nvSpPr>
        <p:spPr>
          <a:xfrm>
            <a:off x="9029892" y="5460240"/>
            <a:ext cx="784555" cy="4846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r>
              <a:rPr lang="en-US" baseline="-25000" dirty="0"/>
              <a:t>3</a:t>
            </a:r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48D7EF2-FCDB-2246-B13C-9129CC4060D6}"/>
              </a:ext>
            </a:extLst>
          </p:cNvPr>
          <p:cNvSpPr/>
          <p:nvPr/>
        </p:nvSpPr>
        <p:spPr>
          <a:xfrm>
            <a:off x="9029892" y="5460240"/>
            <a:ext cx="784555" cy="4846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r>
              <a:rPr lang="en-US" baseline="-25000" dirty="0"/>
              <a:t>3</a:t>
            </a: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DADA2F5-F8DC-0740-B89F-173AD80DBB19}"/>
              </a:ext>
            </a:extLst>
          </p:cNvPr>
          <p:cNvSpPr/>
          <p:nvPr/>
        </p:nvSpPr>
        <p:spPr>
          <a:xfrm>
            <a:off x="4367227" y="5460240"/>
            <a:ext cx="784555" cy="4846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r>
              <a:rPr lang="en-US" baseline="-25000" dirty="0"/>
              <a:t>4</a:t>
            </a:r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71CE2A0-D817-1E43-A313-3F554E02B751}"/>
              </a:ext>
            </a:extLst>
          </p:cNvPr>
          <p:cNvSpPr/>
          <p:nvPr/>
        </p:nvSpPr>
        <p:spPr>
          <a:xfrm>
            <a:off x="4367227" y="5460240"/>
            <a:ext cx="784555" cy="4846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r>
              <a:rPr lang="en-US" baseline="-25000" dirty="0"/>
              <a:t>4</a:t>
            </a:r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5769EF7-BF10-FC42-B90F-465EDB7B2A90}"/>
              </a:ext>
            </a:extLst>
          </p:cNvPr>
          <p:cNvSpPr/>
          <p:nvPr/>
        </p:nvSpPr>
        <p:spPr>
          <a:xfrm>
            <a:off x="4367227" y="5460240"/>
            <a:ext cx="784555" cy="4846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r>
              <a:rPr lang="en-US" baseline="-25000" dirty="0"/>
              <a:t>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1735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ounded Rectangle 71">
            <a:extLst>
              <a:ext uri="{FF2B5EF4-FFF2-40B4-BE49-F238E27FC236}">
                <a16:creationId xmlns:a16="http://schemas.microsoft.com/office/drawing/2014/main" id="{5BA1CE58-88AA-264F-8173-A9496403D530}"/>
              </a:ext>
            </a:extLst>
          </p:cNvPr>
          <p:cNvSpPr/>
          <p:nvPr/>
        </p:nvSpPr>
        <p:spPr>
          <a:xfrm>
            <a:off x="1327951" y="739966"/>
            <a:ext cx="4101514" cy="1164463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/>
              <a:t>Machine A</a:t>
            </a:r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43F94522-4278-DE44-AB9B-08C7C03190B3}"/>
              </a:ext>
            </a:extLst>
          </p:cNvPr>
          <p:cNvSpPr/>
          <p:nvPr/>
        </p:nvSpPr>
        <p:spPr>
          <a:xfrm>
            <a:off x="6900672" y="739965"/>
            <a:ext cx="4101514" cy="116446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/>
              <a:t>Machine B</a:t>
            </a:r>
          </a:p>
        </p:txBody>
      </p: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A299285E-E036-E845-9077-59814770CC0B}"/>
              </a:ext>
            </a:extLst>
          </p:cNvPr>
          <p:cNvSpPr/>
          <p:nvPr/>
        </p:nvSpPr>
        <p:spPr>
          <a:xfrm>
            <a:off x="1327951" y="4916171"/>
            <a:ext cx="4101514" cy="1164463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Machine D</a:t>
            </a:r>
          </a:p>
        </p:txBody>
      </p: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E8048D2E-B3C9-1D4B-AF8E-DA2665576176}"/>
              </a:ext>
            </a:extLst>
          </p:cNvPr>
          <p:cNvSpPr/>
          <p:nvPr/>
        </p:nvSpPr>
        <p:spPr>
          <a:xfrm>
            <a:off x="6900672" y="4916171"/>
            <a:ext cx="4101514" cy="1164463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Machine C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BE68709C-3E90-7D45-B2D9-184C990DE04A}"/>
              </a:ext>
            </a:extLst>
          </p:cNvPr>
          <p:cNvSpPr/>
          <p:nvPr/>
        </p:nvSpPr>
        <p:spPr>
          <a:xfrm>
            <a:off x="1641572" y="1297061"/>
            <a:ext cx="784555" cy="4846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r>
              <a:rPr lang="en-US" baseline="-25000" dirty="0"/>
              <a:t>1</a:t>
            </a:r>
            <a:endParaRPr lang="en-US" dirty="0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D56902F1-761D-2241-9D42-6FD684366ABA}"/>
              </a:ext>
            </a:extLst>
          </p:cNvPr>
          <p:cNvSpPr/>
          <p:nvPr/>
        </p:nvSpPr>
        <p:spPr>
          <a:xfrm>
            <a:off x="8122097" y="1284034"/>
            <a:ext cx="784555" cy="4846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BBDB468B-AF7A-7348-8000-50F8BD27E142}"/>
              </a:ext>
            </a:extLst>
          </p:cNvPr>
          <p:cNvSpPr/>
          <p:nvPr/>
        </p:nvSpPr>
        <p:spPr>
          <a:xfrm>
            <a:off x="4367227" y="5456140"/>
            <a:ext cx="784555" cy="4846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r>
              <a:rPr lang="en-US" baseline="-25000" dirty="0"/>
              <a:t>4</a:t>
            </a:r>
            <a:endParaRPr lang="en-US" dirty="0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8F1D0382-7CCA-A347-88EA-412953AB86D5}"/>
              </a:ext>
            </a:extLst>
          </p:cNvPr>
          <p:cNvSpPr/>
          <p:nvPr/>
        </p:nvSpPr>
        <p:spPr>
          <a:xfrm>
            <a:off x="9053839" y="5457315"/>
            <a:ext cx="784555" cy="4846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r>
              <a:rPr lang="en-US" baseline="-25000" dirty="0"/>
              <a:t>3</a:t>
            </a:r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81A2945-D4F4-4241-A1C7-06F79E6889DE}"/>
              </a:ext>
            </a:extLst>
          </p:cNvPr>
          <p:cNvSpPr/>
          <p:nvPr/>
        </p:nvSpPr>
        <p:spPr>
          <a:xfrm>
            <a:off x="7190355" y="5457315"/>
            <a:ext cx="784555" cy="4846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r>
              <a:rPr lang="en-US" baseline="-25000" dirty="0"/>
              <a:t>1</a:t>
            </a:r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FDC975A-54A7-0D49-9F95-66CD667EF0B1}"/>
              </a:ext>
            </a:extLst>
          </p:cNvPr>
          <p:cNvSpPr/>
          <p:nvPr/>
        </p:nvSpPr>
        <p:spPr>
          <a:xfrm>
            <a:off x="7190355" y="1284034"/>
            <a:ext cx="784555" cy="4846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r>
              <a:rPr lang="en-US" baseline="-25000" dirty="0"/>
              <a:t>1</a:t>
            </a:r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5DA318B-8A13-1D47-8304-47A20E886D39}"/>
              </a:ext>
            </a:extLst>
          </p:cNvPr>
          <p:cNvSpPr/>
          <p:nvPr/>
        </p:nvSpPr>
        <p:spPr>
          <a:xfrm>
            <a:off x="1641572" y="5456140"/>
            <a:ext cx="784555" cy="4846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r>
              <a:rPr lang="en-US" baseline="-25000" dirty="0"/>
              <a:t>1</a:t>
            </a:r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A105DCC-BF82-474E-8C56-6961837F5948}"/>
              </a:ext>
            </a:extLst>
          </p:cNvPr>
          <p:cNvSpPr/>
          <p:nvPr/>
        </p:nvSpPr>
        <p:spPr>
          <a:xfrm>
            <a:off x="2550124" y="5456140"/>
            <a:ext cx="784555" cy="4846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F70959E-9B51-D648-8825-4A7E8E592465}"/>
              </a:ext>
            </a:extLst>
          </p:cNvPr>
          <p:cNvSpPr/>
          <p:nvPr/>
        </p:nvSpPr>
        <p:spPr>
          <a:xfrm>
            <a:off x="2550124" y="1297061"/>
            <a:ext cx="784555" cy="4846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765166E-2F79-EA4F-B18C-35C85FF53F1B}"/>
              </a:ext>
            </a:extLst>
          </p:cNvPr>
          <p:cNvSpPr/>
          <p:nvPr/>
        </p:nvSpPr>
        <p:spPr>
          <a:xfrm>
            <a:off x="8122097" y="5457315"/>
            <a:ext cx="784555" cy="4846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827A876-B566-9745-90CB-659AFC1F8BDD}"/>
              </a:ext>
            </a:extLst>
          </p:cNvPr>
          <p:cNvSpPr/>
          <p:nvPr/>
        </p:nvSpPr>
        <p:spPr>
          <a:xfrm>
            <a:off x="3458676" y="5456140"/>
            <a:ext cx="784555" cy="4846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r>
              <a:rPr lang="en-US" baseline="-25000" dirty="0"/>
              <a:t>3</a:t>
            </a:r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A5C88B3-EAEE-F34F-AF64-2E44327E5534}"/>
              </a:ext>
            </a:extLst>
          </p:cNvPr>
          <p:cNvSpPr/>
          <p:nvPr/>
        </p:nvSpPr>
        <p:spPr>
          <a:xfrm>
            <a:off x="3458676" y="1297061"/>
            <a:ext cx="784555" cy="4846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r>
              <a:rPr lang="en-US" baseline="-25000" dirty="0"/>
              <a:t>3</a:t>
            </a:r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48D7EF2-FCDB-2246-B13C-9129CC4060D6}"/>
              </a:ext>
            </a:extLst>
          </p:cNvPr>
          <p:cNvSpPr/>
          <p:nvPr/>
        </p:nvSpPr>
        <p:spPr>
          <a:xfrm>
            <a:off x="9053839" y="1284034"/>
            <a:ext cx="784555" cy="4846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r>
              <a:rPr lang="en-US" baseline="-25000" dirty="0"/>
              <a:t>3</a:t>
            </a: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DADA2F5-F8DC-0740-B89F-173AD80DBB19}"/>
              </a:ext>
            </a:extLst>
          </p:cNvPr>
          <p:cNvSpPr/>
          <p:nvPr/>
        </p:nvSpPr>
        <p:spPr>
          <a:xfrm>
            <a:off x="9985581" y="5457315"/>
            <a:ext cx="784555" cy="4846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r>
              <a:rPr lang="en-US" baseline="-25000" dirty="0"/>
              <a:t>4</a:t>
            </a:r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71CE2A0-D817-1E43-A313-3F554E02B751}"/>
              </a:ext>
            </a:extLst>
          </p:cNvPr>
          <p:cNvSpPr/>
          <p:nvPr/>
        </p:nvSpPr>
        <p:spPr>
          <a:xfrm>
            <a:off x="9985581" y="1284034"/>
            <a:ext cx="784555" cy="4846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r>
              <a:rPr lang="en-US" baseline="-25000" dirty="0"/>
              <a:t>4</a:t>
            </a:r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5769EF7-BF10-FC42-B90F-465EDB7B2A90}"/>
              </a:ext>
            </a:extLst>
          </p:cNvPr>
          <p:cNvSpPr/>
          <p:nvPr/>
        </p:nvSpPr>
        <p:spPr>
          <a:xfrm>
            <a:off x="4367227" y="1297061"/>
            <a:ext cx="784555" cy="4846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r>
              <a:rPr lang="en-US" baseline="-25000" dirty="0"/>
              <a:t>4</a:t>
            </a:r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F82550C-E06C-954F-94A7-D8BFBCB6DF9B}"/>
              </a:ext>
            </a:extLst>
          </p:cNvPr>
          <p:cNvSpPr txBox="1"/>
          <p:nvPr/>
        </p:nvSpPr>
        <p:spPr>
          <a:xfrm>
            <a:off x="3712014" y="2967335"/>
            <a:ext cx="5083443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400" dirty="0"/>
              <a:t>Broadcast sum to each machine</a:t>
            </a:r>
            <a:endParaRPr lang="en-US" sz="2400" dirty="0"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9195242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A66C89-F787-5A49-8985-15EA7E270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 Server All-Reduce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412996-939E-8E42-AE81-D0CDE255B9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Same amount of data transmitted as before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Same </a:t>
            </a:r>
            <a:r>
              <a:rPr lang="en-US" b="1" dirty="0"/>
              <a:t>high fan-in </a:t>
            </a:r>
            <a:r>
              <a:rPr lang="en-US" dirty="0"/>
              <a:t>(P-1)</a:t>
            </a:r>
          </a:p>
          <a:p>
            <a:r>
              <a:rPr lang="en-US" b="1" dirty="0"/>
              <a:t>Reduced</a:t>
            </a:r>
            <a:r>
              <a:rPr lang="en-US" dirty="0"/>
              <a:t> Inbound Bandwidth = (P-1)N/P </a:t>
            </a:r>
          </a:p>
          <a:p>
            <a:pPr lvl="1"/>
            <a:r>
              <a:rPr lang="en-US" dirty="0"/>
              <a:t>Previously (P-1)*N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550F021-1F24-9E41-B340-5E48492A9C06}"/>
              </a:ext>
            </a:extLst>
          </p:cNvPr>
          <p:cNvSpPr/>
          <p:nvPr/>
        </p:nvSpPr>
        <p:spPr>
          <a:xfrm>
            <a:off x="4058768" y="2529608"/>
            <a:ext cx="1828800" cy="45720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/>
              <a:t>Machine A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5306DF6D-9832-2543-B47B-224CF77994B2}"/>
              </a:ext>
            </a:extLst>
          </p:cNvPr>
          <p:cNvSpPr/>
          <p:nvPr/>
        </p:nvSpPr>
        <p:spPr>
          <a:xfrm>
            <a:off x="6540635" y="2529608"/>
            <a:ext cx="1828800" cy="45720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/>
              <a:t>Machine B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7AEA6447-C752-684E-8736-A66E3DE8E50E}"/>
              </a:ext>
            </a:extLst>
          </p:cNvPr>
          <p:cNvSpPr/>
          <p:nvPr/>
        </p:nvSpPr>
        <p:spPr>
          <a:xfrm>
            <a:off x="4058768" y="3527460"/>
            <a:ext cx="1828800" cy="45720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Machine D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B6835FA-2CDD-A842-84A0-417BC6B57FDC}"/>
              </a:ext>
            </a:extLst>
          </p:cNvPr>
          <p:cNvSpPr/>
          <p:nvPr/>
        </p:nvSpPr>
        <p:spPr>
          <a:xfrm>
            <a:off x="6540635" y="3527460"/>
            <a:ext cx="1828800" cy="4572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Machine C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B17A2F1-47E3-0D4B-8728-BF309314937E}"/>
              </a:ext>
            </a:extLst>
          </p:cNvPr>
          <p:cNvCxnSpPr>
            <a:cxnSpLocks/>
            <a:stCxn id="4" idx="2"/>
            <a:endCxn id="7" idx="0"/>
          </p:cNvCxnSpPr>
          <p:nvPr/>
        </p:nvCxnSpPr>
        <p:spPr>
          <a:xfrm>
            <a:off x="4973168" y="2986808"/>
            <a:ext cx="2481867" cy="540652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triangl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C377CE3-D27B-1442-9C92-44BAFD16F8D2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 flipH="1">
            <a:off x="4973168" y="2986808"/>
            <a:ext cx="2481867" cy="540652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triangl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BCCD6ED-3735-B045-A46A-CFF79E74B9D8}"/>
              </a:ext>
            </a:extLst>
          </p:cNvPr>
          <p:cNvCxnSpPr>
            <a:cxnSpLocks/>
            <a:stCxn id="5" idx="1"/>
            <a:endCxn id="4" idx="3"/>
          </p:cNvCxnSpPr>
          <p:nvPr/>
        </p:nvCxnSpPr>
        <p:spPr>
          <a:xfrm flipH="1">
            <a:off x="5887568" y="2758208"/>
            <a:ext cx="653067" cy="0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triangl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AB91DA4-8A24-484C-A9C5-41DAFD1E91A7}"/>
              </a:ext>
            </a:extLst>
          </p:cNvPr>
          <p:cNvCxnSpPr>
            <a:cxnSpLocks/>
            <a:stCxn id="7" idx="1"/>
            <a:endCxn id="6" idx="3"/>
          </p:cNvCxnSpPr>
          <p:nvPr/>
        </p:nvCxnSpPr>
        <p:spPr>
          <a:xfrm flipH="1">
            <a:off x="5887568" y="3756060"/>
            <a:ext cx="653067" cy="0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triangl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9958187-CB33-A34E-9B6F-2F21E8F719D0}"/>
              </a:ext>
            </a:extLst>
          </p:cNvPr>
          <p:cNvCxnSpPr>
            <a:cxnSpLocks/>
            <a:stCxn id="6" idx="0"/>
            <a:endCxn id="4" idx="2"/>
          </p:cNvCxnSpPr>
          <p:nvPr/>
        </p:nvCxnSpPr>
        <p:spPr>
          <a:xfrm flipV="1">
            <a:off x="4973168" y="2986808"/>
            <a:ext cx="0" cy="540652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triangl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7D6AEF0-B14E-1748-974A-FDE1907073BC}"/>
              </a:ext>
            </a:extLst>
          </p:cNvPr>
          <p:cNvCxnSpPr>
            <a:cxnSpLocks/>
            <a:stCxn id="7" idx="0"/>
            <a:endCxn id="5" idx="2"/>
          </p:cNvCxnSpPr>
          <p:nvPr/>
        </p:nvCxnSpPr>
        <p:spPr>
          <a:xfrm flipV="1">
            <a:off x="7455035" y="2986808"/>
            <a:ext cx="0" cy="540652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triangl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2243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ounded Rectangle 71">
            <a:extLst>
              <a:ext uri="{FF2B5EF4-FFF2-40B4-BE49-F238E27FC236}">
                <a16:creationId xmlns:a16="http://schemas.microsoft.com/office/drawing/2014/main" id="{5BA1CE58-88AA-264F-8173-A9496403D530}"/>
              </a:ext>
            </a:extLst>
          </p:cNvPr>
          <p:cNvSpPr/>
          <p:nvPr/>
        </p:nvSpPr>
        <p:spPr>
          <a:xfrm>
            <a:off x="1327951" y="739966"/>
            <a:ext cx="4101514" cy="1164463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/>
              <a:t>Machine A</a:t>
            </a:r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43F94522-4278-DE44-AB9B-08C7C03190B3}"/>
              </a:ext>
            </a:extLst>
          </p:cNvPr>
          <p:cNvSpPr/>
          <p:nvPr/>
        </p:nvSpPr>
        <p:spPr>
          <a:xfrm>
            <a:off x="6900672" y="739965"/>
            <a:ext cx="4101514" cy="116446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/>
              <a:t>Machine B</a:t>
            </a:r>
          </a:p>
        </p:txBody>
      </p: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A299285E-E036-E845-9077-59814770CC0B}"/>
              </a:ext>
            </a:extLst>
          </p:cNvPr>
          <p:cNvSpPr/>
          <p:nvPr/>
        </p:nvSpPr>
        <p:spPr>
          <a:xfrm>
            <a:off x="1327951" y="4916171"/>
            <a:ext cx="4101514" cy="1164463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Machine D</a:t>
            </a:r>
          </a:p>
        </p:txBody>
      </p: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E8048D2E-B3C9-1D4B-AF8E-DA2665576176}"/>
              </a:ext>
            </a:extLst>
          </p:cNvPr>
          <p:cNvSpPr/>
          <p:nvPr/>
        </p:nvSpPr>
        <p:spPr>
          <a:xfrm>
            <a:off x="6900672" y="4916171"/>
            <a:ext cx="4101514" cy="1164463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Machine C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BE68709C-3E90-7D45-B2D9-184C990DE04A}"/>
              </a:ext>
            </a:extLst>
          </p:cNvPr>
          <p:cNvSpPr/>
          <p:nvPr/>
        </p:nvSpPr>
        <p:spPr>
          <a:xfrm>
            <a:off x="1641572" y="1284035"/>
            <a:ext cx="784555" cy="4846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  <a:r>
              <a:rPr lang="en-US" baseline="-25000" dirty="0"/>
              <a:t>1</a:t>
            </a:r>
            <a:endParaRPr lang="en-US" dirty="0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49074AA6-E3F1-1E43-93FC-E2F1083E79B7}"/>
              </a:ext>
            </a:extLst>
          </p:cNvPr>
          <p:cNvSpPr/>
          <p:nvPr/>
        </p:nvSpPr>
        <p:spPr>
          <a:xfrm>
            <a:off x="2549376" y="1284035"/>
            <a:ext cx="784555" cy="4846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1BD2390A-1232-1143-9C2E-0AC260953EC5}"/>
              </a:ext>
            </a:extLst>
          </p:cNvPr>
          <p:cNvSpPr/>
          <p:nvPr/>
        </p:nvSpPr>
        <p:spPr>
          <a:xfrm>
            <a:off x="3457181" y="1284035"/>
            <a:ext cx="784555" cy="4846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  <a:r>
              <a:rPr lang="en-US" baseline="-25000" dirty="0"/>
              <a:t>3</a:t>
            </a:r>
            <a:endParaRPr lang="en-US" dirty="0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526FB760-C69D-2C4D-A233-B11B6476194C}"/>
              </a:ext>
            </a:extLst>
          </p:cNvPr>
          <p:cNvSpPr/>
          <p:nvPr/>
        </p:nvSpPr>
        <p:spPr>
          <a:xfrm>
            <a:off x="4364984" y="1284035"/>
            <a:ext cx="784555" cy="4846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  <a:r>
              <a:rPr lang="en-US" baseline="-25000" dirty="0"/>
              <a:t>4</a:t>
            </a:r>
            <a:endParaRPr lang="en-US" dirty="0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A849EA26-A3CA-E342-BFE5-D092C7464EEE}"/>
              </a:ext>
            </a:extLst>
          </p:cNvPr>
          <p:cNvSpPr/>
          <p:nvPr/>
        </p:nvSpPr>
        <p:spPr>
          <a:xfrm>
            <a:off x="7214293" y="1284034"/>
            <a:ext cx="784555" cy="48463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  <a:r>
              <a:rPr lang="en-US" baseline="-25000" dirty="0"/>
              <a:t>1</a:t>
            </a:r>
            <a:endParaRPr lang="en-US" dirty="0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D56902F1-761D-2241-9D42-6FD684366ABA}"/>
              </a:ext>
            </a:extLst>
          </p:cNvPr>
          <p:cNvSpPr/>
          <p:nvPr/>
        </p:nvSpPr>
        <p:spPr>
          <a:xfrm>
            <a:off x="8122097" y="1284034"/>
            <a:ext cx="784555" cy="48463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F2F46761-F503-2444-A6B5-2A15B05183F8}"/>
              </a:ext>
            </a:extLst>
          </p:cNvPr>
          <p:cNvSpPr/>
          <p:nvPr/>
        </p:nvSpPr>
        <p:spPr>
          <a:xfrm>
            <a:off x="9029902" y="1284034"/>
            <a:ext cx="784555" cy="48463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  <a:r>
              <a:rPr lang="en-US" baseline="-25000" dirty="0"/>
              <a:t>3</a:t>
            </a:r>
            <a:endParaRPr lang="en-US" dirty="0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1EC55F58-37A8-2646-B040-A778AEDB82A1}"/>
              </a:ext>
            </a:extLst>
          </p:cNvPr>
          <p:cNvSpPr/>
          <p:nvPr/>
        </p:nvSpPr>
        <p:spPr>
          <a:xfrm>
            <a:off x="9937705" y="1284034"/>
            <a:ext cx="784555" cy="48463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  <a:r>
              <a:rPr lang="en-US" baseline="-25000" dirty="0"/>
              <a:t>4</a:t>
            </a:r>
            <a:endParaRPr lang="en-US" dirty="0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54E6E645-B084-EC45-AA60-7AA68C75ABA5}"/>
              </a:ext>
            </a:extLst>
          </p:cNvPr>
          <p:cNvSpPr/>
          <p:nvPr/>
        </p:nvSpPr>
        <p:spPr>
          <a:xfrm>
            <a:off x="1641572" y="5460240"/>
            <a:ext cx="784555" cy="4846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  <a:r>
              <a:rPr lang="en-US" baseline="-25000" dirty="0"/>
              <a:t>1</a:t>
            </a:r>
            <a:endParaRPr lang="en-US" dirty="0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9AAEAF3E-740D-AB4F-80A5-3FCC9E326DD6}"/>
              </a:ext>
            </a:extLst>
          </p:cNvPr>
          <p:cNvSpPr/>
          <p:nvPr/>
        </p:nvSpPr>
        <p:spPr>
          <a:xfrm>
            <a:off x="2549376" y="5460240"/>
            <a:ext cx="784555" cy="4846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66751BA1-AC37-8348-91A0-08160985374D}"/>
              </a:ext>
            </a:extLst>
          </p:cNvPr>
          <p:cNvSpPr/>
          <p:nvPr/>
        </p:nvSpPr>
        <p:spPr>
          <a:xfrm>
            <a:off x="3457181" y="5460240"/>
            <a:ext cx="784555" cy="4846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  <a:r>
              <a:rPr lang="en-US" baseline="-25000" dirty="0"/>
              <a:t>3</a:t>
            </a:r>
            <a:endParaRPr lang="en-US" dirty="0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BBDB468B-AF7A-7348-8000-50F8BD27E142}"/>
              </a:ext>
            </a:extLst>
          </p:cNvPr>
          <p:cNvSpPr/>
          <p:nvPr/>
        </p:nvSpPr>
        <p:spPr>
          <a:xfrm>
            <a:off x="4364984" y="5460240"/>
            <a:ext cx="784555" cy="4846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  <a:r>
              <a:rPr lang="en-US" baseline="-25000" dirty="0"/>
              <a:t>4</a:t>
            </a:r>
            <a:endParaRPr lang="en-US" dirty="0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CB493747-9557-0A47-AB49-BEA5C831024E}"/>
              </a:ext>
            </a:extLst>
          </p:cNvPr>
          <p:cNvSpPr/>
          <p:nvPr/>
        </p:nvSpPr>
        <p:spPr>
          <a:xfrm>
            <a:off x="7214293" y="5460240"/>
            <a:ext cx="784555" cy="4846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  <a:r>
              <a:rPr lang="en-US" baseline="-25000" dirty="0"/>
              <a:t>1</a:t>
            </a:r>
            <a:endParaRPr lang="en-US" dirty="0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838EE50A-FDBA-0B4B-BC2D-4CCCFAA3C5DB}"/>
              </a:ext>
            </a:extLst>
          </p:cNvPr>
          <p:cNvSpPr/>
          <p:nvPr/>
        </p:nvSpPr>
        <p:spPr>
          <a:xfrm>
            <a:off x="8122097" y="5460240"/>
            <a:ext cx="784555" cy="4846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8F1D0382-7CCA-A347-88EA-412953AB86D5}"/>
              </a:ext>
            </a:extLst>
          </p:cNvPr>
          <p:cNvSpPr/>
          <p:nvPr/>
        </p:nvSpPr>
        <p:spPr>
          <a:xfrm>
            <a:off x="9029902" y="5460240"/>
            <a:ext cx="784555" cy="4846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  <a:r>
              <a:rPr lang="en-US" baseline="-25000" dirty="0"/>
              <a:t>3</a:t>
            </a:r>
            <a:endParaRPr lang="en-US" dirty="0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A11710D3-85A1-0A4E-B8A1-4A6E9B37BD76}"/>
              </a:ext>
            </a:extLst>
          </p:cNvPr>
          <p:cNvSpPr/>
          <p:nvPr/>
        </p:nvSpPr>
        <p:spPr>
          <a:xfrm>
            <a:off x="9937705" y="5460240"/>
            <a:ext cx="784555" cy="4846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  <a:r>
              <a:rPr lang="en-US" baseline="-25000" dirty="0"/>
              <a:t>4</a:t>
            </a:r>
            <a:endParaRPr lang="en-US" dirty="0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B5AD428E-C3C6-554F-B01C-64712DBA0B5F}"/>
              </a:ext>
            </a:extLst>
          </p:cNvPr>
          <p:cNvSpPr txBox="1"/>
          <p:nvPr/>
        </p:nvSpPr>
        <p:spPr>
          <a:xfrm>
            <a:off x="4094269" y="2448497"/>
            <a:ext cx="4099199" cy="707886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4000" dirty="0"/>
              <a:t>Ring All Reduce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AA31B2B-E42B-6E46-8865-34859F36D810}"/>
              </a:ext>
            </a:extLst>
          </p:cNvPr>
          <p:cNvSpPr txBox="1"/>
          <p:nvPr/>
        </p:nvSpPr>
        <p:spPr>
          <a:xfrm>
            <a:off x="3510516" y="3343788"/>
            <a:ext cx="5440913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Send messages in a ring using to reduce fan-in.</a:t>
            </a:r>
          </a:p>
        </p:txBody>
      </p:sp>
    </p:spTree>
    <p:extLst>
      <p:ext uri="{BB962C8B-B14F-4D97-AF65-F5344CB8AC3E}">
        <p14:creationId xmlns:p14="http://schemas.microsoft.com/office/powerpoint/2010/main" val="33425829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ounded Rectangle 71">
            <a:extLst>
              <a:ext uri="{FF2B5EF4-FFF2-40B4-BE49-F238E27FC236}">
                <a16:creationId xmlns:a16="http://schemas.microsoft.com/office/drawing/2014/main" id="{5BA1CE58-88AA-264F-8173-A9496403D530}"/>
              </a:ext>
            </a:extLst>
          </p:cNvPr>
          <p:cNvSpPr/>
          <p:nvPr/>
        </p:nvSpPr>
        <p:spPr>
          <a:xfrm>
            <a:off x="1327951" y="739966"/>
            <a:ext cx="4101514" cy="1164463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/>
              <a:t>Machine A</a:t>
            </a:r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43F94522-4278-DE44-AB9B-08C7C03190B3}"/>
              </a:ext>
            </a:extLst>
          </p:cNvPr>
          <p:cNvSpPr/>
          <p:nvPr/>
        </p:nvSpPr>
        <p:spPr>
          <a:xfrm>
            <a:off x="6900672" y="739965"/>
            <a:ext cx="4101514" cy="116446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/>
              <a:t>Machine B</a:t>
            </a:r>
          </a:p>
        </p:txBody>
      </p: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A299285E-E036-E845-9077-59814770CC0B}"/>
              </a:ext>
            </a:extLst>
          </p:cNvPr>
          <p:cNvSpPr/>
          <p:nvPr/>
        </p:nvSpPr>
        <p:spPr>
          <a:xfrm>
            <a:off x="1327951" y="4916171"/>
            <a:ext cx="4101514" cy="1164463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Machine D</a:t>
            </a:r>
          </a:p>
        </p:txBody>
      </p: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E8048D2E-B3C9-1D4B-AF8E-DA2665576176}"/>
              </a:ext>
            </a:extLst>
          </p:cNvPr>
          <p:cNvSpPr/>
          <p:nvPr/>
        </p:nvSpPr>
        <p:spPr>
          <a:xfrm>
            <a:off x="6900672" y="4916171"/>
            <a:ext cx="4101514" cy="1164463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Machine C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49074AA6-E3F1-1E43-93FC-E2F1083E79B7}"/>
              </a:ext>
            </a:extLst>
          </p:cNvPr>
          <p:cNvSpPr/>
          <p:nvPr/>
        </p:nvSpPr>
        <p:spPr>
          <a:xfrm>
            <a:off x="2549376" y="1284035"/>
            <a:ext cx="784555" cy="4846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1BD2390A-1232-1143-9C2E-0AC260953EC5}"/>
              </a:ext>
            </a:extLst>
          </p:cNvPr>
          <p:cNvSpPr/>
          <p:nvPr/>
        </p:nvSpPr>
        <p:spPr>
          <a:xfrm>
            <a:off x="3457181" y="1284035"/>
            <a:ext cx="784555" cy="4846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  <a:r>
              <a:rPr lang="en-US" baseline="-25000" dirty="0"/>
              <a:t>3</a:t>
            </a:r>
            <a:endParaRPr lang="en-US" dirty="0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526FB760-C69D-2C4D-A233-B11B6476194C}"/>
              </a:ext>
            </a:extLst>
          </p:cNvPr>
          <p:cNvSpPr/>
          <p:nvPr/>
        </p:nvSpPr>
        <p:spPr>
          <a:xfrm>
            <a:off x="4364984" y="1284035"/>
            <a:ext cx="784555" cy="4846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  <a:r>
              <a:rPr lang="en-US" baseline="-25000" dirty="0"/>
              <a:t>4</a:t>
            </a:r>
            <a:endParaRPr lang="en-US" dirty="0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A849EA26-A3CA-E342-BFE5-D092C7464EEE}"/>
              </a:ext>
            </a:extLst>
          </p:cNvPr>
          <p:cNvSpPr/>
          <p:nvPr/>
        </p:nvSpPr>
        <p:spPr>
          <a:xfrm>
            <a:off x="7214293" y="1284034"/>
            <a:ext cx="784555" cy="48463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  <a:r>
              <a:rPr lang="en-US" baseline="-25000" dirty="0"/>
              <a:t>1</a:t>
            </a:r>
            <a:endParaRPr lang="en-US" dirty="0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F2F46761-F503-2444-A6B5-2A15B05183F8}"/>
              </a:ext>
            </a:extLst>
          </p:cNvPr>
          <p:cNvSpPr/>
          <p:nvPr/>
        </p:nvSpPr>
        <p:spPr>
          <a:xfrm>
            <a:off x="9029902" y="1284034"/>
            <a:ext cx="784555" cy="48463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  <a:r>
              <a:rPr lang="en-US" baseline="-25000" dirty="0"/>
              <a:t>3</a:t>
            </a:r>
            <a:endParaRPr lang="en-US" dirty="0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1EC55F58-37A8-2646-B040-A778AEDB82A1}"/>
              </a:ext>
            </a:extLst>
          </p:cNvPr>
          <p:cNvSpPr/>
          <p:nvPr/>
        </p:nvSpPr>
        <p:spPr>
          <a:xfrm>
            <a:off x="9937705" y="1284034"/>
            <a:ext cx="784555" cy="48463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  <a:r>
              <a:rPr lang="en-US" baseline="-25000" dirty="0"/>
              <a:t>4</a:t>
            </a:r>
            <a:endParaRPr lang="en-US" dirty="0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54E6E645-B084-EC45-AA60-7AA68C75ABA5}"/>
              </a:ext>
            </a:extLst>
          </p:cNvPr>
          <p:cNvSpPr/>
          <p:nvPr/>
        </p:nvSpPr>
        <p:spPr>
          <a:xfrm>
            <a:off x="1641572" y="5460240"/>
            <a:ext cx="784555" cy="4846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  <a:r>
              <a:rPr lang="en-US" baseline="-25000" dirty="0"/>
              <a:t>1</a:t>
            </a:r>
            <a:endParaRPr lang="en-US" dirty="0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9AAEAF3E-740D-AB4F-80A5-3FCC9E326DD6}"/>
              </a:ext>
            </a:extLst>
          </p:cNvPr>
          <p:cNvSpPr/>
          <p:nvPr/>
        </p:nvSpPr>
        <p:spPr>
          <a:xfrm>
            <a:off x="2549376" y="5460240"/>
            <a:ext cx="784555" cy="4846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66751BA1-AC37-8348-91A0-08160985374D}"/>
              </a:ext>
            </a:extLst>
          </p:cNvPr>
          <p:cNvSpPr/>
          <p:nvPr/>
        </p:nvSpPr>
        <p:spPr>
          <a:xfrm>
            <a:off x="3457181" y="5460240"/>
            <a:ext cx="784555" cy="4846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  <a:r>
              <a:rPr lang="en-US" baseline="-25000" dirty="0"/>
              <a:t>3</a:t>
            </a:r>
            <a:endParaRPr lang="en-US" dirty="0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BBDB468B-AF7A-7348-8000-50F8BD27E142}"/>
              </a:ext>
            </a:extLst>
          </p:cNvPr>
          <p:cNvSpPr/>
          <p:nvPr/>
        </p:nvSpPr>
        <p:spPr>
          <a:xfrm>
            <a:off x="4364984" y="1487678"/>
            <a:ext cx="784555" cy="4846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  <a:r>
              <a:rPr lang="en-US" baseline="-25000" dirty="0"/>
              <a:t>4</a:t>
            </a:r>
            <a:endParaRPr lang="en-US" dirty="0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CB493747-9557-0A47-AB49-BEA5C831024E}"/>
              </a:ext>
            </a:extLst>
          </p:cNvPr>
          <p:cNvSpPr/>
          <p:nvPr/>
        </p:nvSpPr>
        <p:spPr>
          <a:xfrm>
            <a:off x="7214293" y="5460240"/>
            <a:ext cx="784555" cy="4846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  <a:r>
              <a:rPr lang="en-US" baseline="-25000" dirty="0"/>
              <a:t>1</a:t>
            </a:r>
            <a:endParaRPr lang="en-US" dirty="0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838EE50A-FDBA-0B4B-BC2D-4CCCFAA3C5DB}"/>
              </a:ext>
            </a:extLst>
          </p:cNvPr>
          <p:cNvSpPr/>
          <p:nvPr/>
        </p:nvSpPr>
        <p:spPr>
          <a:xfrm>
            <a:off x="8122097" y="5460240"/>
            <a:ext cx="784555" cy="4846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8F1D0382-7CCA-A347-88EA-412953AB86D5}"/>
              </a:ext>
            </a:extLst>
          </p:cNvPr>
          <p:cNvSpPr/>
          <p:nvPr/>
        </p:nvSpPr>
        <p:spPr>
          <a:xfrm>
            <a:off x="3457180" y="5702556"/>
            <a:ext cx="784555" cy="4846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  <a:r>
              <a:rPr lang="en-US" baseline="-25000" dirty="0"/>
              <a:t>3</a:t>
            </a:r>
            <a:endParaRPr lang="en-US" dirty="0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A11710D3-85A1-0A4E-B8A1-4A6E9B37BD76}"/>
              </a:ext>
            </a:extLst>
          </p:cNvPr>
          <p:cNvSpPr/>
          <p:nvPr/>
        </p:nvSpPr>
        <p:spPr>
          <a:xfrm>
            <a:off x="9937705" y="5460240"/>
            <a:ext cx="784555" cy="4846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  <a:r>
              <a:rPr lang="en-US" baseline="-25000" dirty="0"/>
              <a:t>4</a:t>
            </a:r>
            <a:endParaRPr lang="en-US" dirty="0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B5AD428E-C3C6-554F-B01C-64712DBA0B5F}"/>
              </a:ext>
            </a:extLst>
          </p:cNvPr>
          <p:cNvSpPr txBox="1"/>
          <p:nvPr/>
        </p:nvSpPr>
        <p:spPr>
          <a:xfrm>
            <a:off x="4559206" y="2867416"/>
            <a:ext cx="3312125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/>
              <a:t>Ring All Reduce</a:t>
            </a:r>
            <a:endParaRPr lang="en-US" sz="3200" dirty="0">
              <a:sym typeface="Wingdings" pitchFamily="2" charset="2"/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BE68709C-3E90-7D45-B2D9-184C990DE04A}"/>
              </a:ext>
            </a:extLst>
          </p:cNvPr>
          <p:cNvSpPr/>
          <p:nvPr/>
        </p:nvSpPr>
        <p:spPr>
          <a:xfrm>
            <a:off x="7218017" y="1529592"/>
            <a:ext cx="784555" cy="4846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  <a:r>
              <a:rPr lang="en-US" baseline="-25000" dirty="0"/>
              <a:t>1</a:t>
            </a:r>
            <a:endParaRPr lang="en-US" dirty="0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D56902F1-761D-2241-9D42-6FD684366ABA}"/>
              </a:ext>
            </a:extLst>
          </p:cNvPr>
          <p:cNvSpPr/>
          <p:nvPr/>
        </p:nvSpPr>
        <p:spPr>
          <a:xfrm>
            <a:off x="8122097" y="5702556"/>
            <a:ext cx="784555" cy="48463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54DBDBB-EB1B-6A47-8990-34127F9BF1D9}"/>
              </a:ext>
            </a:extLst>
          </p:cNvPr>
          <p:cNvSpPr txBox="1"/>
          <p:nvPr/>
        </p:nvSpPr>
        <p:spPr>
          <a:xfrm>
            <a:off x="7965114" y="1904428"/>
            <a:ext cx="2771190" cy="92333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dirty="0">
                <a:sym typeface="Wingdings" pitchFamily="2" charset="2"/>
              </a:rPr>
              <a:t> </a:t>
            </a:r>
            <a:r>
              <a:rPr lang="en-US" dirty="0"/>
              <a:t>Note this depicts a partial sum and not a bigger message.</a:t>
            </a:r>
          </a:p>
        </p:txBody>
      </p:sp>
    </p:spTree>
    <p:extLst>
      <p:ext uri="{BB962C8B-B14F-4D97-AF65-F5344CB8AC3E}">
        <p14:creationId xmlns:p14="http://schemas.microsoft.com/office/powerpoint/2010/main" val="232848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D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049975" y="1971159"/>
            <a:ext cx="2286000" cy="2743200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American Typewriter" panose="02090604020004020304" pitchFamily="18" charset="77"/>
                <a:cs typeface="Gill Sans Light"/>
              </a:rPr>
              <a:t>Learning Algorithm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4785252" y="3345186"/>
            <a:ext cx="2286000" cy="1371600"/>
            <a:chOff x="3646303" y="3965602"/>
            <a:chExt cx="2286000" cy="1371600"/>
          </a:xfrm>
        </p:grpSpPr>
        <p:sp>
          <p:nvSpPr>
            <p:cNvPr id="7" name="Left Arrow 6"/>
            <p:cNvSpPr/>
            <p:nvPr/>
          </p:nvSpPr>
          <p:spPr>
            <a:xfrm>
              <a:off x="3646303" y="3965602"/>
              <a:ext cx="2286000" cy="1371600"/>
            </a:xfrm>
            <a:prstGeom prst="leftArrow">
              <a:avLst/>
            </a:prstGeom>
            <a:ln>
              <a:headEnd type="none" w="med" len="med"/>
              <a:tailEnd type="none"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American Typewriter" panose="02090604020004020304" pitchFamily="18" charset="77"/>
              </a:endParaRPr>
            </a:p>
          </p:txBody>
        </p:sp>
        <p:pic>
          <p:nvPicPr>
            <p:cNvPr id="8" name="Picture 7" descr="latex-image-1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028074" y="4410102"/>
              <a:ext cx="1714500" cy="482600"/>
            </a:xfrm>
            <a:prstGeom prst="rect">
              <a:avLst/>
            </a:prstGeom>
          </p:spPr>
        </p:pic>
      </p:grpSp>
      <p:grpSp>
        <p:nvGrpSpPr>
          <p:cNvPr id="12" name="Group 11"/>
          <p:cNvGrpSpPr/>
          <p:nvPr/>
        </p:nvGrpSpPr>
        <p:grpSpPr>
          <a:xfrm>
            <a:off x="4785252" y="1973586"/>
            <a:ext cx="2286000" cy="1371600"/>
            <a:chOff x="3646303" y="2384035"/>
            <a:chExt cx="2286000" cy="1371600"/>
          </a:xfrm>
        </p:grpSpPr>
        <p:sp>
          <p:nvSpPr>
            <p:cNvPr id="6" name="Right Arrow 5"/>
            <p:cNvSpPr/>
            <p:nvPr/>
          </p:nvSpPr>
          <p:spPr>
            <a:xfrm>
              <a:off x="3646303" y="2384035"/>
              <a:ext cx="2286000" cy="1371600"/>
            </a:xfrm>
            <a:prstGeom prst="rightArrow">
              <a:avLst/>
            </a:prstGeom>
            <a:ln>
              <a:headEnd type="none" w="med" len="med"/>
              <a:tailEnd type="none"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latin typeface="American Typewriter" panose="02090604020004020304" pitchFamily="18" charset="77"/>
                  <a:cs typeface="Gill Sans Light"/>
                </a:rPr>
                <a:t>Query:  </a:t>
              </a:r>
              <a:endParaRPr lang="en-US" sz="2800" i="1" dirty="0">
                <a:latin typeface="American Typewriter" panose="02090604020004020304" pitchFamily="18" charset="77"/>
                <a:cs typeface="Gill Sans Light"/>
              </a:endParaRPr>
            </a:p>
          </p:txBody>
        </p:sp>
        <p:pic>
          <p:nvPicPr>
            <p:cNvPr id="9" name="Picture 8" descr="latex-image-1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245763" y="2879335"/>
              <a:ext cx="215900" cy="381000"/>
            </a:xfrm>
            <a:prstGeom prst="rect">
              <a:avLst/>
            </a:prstGeom>
          </p:spPr>
        </p:pic>
      </p:grpSp>
      <p:sp>
        <p:nvSpPr>
          <p:cNvPr id="13" name="Rectangle 12"/>
          <p:cNvSpPr/>
          <p:nvPr/>
        </p:nvSpPr>
        <p:spPr>
          <a:xfrm>
            <a:off x="1666240" y="5171770"/>
            <a:ext cx="891032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>
                <a:latin typeface="American Typewriter" panose="02090604020004020304" pitchFamily="18" charset="77"/>
                <a:cs typeface="Gill Sans Light"/>
              </a:rPr>
              <a:t>D. </a:t>
            </a:r>
            <a:r>
              <a:rPr lang="en-US" dirty="0" err="1">
                <a:latin typeface="American Typewriter" panose="02090604020004020304" pitchFamily="18" charset="77"/>
                <a:cs typeface="Gill Sans Light"/>
              </a:rPr>
              <a:t>Caragea</a:t>
            </a:r>
            <a:r>
              <a:rPr lang="en-US" dirty="0">
                <a:latin typeface="American Typewriter" panose="02090604020004020304" pitchFamily="18" charset="77"/>
                <a:cs typeface="Gill Sans Light"/>
              </a:rPr>
              <a:t> et al.,</a:t>
            </a:r>
            <a:r>
              <a:rPr lang="en-US" i="1" dirty="0">
                <a:latin typeface="American Typewriter" panose="02090604020004020304" pitchFamily="18" charset="77"/>
                <a:cs typeface="Gill Sans Light"/>
              </a:rPr>
              <a:t> A Framework for Learning from Distributed Data Using Sufficient Statistics and Its Application to Learning Decision Trees</a:t>
            </a:r>
            <a:r>
              <a:rPr lang="en-US" dirty="0">
                <a:latin typeface="American Typewriter" panose="02090604020004020304" pitchFamily="18" charset="77"/>
                <a:cs typeface="Gill Sans Light"/>
              </a:rPr>
              <a:t>. Int. J. Hybrid </a:t>
            </a:r>
            <a:r>
              <a:rPr lang="en-US" dirty="0" err="1">
                <a:latin typeface="American Typewriter" panose="02090604020004020304" pitchFamily="18" charset="77"/>
                <a:cs typeface="Gill Sans Light"/>
              </a:rPr>
              <a:t>Intell</a:t>
            </a:r>
            <a:r>
              <a:rPr lang="en-US" dirty="0">
                <a:latin typeface="American Typewriter" panose="02090604020004020304" pitchFamily="18" charset="77"/>
                <a:cs typeface="Gill Sans Light"/>
              </a:rPr>
              <a:t>. Syst. 2004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highlight>
                  <a:srgbClr val="FFFF00"/>
                </a:highlight>
                <a:latin typeface="American Typewriter" panose="02090604020004020304" pitchFamily="18" charset="77"/>
                <a:cs typeface="Gill Sans Light"/>
              </a:rPr>
              <a:t>Chu et al., </a:t>
            </a:r>
            <a:r>
              <a:rPr lang="en-US" i="1" dirty="0">
                <a:highlight>
                  <a:srgbClr val="FFFF00"/>
                </a:highlight>
                <a:latin typeface="American Typewriter" panose="02090604020004020304" pitchFamily="18" charset="77"/>
                <a:cs typeface="Gill Sans Light"/>
              </a:rPr>
              <a:t>Map-Reduce for Machine Learning on Multicore</a:t>
            </a:r>
            <a:r>
              <a:rPr lang="en-US" dirty="0">
                <a:highlight>
                  <a:srgbClr val="FFFF00"/>
                </a:highlight>
                <a:latin typeface="American Typewriter" panose="02090604020004020304" pitchFamily="18" charset="77"/>
                <a:cs typeface="Gill Sans Light"/>
              </a:rPr>
              <a:t>. NIPS’06.</a:t>
            </a:r>
          </a:p>
        </p:txBody>
      </p:sp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310185" y="205746"/>
            <a:ext cx="11815219" cy="1635760"/>
          </a:xfrm>
        </p:spPr>
        <p:txBody>
          <a:bodyPr>
            <a:normAutofit/>
          </a:bodyPr>
          <a:lstStyle/>
          <a:p>
            <a:r>
              <a:rPr lang="en-US" sz="4200" dirty="0">
                <a:latin typeface="Algerian" pitchFamily="82" charset="77"/>
              </a:rPr>
              <a:t>Learning from Statistics (Aggregation)*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7410152" y="1971159"/>
            <a:ext cx="2938583" cy="2801536"/>
            <a:chOff x="5886151" y="2526048"/>
            <a:chExt cx="2938583" cy="2801536"/>
          </a:xfrm>
        </p:grpSpPr>
        <p:sp>
          <p:nvSpPr>
            <p:cNvPr id="16" name="Rectangle 15"/>
            <p:cNvSpPr/>
            <p:nvPr/>
          </p:nvSpPr>
          <p:spPr>
            <a:xfrm>
              <a:off x="5993527" y="2526048"/>
              <a:ext cx="2723830" cy="2743200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n-US" sz="3200" dirty="0">
                  <a:latin typeface="American Typewriter" panose="02090604020004020304" pitchFamily="18" charset="77"/>
                  <a:cs typeface="Gill Sans Light"/>
                </a:rPr>
                <a:t>System</a:t>
              </a:r>
            </a:p>
          </p:txBody>
        </p:sp>
        <p:pic>
          <p:nvPicPr>
            <p:cNvPr id="17" name="Picture 16" descr="hadoop_rgb.png"/>
            <p:cNvPicPr>
              <a:picLocks noChangeAspect="1"/>
            </p:cNvPicPr>
            <p:nvPr/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886151" y="4277836"/>
              <a:ext cx="2938583" cy="1049748"/>
            </a:xfrm>
            <a:prstGeom prst="rect">
              <a:avLst/>
            </a:prstGeom>
          </p:spPr>
        </p:pic>
        <p:sp>
          <p:nvSpPr>
            <p:cNvPr id="5" name="Can 4"/>
            <p:cNvSpPr/>
            <p:nvPr/>
          </p:nvSpPr>
          <p:spPr>
            <a:xfrm>
              <a:off x="6615435" y="3163770"/>
              <a:ext cx="1480015" cy="1180805"/>
            </a:xfrm>
            <a:prstGeom prst="can">
              <a:avLst/>
            </a:prstGeom>
            <a:ln>
              <a:headEnd type="none" w="med" len="med"/>
              <a:tailEnd type="none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latin typeface="American Typewriter" panose="02090604020004020304" pitchFamily="18" charset="77"/>
                  <a:cs typeface="Gill Sans Light"/>
                </a:rPr>
                <a:t>Data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F29E4298-340A-D848-86E7-5FBF60D0E20C}"/>
              </a:ext>
            </a:extLst>
          </p:cNvPr>
          <p:cNvSpPr txBox="1"/>
          <p:nvPr/>
        </p:nvSpPr>
        <p:spPr>
          <a:xfrm>
            <a:off x="9748702" y="6537386"/>
            <a:ext cx="2443298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merican Typewriter" panose="02090604020004020304" pitchFamily="18" charset="77"/>
              </a:rPr>
              <a:t>*next set of slides are old!</a:t>
            </a:r>
          </a:p>
        </p:txBody>
      </p:sp>
    </p:spTree>
    <p:extLst>
      <p:ext uri="{BB962C8B-B14F-4D97-AF65-F5344CB8AC3E}">
        <p14:creationId xmlns:p14="http://schemas.microsoft.com/office/powerpoint/2010/main" val="291901044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ounded Rectangle 71">
            <a:extLst>
              <a:ext uri="{FF2B5EF4-FFF2-40B4-BE49-F238E27FC236}">
                <a16:creationId xmlns:a16="http://schemas.microsoft.com/office/drawing/2014/main" id="{5BA1CE58-88AA-264F-8173-A9496403D530}"/>
              </a:ext>
            </a:extLst>
          </p:cNvPr>
          <p:cNvSpPr/>
          <p:nvPr/>
        </p:nvSpPr>
        <p:spPr>
          <a:xfrm>
            <a:off x="1327951" y="739966"/>
            <a:ext cx="4101514" cy="1164463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/>
              <a:t>Machine A</a:t>
            </a:r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43F94522-4278-DE44-AB9B-08C7C03190B3}"/>
              </a:ext>
            </a:extLst>
          </p:cNvPr>
          <p:cNvSpPr/>
          <p:nvPr/>
        </p:nvSpPr>
        <p:spPr>
          <a:xfrm>
            <a:off x="6900672" y="739965"/>
            <a:ext cx="4101514" cy="116446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/>
              <a:t>Machine B</a:t>
            </a:r>
          </a:p>
        </p:txBody>
      </p: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A299285E-E036-E845-9077-59814770CC0B}"/>
              </a:ext>
            </a:extLst>
          </p:cNvPr>
          <p:cNvSpPr/>
          <p:nvPr/>
        </p:nvSpPr>
        <p:spPr>
          <a:xfrm>
            <a:off x="1327951" y="4916171"/>
            <a:ext cx="4101514" cy="1164463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Machine D</a:t>
            </a:r>
          </a:p>
        </p:txBody>
      </p: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E8048D2E-B3C9-1D4B-AF8E-DA2665576176}"/>
              </a:ext>
            </a:extLst>
          </p:cNvPr>
          <p:cNvSpPr/>
          <p:nvPr/>
        </p:nvSpPr>
        <p:spPr>
          <a:xfrm>
            <a:off x="6900672" y="4916171"/>
            <a:ext cx="4101514" cy="1164463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Machine C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49074AA6-E3F1-1E43-93FC-E2F1083E79B7}"/>
              </a:ext>
            </a:extLst>
          </p:cNvPr>
          <p:cNvSpPr/>
          <p:nvPr/>
        </p:nvSpPr>
        <p:spPr>
          <a:xfrm>
            <a:off x="2549376" y="1284035"/>
            <a:ext cx="784555" cy="4846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1BD2390A-1232-1143-9C2E-0AC260953EC5}"/>
              </a:ext>
            </a:extLst>
          </p:cNvPr>
          <p:cNvSpPr/>
          <p:nvPr/>
        </p:nvSpPr>
        <p:spPr>
          <a:xfrm>
            <a:off x="3457181" y="1284035"/>
            <a:ext cx="784555" cy="4846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  <a:r>
              <a:rPr lang="en-US" baseline="-25000" dirty="0"/>
              <a:t>3</a:t>
            </a:r>
            <a:endParaRPr lang="en-US" dirty="0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F2F46761-F503-2444-A6B5-2A15B05183F8}"/>
              </a:ext>
            </a:extLst>
          </p:cNvPr>
          <p:cNvSpPr/>
          <p:nvPr/>
        </p:nvSpPr>
        <p:spPr>
          <a:xfrm>
            <a:off x="9029902" y="1284034"/>
            <a:ext cx="784555" cy="48463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  <a:r>
              <a:rPr lang="en-US" baseline="-25000" dirty="0"/>
              <a:t>3</a:t>
            </a:r>
            <a:endParaRPr lang="en-US" dirty="0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1EC55F58-37A8-2646-B040-A778AEDB82A1}"/>
              </a:ext>
            </a:extLst>
          </p:cNvPr>
          <p:cNvSpPr/>
          <p:nvPr/>
        </p:nvSpPr>
        <p:spPr>
          <a:xfrm>
            <a:off x="9937705" y="1284034"/>
            <a:ext cx="784555" cy="48463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  <a:r>
              <a:rPr lang="en-US" baseline="-25000" dirty="0"/>
              <a:t>4</a:t>
            </a:r>
            <a:endParaRPr lang="en-US" dirty="0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54E6E645-B084-EC45-AA60-7AA68C75ABA5}"/>
              </a:ext>
            </a:extLst>
          </p:cNvPr>
          <p:cNvSpPr/>
          <p:nvPr/>
        </p:nvSpPr>
        <p:spPr>
          <a:xfrm>
            <a:off x="1641572" y="5460240"/>
            <a:ext cx="784555" cy="4846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  <a:r>
              <a:rPr lang="en-US" baseline="-25000" dirty="0"/>
              <a:t>1</a:t>
            </a:r>
            <a:endParaRPr lang="en-US" dirty="0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9AAEAF3E-740D-AB4F-80A5-3FCC9E326DD6}"/>
              </a:ext>
            </a:extLst>
          </p:cNvPr>
          <p:cNvSpPr/>
          <p:nvPr/>
        </p:nvSpPr>
        <p:spPr>
          <a:xfrm>
            <a:off x="2549376" y="5460240"/>
            <a:ext cx="784555" cy="4846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66751BA1-AC37-8348-91A0-08160985374D}"/>
              </a:ext>
            </a:extLst>
          </p:cNvPr>
          <p:cNvSpPr/>
          <p:nvPr/>
        </p:nvSpPr>
        <p:spPr>
          <a:xfrm>
            <a:off x="3457181" y="1473074"/>
            <a:ext cx="784555" cy="4846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  <a:r>
              <a:rPr lang="en-US" baseline="-25000" dirty="0"/>
              <a:t>3</a:t>
            </a:r>
            <a:endParaRPr lang="en-US" dirty="0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CB493747-9557-0A47-AB49-BEA5C831024E}"/>
              </a:ext>
            </a:extLst>
          </p:cNvPr>
          <p:cNvSpPr/>
          <p:nvPr/>
        </p:nvSpPr>
        <p:spPr>
          <a:xfrm>
            <a:off x="7214293" y="5460240"/>
            <a:ext cx="784555" cy="4846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  <a:r>
              <a:rPr lang="en-US" baseline="-25000" dirty="0"/>
              <a:t>1</a:t>
            </a:r>
            <a:endParaRPr lang="en-US" dirty="0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838EE50A-FDBA-0B4B-BC2D-4CCCFAA3C5DB}"/>
              </a:ext>
            </a:extLst>
          </p:cNvPr>
          <p:cNvSpPr/>
          <p:nvPr/>
        </p:nvSpPr>
        <p:spPr>
          <a:xfrm>
            <a:off x="2556033" y="5702556"/>
            <a:ext cx="784555" cy="4846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8F1D0382-7CCA-A347-88EA-412953AB86D5}"/>
              </a:ext>
            </a:extLst>
          </p:cNvPr>
          <p:cNvSpPr/>
          <p:nvPr/>
        </p:nvSpPr>
        <p:spPr>
          <a:xfrm>
            <a:off x="3457180" y="1715390"/>
            <a:ext cx="784555" cy="4846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  <a:r>
              <a:rPr lang="en-US" baseline="-25000" dirty="0"/>
              <a:t>3</a:t>
            </a:r>
            <a:endParaRPr lang="en-US" dirty="0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A11710D3-85A1-0A4E-B8A1-4A6E9B37BD76}"/>
              </a:ext>
            </a:extLst>
          </p:cNvPr>
          <p:cNvSpPr/>
          <p:nvPr/>
        </p:nvSpPr>
        <p:spPr>
          <a:xfrm>
            <a:off x="9937705" y="5460240"/>
            <a:ext cx="784555" cy="4846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  <a:r>
              <a:rPr lang="en-US" baseline="-25000" dirty="0"/>
              <a:t>4</a:t>
            </a:r>
            <a:endParaRPr lang="en-US" dirty="0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B5AD428E-C3C6-554F-B01C-64712DBA0B5F}"/>
              </a:ext>
            </a:extLst>
          </p:cNvPr>
          <p:cNvSpPr txBox="1"/>
          <p:nvPr/>
        </p:nvSpPr>
        <p:spPr>
          <a:xfrm>
            <a:off x="4559206" y="2867416"/>
            <a:ext cx="3312125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/>
              <a:t>Ring All Reduce</a:t>
            </a:r>
            <a:endParaRPr lang="en-US" sz="3200" dirty="0">
              <a:sym typeface="Wingdings" pitchFamily="2" charset="2"/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D56902F1-761D-2241-9D42-6FD684366ABA}"/>
              </a:ext>
            </a:extLst>
          </p:cNvPr>
          <p:cNvSpPr/>
          <p:nvPr/>
        </p:nvSpPr>
        <p:spPr>
          <a:xfrm>
            <a:off x="2556033" y="5944872"/>
            <a:ext cx="784555" cy="48463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A849EA26-A3CA-E342-BFE5-D092C7464EEE}"/>
              </a:ext>
            </a:extLst>
          </p:cNvPr>
          <p:cNvSpPr/>
          <p:nvPr/>
        </p:nvSpPr>
        <p:spPr>
          <a:xfrm>
            <a:off x="7214293" y="5647658"/>
            <a:ext cx="784555" cy="48463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  <a:r>
              <a:rPr lang="en-US" baseline="-25000" dirty="0"/>
              <a:t>1</a:t>
            </a:r>
            <a:endParaRPr lang="en-US" dirty="0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BE68709C-3E90-7D45-B2D9-184C990DE04A}"/>
              </a:ext>
            </a:extLst>
          </p:cNvPr>
          <p:cNvSpPr/>
          <p:nvPr/>
        </p:nvSpPr>
        <p:spPr>
          <a:xfrm>
            <a:off x="7218017" y="5893216"/>
            <a:ext cx="784555" cy="4846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  <a:r>
              <a:rPr lang="en-US" baseline="-25000" dirty="0"/>
              <a:t>1</a:t>
            </a:r>
            <a:endParaRPr lang="en-US" dirty="0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526FB760-C69D-2C4D-A233-B11B6476194C}"/>
              </a:ext>
            </a:extLst>
          </p:cNvPr>
          <p:cNvSpPr/>
          <p:nvPr/>
        </p:nvSpPr>
        <p:spPr>
          <a:xfrm>
            <a:off x="9941348" y="1499846"/>
            <a:ext cx="784555" cy="4846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  <a:r>
              <a:rPr lang="en-US" baseline="-25000" dirty="0"/>
              <a:t>4</a:t>
            </a:r>
            <a:endParaRPr lang="en-US" dirty="0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BBDB468B-AF7A-7348-8000-50F8BD27E142}"/>
              </a:ext>
            </a:extLst>
          </p:cNvPr>
          <p:cNvSpPr/>
          <p:nvPr/>
        </p:nvSpPr>
        <p:spPr>
          <a:xfrm>
            <a:off x="9941348" y="1703489"/>
            <a:ext cx="784555" cy="4846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  <a:r>
              <a:rPr lang="en-US" baseline="-25000" dirty="0"/>
              <a:t>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43128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ounded Rectangle 71">
            <a:extLst>
              <a:ext uri="{FF2B5EF4-FFF2-40B4-BE49-F238E27FC236}">
                <a16:creationId xmlns:a16="http://schemas.microsoft.com/office/drawing/2014/main" id="{5BA1CE58-88AA-264F-8173-A9496403D530}"/>
              </a:ext>
            </a:extLst>
          </p:cNvPr>
          <p:cNvSpPr/>
          <p:nvPr/>
        </p:nvSpPr>
        <p:spPr>
          <a:xfrm>
            <a:off x="1327951" y="739966"/>
            <a:ext cx="4101514" cy="1164463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/>
              <a:t>Machine A</a:t>
            </a:r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43F94522-4278-DE44-AB9B-08C7C03190B3}"/>
              </a:ext>
            </a:extLst>
          </p:cNvPr>
          <p:cNvSpPr/>
          <p:nvPr/>
        </p:nvSpPr>
        <p:spPr>
          <a:xfrm>
            <a:off x="6900672" y="739965"/>
            <a:ext cx="4101514" cy="116446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/>
              <a:t>Machine B</a:t>
            </a:r>
          </a:p>
        </p:txBody>
      </p: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A299285E-E036-E845-9077-59814770CC0B}"/>
              </a:ext>
            </a:extLst>
          </p:cNvPr>
          <p:cNvSpPr/>
          <p:nvPr/>
        </p:nvSpPr>
        <p:spPr>
          <a:xfrm>
            <a:off x="1327951" y="4916171"/>
            <a:ext cx="4101514" cy="1164463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Machine D</a:t>
            </a:r>
          </a:p>
        </p:txBody>
      </p: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E8048D2E-B3C9-1D4B-AF8E-DA2665576176}"/>
              </a:ext>
            </a:extLst>
          </p:cNvPr>
          <p:cNvSpPr/>
          <p:nvPr/>
        </p:nvSpPr>
        <p:spPr>
          <a:xfrm>
            <a:off x="6900672" y="4916171"/>
            <a:ext cx="4101514" cy="1164463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Machine C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49074AA6-E3F1-1E43-93FC-E2F1083E79B7}"/>
              </a:ext>
            </a:extLst>
          </p:cNvPr>
          <p:cNvSpPr/>
          <p:nvPr/>
        </p:nvSpPr>
        <p:spPr>
          <a:xfrm>
            <a:off x="2549376" y="1284035"/>
            <a:ext cx="784555" cy="4846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F2F46761-F503-2444-A6B5-2A15B05183F8}"/>
              </a:ext>
            </a:extLst>
          </p:cNvPr>
          <p:cNvSpPr/>
          <p:nvPr/>
        </p:nvSpPr>
        <p:spPr>
          <a:xfrm>
            <a:off x="9029902" y="1284034"/>
            <a:ext cx="784555" cy="48463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  <a:r>
              <a:rPr lang="en-US" baseline="-25000" dirty="0"/>
              <a:t>3</a:t>
            </a:r>
            <a:endParaRPr lang="en-US" dirty="0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54E6E645-B084-EC45-AA60-7AA68C75ABA5}"/>
              </a:ext>
            </a:extLst>
          </p:cNvPr>
          <p:cNvSpPr/>
          <p:nvPr/>
        </p:nvSpPr>
        <p:spPr>
          <a:xfrm>
            <a:off x="1641572" y="5460240"/>
            <a:ext cx="784555" cy="4846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  <a:r>
              <a:rPr lang="en-US" baseline="-25000" dirty="0"/>
              <a:t>1</a:t>
            </a:r>
            <a:endParaRPr lang="en-US" dirty="0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9AAEAF3E-740D-AB4F-80A5-3FCC9E326DD6}"/>
              </a:ext>
            </a:extLst>
          </p:cNvPr>
          <p:cNvSpPr/>
          <p:nvPr/>
        </p:nvSpPr>
        <p:spPr>
          <a:xfrm>
            <a:off x="2549376" y="1500538"/>
            <a:ext cx="784555" cy="4846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CB493747-9557-0A47-AB49-BEA5C831024E}"/>
              </a:ext>
            </a:extLst>
          </p:cNvPr>
          <p:cNvSpPr/>
          <p:nvPr/>
        </p:nvSpPr>
        <p:spPr>
          <a:xfrm>
            <a:off x="1634915" y="5642187"/>
            <a:ext cx="784555" cy="4846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  <a:r>
              <a:rPr lang="en-US" baseline="-25000" dirty="0"/>
              <a:t>1</a:t>
            </a:r>
            <a:endParaRPr lang="en-US" dirty="0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838EE50A-FDBA-0B4B-BC2D-4CCCFAA3C5DB}"/>
              </a:ext>
            </a:extLst>
          </p:cNvPr>
          <p:cNvSpPr/>
          <p:nvPr/>
        </p:nvSpPr>
        <p:spPr>
          <a:xfrm>
            <a:off x="2556033" y="1742854"/>
            <a:ext cx="784555" cy="4846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A11710D3-85A1-0A4E-B8A1-4A6E9B37BD76}"/>
              </a:ext>
            </a:extLst>
          </p:cNvPr>
          <p:cNvSpPr/>
          <p:nvPr/>
        </p:nvSpPr>
        <p:spPr>
          <a:xfrm>
            <a:off x="9937705" y="5460240"/>
            <a:ext cx="784555" cy="4846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  <a:r>
              <a:rPr lang="en-US" baseline="-25000" dirty="0"/>
              <a:t>4</a:t>
            </a:r>
            <a:endParaRPr lang="en-US" dirty="0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B5AD428E-C3C6-554F-B01C-64712DBA0B5F}"/>
              </a:ext>
            </a:extLst>
          </p:cNvPr>
          <p:cNvSpPr txBox="1"/>
          <p:nvPr/>
        </p:nvSpPr>
        <p:spPr>
          <a:xfrm>
            <a:off x="4559206" y="2867416"/>
            <a:ext cx="3312125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/>
              <a:t>Ring All Reduce</a:t>
            </a:r>
            <a:endParaRPr lang="en-US" sz="3200" dirty="0">
              <a:sym typeface="Wingdings" pitchFamily="2" charset="2"/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D56902F1-761D-2241-9D42-6FD684366ABA}"/>
              </a:ext>
            </a:extLst>
          </p:cNvPr>
          <p:cNvSpPr/>
          <p:nvPr/>
        </p:nvSpPr>
        <p:spPr>
          <a:xfrm>
            <a:off x="2556033" y="1985170"/>
            <a:ext cx="784555" cy="48463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A849EA26-A3CA-E342-BFE5-D092C7464EEE}"/>
              </a:ext>
            </a:extLst>
          </p:cNvPr>
          <p:cNvSpPr/>
          <p:nvPr/>
        </p:nvSpPr>
        <p:spPr>
          <a:xfrm>
            <a:off x="1634915" y="5829605"/>
            <a:ext cx="784555" cy="48463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  <a:r>
              <a:rPr lang="en-US" baseline="-25000" dirty="0"/>
              <a:t>1</a:t>
            </a:r>
            <a:endParaRPr lang="en-US" dirty="0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BE68709C-3E90-7D45-B2D9-184C990DE04A}"/>
              </a:ext>
            </a:extLst>
          </p:cNvPr>
          <p:cNvSpPr/>
          <p:nvPr/>
        </p:nvSpPr>
        <p:spPr>
          <a:xfrm>
            <a:off x="1638639" y="6075163"/>
            <a:ext cx="784555" cy="4846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  <a:r>
              <a:rPr lang="en-US" baseline="-25000" dirty="0"/>
              <a:t>1</a:t>
            </a:r>
            <a:endParaRPr lang="en-US" dirty="0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1EC55F58-37A8-2646-B040-A778AEDB82A1}"/>
              </a:ext>
            </a:extLst>
          </p:cNvPr>
          <p:cNvSpPr/>
          <p:nvPr/>
        </p:nvSpPr>
        <p:spPr>
          <a:xfrm>
            <a:off x="9934062" y="5707364"/>
            <a:ext cx="784555" cy="48463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  <a:r>
              <a:rPr lang="en-US" baseline="-25000" dirty="0"/>
              <a:t>4</a:t>
            </a:r>
            <a:endParaRPr lang="en-US" dirty="0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526FB760-C69D-2C4D-A233-B11B6476194C}"/>
              </a:ext>
            </a:extLst>
          </p:cNvPr>
          <p:cNvSpPr/>
          <p:nvPr/>
        </p:nvSpPr>
        <p:spPr>
          <a:xfrm>
            <a:off x="9937705" y="5923176"/>
            <a:ext cx="784555" cy="4846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  <a:r>
              <a:rPr lang="en-US" baseline="-25000" dirty="0"/>
              <a:t>4</a:t>
            </a:r>
            <a:endParaRPr lang="en-US" dirty="0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BBDB468B-AF7A-7348-8000-50F8BD27E142}"/>
              </a:ext>
            </a:extLst>
          </p:cNvPr>
          <p:cNvSpPr/>
          <p:nvPr/>
        </p:nvSpPr>
        <p:spPr>
          <a:xfrm>
            <a:off x="9937705" y="6126819"/>
            <a:ext cx="784555" cy="4846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  <a:r>
              <a:rPr lang="en-US" baseline="-25000" dirty="0"/>
              <a:t>4</a:t>
            </a:r>
            <a:endParaRPr lang="en-US" dirty="0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1BD2390A-1232-1143-9C2E-0AC260953EC5}"/>
              </a:ext>
            </a:extLst>
          </p:cNvPr>
          <p:cNvSpPr/>
          <p:nvPr/>
        </p:nvSpPr>
        <p:spPr>
          <a:xfrm>
            <a:off x="9029902" y="1469527"/>
            <a:ext cx="784555" cy="4846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  <a:r>
              <a:rPr lang="en-US" baseline="-25000" dirty="0"/>
              <a:t>3</a:t>
            </a:r>
            <a:endParaRPr lang="en-US" dirty="0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66751BA1-AC37-8348-91A0-08160985374D}"/>
              </a:ext>
            </a:extLst>
          </p:cNvPr>
          <p:cNvSpPr/>
          <p:nvPr/>
        </p:nvSpPr>
        <p:spPr>
          <a:xfrm>
            <a:off x="9029902" y="1658566"/>
            <a:ext cx="784555" cy="4846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  <a:r>
              <a:rPr lang="en-US" baseline="-25000" dirty="0"/>
              <a:t>3</a:t>
            </a:r>
            <a:endParaRPr lang="en-US" dirty="0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8F1D0382-7CCA-A347-88EA-412953AB86D5}"/>
              </a:ext>
            </a:extLst>
          </p:cNvPr>
          <p:cNvSpPr/>
          <p:nvPr/>
        </p:nvSpPr>
        <p:spPr>
          <a:xfrm>
            <a:off x="9029901" y="1900882"/>
            <a:ext cx="784555" cy="4846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  <a:r>
              <a:rPr lang="en-US" baseline="-25000" dirty="0"/>
              <a:t>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7324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ounded Rectangle 71">
            <a:extLst>
              <a:ext uri="{FF2B5EF4-FFF2-40B4-BE49-F238E27FC236}">
                <a16:creationId xmlns:a16="http://schemas.microsoft.com/office/drawing/2014/main" id="{5BA1CE58-88AA-264F-8173-A9496403D530}"/>
              </a:ext>
            </a:extLst>
          </p:cNvPr>
          <p:cNvSpPr/>
          <p:nvPr/>
        </p:nvSpPr>
        <p:spPr>
          <a:xfrm>
            <a:off x="1327951" y="739966"/>
            <a:ext cx="4101514" cy="1164463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/>
              <a:t>Machine A</a:t>
            </a:r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43F94522-4278-DE44-AB9B-08C7C03190B3}"/>
              </a:ext>
            </a:extLst>
          </p:cNvPr>
          <p:cNvSpPr/>
          <p:nvPr/>
        </p:nvSpPr>
        <p:spPr>
          <a:xfrm>
            <a:off x="6900672" y="739965"/>
            <a:ext cx="4101514" cy="116446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/>
              <a:t>Machine B</a:t>
            </a:r>
          </a:p>
        </p:txBody>
      </p: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A299285E-E036-E845-9077-59814770CC0B}"/>
              </a:ext>
            </a:extLst>
          </p:cNvPr>
          <p:cNvSpPr/>
          <p:nvPr/>
        </p:nvSpPr>
        <p:spPr>
          <a:xfrm>
            <a:off x="1327951" y="4916171"/>
            <a:ext cx="4101514" cy="1164463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Machine D</a:t>
            </a:r>
          </a:p>
        </p:txBody>
      </p: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E8048D2E-B3C9-1D4B-AF8E-DA2665576176}"/>
              </a:ext>
            </a:extLst>
          </p:cNvPr>
          <p:cNvSpPr/>
          <p:nvPr/>
        </p:nvSpPr>
        <p:spPr>
          <a:xfrm>
            <a:off x="6900672" y="4916171"/>
            <a:ext cx="4101514" cy="1164463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Machine C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B5AD428E-C3C6-554F-B01C-64712DBA0B5F}"/>
              </a:ext>
            </a:extLst>
          </p:cNvPr>
          <p:cNvSpPr txBox="1"/>
          <p:nvPr/>
        </p:nvSpPr>
        <p:spPr>
          <a:xfrm>
            <a:off x="4559206" y="2026880"/>
            <a:ext cx="3312125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/>
              <a:t>Ring All Reduce</a:t>
            </a:r>
            <a:endParaRPr lang="en-US" sz="3200" dirty="0">
              <a:sym typeface="Wingdings" pitchFamily="2" charset="2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03E9329-275E-D848-B07D-98269765CE5C}"/>
              </a:ext>
            </a:extLst>
          </p:cNvPr>
          <p:cNvSpPr/>
          <p:nvPr/>
        </p:nvSpPr>
        <p:spPr>
          <a:xfrm>
            <a:off x="1641572" y="5438545"/>
            <a:ext cx="784555" cy="4846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r>
              <a:rPr lang="en-US" baseline="-25000" dirty="0"/>
              <a:t>1</a:t>
            </a:r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BDBAB8B-883C-5941-877E-B10D499B5329}"/>
              </a:ext>
            </a:extLst>
          </p:cNvPr>
          <p:cNvSpPr/>
          <p:nvPr/>
        </p:nvSpPr>
        <p:spPr>
          <a:xfrm>
            <a:off x="1641572" y="5438544"/>
            <a:ext cx="784555" cy="4846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r>
              <a:rPr lang="en-US" baseline="-25000" dirty="0"/>
              <a:t>1</a:t>
            </a:r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8E50003-083A-2D48-8E7F-AF9DD4C8EDE8}"/>
              </a:ext>
            </a:extLst>
          </p:cNvPr>
          <p:cNvSpPr/>
          <p:nvPr/>
        </p:nvSpPr>
        <p:spPr>
          <a:xfrm>
            <a:off x="1641572" y="5438544"/>
            <a:ext cx="784555" cy="4846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r>
              <a:rPr lang="en-US" baseline="-25000" dirty="0"/>
              <a:t>1</a:t>
            </a:r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3DB67EF-BEFC-0C4A-8D00-7F4720968CA7}"/>
              </a:ext>
            </a:extLst>
          </p:cNvPr>
          <p:cNvSpPr/>
          <p:nvPr/>
        </p:nvSpPr>
        <p:spPr>
          <a:xfrm>
            <a:off x="1641572" y="5438544"/>
            <a:ext cx="784555" cy="4846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r>
              <a:rPr lang="en-US" baseline="-25000" dirty="0"/>
              <a:t>1</a:t>
            </a:r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834F4D1-A5FD-D64B-AC85-7B2B8708D0A9}"/>
              </a:ext>
            </a:extLst>
          </p:cNvPr>
          <p:cNvSpPr/>
          <p:nvPr/>
        </p:nvSpPr>
        <p:spPr>
          <a:xfrm>
            <a:off x="2529679" y="1284034"/>
            <a:ext cx="784555" cy="4846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2FB739B-8F68-B44E-92B3-6F5C86645C75}"/>
              </a:ext>
            </a:extLst>
          </p:cNvPr>
          <p:cNvSpPr/>
          <p:nvPr/>
        </p:nvSpPr>
        <p:spPr>
          <a:xfrm>
            <a:off x="2529679" y="1284034"/>
            <a:ext cx="784555" cy="4846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970C278-F2EE-034D-92F5-00F0A3229032}"/>
              </a:ext>
            </a:extLst>
          </p:cNvPr>
          <p:cNvSpPr/>
          <p:nvPr/>
        </p:nvSpPr>
        <p:spPr>
          <a:xfrm>
            <a:off x="2529679" y="1284034"/>
            <a:ext cx="784555" cy="4846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68BD91C-01F9-7841-95DD-F94FC8EAAC22}"/>
              </a:ext>
            </a:extLst>
          </p:cNvPr>
          <p:cNvSpPr/>
          <p:nvPr/>
        </p:nvSpPr>
        <p:spPr>
          <a:xfrm>
            <a:off x="2529679" y="1284034"/>
            <a:ext cx="784555" cy="4846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4B15D93-BD9A-614F-8390-94B3C4BC2481}"/>
              </a:ext>
            </a:extLst>
          </p:cNvPr>
          <p:cNvSpPr/>
          <p:nvPr/>
        </p:nvSpPr>
        <p:spPr>
          <a:xfrm>
            <a:off x="9029892" y="1275150"/>
            <a:ext cx="784555" cy="4846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r>
              <a:rPr lang="en-US" baseline="-25000" dirty="0"/>
              <a:t>3</a:t>
            </a:r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9D31940-7F51-9946-BD5C-9B98266AE221}"/>
              </a:ext>
            </a:extLst>
          </p:cNvPr>
          <p:cNvSpPr/>
          <p:nvPr/>
        </p:nvSpPr>
        <p:spPr>
          <a:xfrm>
            <a:off x="9029892" y="1275150"/>
            <a:ext cx="784555" cy="4846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r>
              <a:rPr lang="en-US" baseline="-25000" dirty="0"/>
              <a:t>3</a:t>
            </a:r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4C41766-0DE2-3E47-B7D8-C4073D783005}"/>
              </a:ext>
            </a:extLst>
          </p:cNvPr>
          <p:cNvSpPr/>
          <p:nvPr/>
        </p:nvSpPr>
        <p:spPr>
          <a:xfrm>
            <a:off x="9029892" y="1275150"/>
            <a:ext cx="784555" cy="4846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r>
              <a:rPr lang="en-US" baseline="-25000" dirty="0"/>
              <a:t>3</a:t>
            </a:r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5693749-C193-5E4B-903F-A292F2C4BE7C}"/>
              </a:ext>
            </a:extLst>
          </p:cNvPr>
          <p:cNvSpPr/>
          <p:nvPr/>
        </p:nvSpPr>
        <p:spPr>
          <a:xfrm>
            <a:off x="9029892" y="1275150"/>
            <a:ext cx="784555" cy="4846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r>
              <a:rPr lang="en-US" baseline="-25000" dirty="0"/>
              <a:t>3</a:t>
            </a:r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4075177-4084-934E-847B-A2487D15E9F5}"/>
              </a:ext>
            </a:extLst>
          </p:cNvPr>
          <p:cNvSpPr/>
          <p:nvPr/>
        </p:nvSpPr>
        <p:spPr>
          <a:xfrm>
            <a:off x="9933140" y="5460240"/>
            <a:ext cx="784555" cy="4846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r>
              <a:rPr lang="en-US" baseline="-25000" dirty="0"/>
              <a:t>4</a:t>
            </a:r>
            <a:endParaRPr lang="en-US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624AFF0D-C1BC-2E4E-BF2E-D4E576BEDA02}"/>
              </a:ext>
            </a:extLst>
          </p:cNvPr>
          <p:cNvSpPr/>
          <p:nvPr/>
        </p:nvSpPr>
        <p:spPr>
          <a:xfrm>
            <a:off x="9933140" y="5460240"/>
            <a:ext cx="784555" cy="4846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r>
              <a:rPr lang="en-US" baseline="-25000" dirty="0"/>
              <a:t>4</a:t>
            </a:r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9C2123A-68A4-9648-9344-AFFAC370A62E}"/>
              </a:ext>
            </a:extLst>
          </p:cNvPr>
          <p:cNvSpPr/>
          <p:nvPr/>
        </p:nvSpPr>
        <p:spPr>
          <a:xfrm>
            <a:off x="9933140" y="5460240"/>
            <a:ext cx="784555" cy="4846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r>
              <a:rPr lang="en-US" baseline="-25000" dirty="0"/>
              <a:t>4</a:t>
            </a:r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005C43A-49D3-7C47-8812-429EDC1A1409}"/>
              </a:ext>
            </a:extLst>
          </p:cNvPr>
          <p:cNvSpPr/>
          <p:nvPr/>
        </p:nvSpPr>
        <p:spPr>
          <a:xfrm>
            <a:off x="9933140" y="5460240"/>
            <a:ext cx="784555" cy="4846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r>
              <a:rPr lang="en-US" baseline="-25000" dirty="0"/>
              <a:t>4</a:t>
            </a:r>
            <a:endParaRPr lang="en-US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A250F11-7AD9-7B42-8512-66D93AED2F5F}"/>
              </a:ext>
            </a:extLst>
          </p:cNvPr>
          <p:cNvSpPr txBox="1"/>
          <p:nvPr/>
        </p:nvSpPr>
        <p:spPr>
          <a:xfrm>
            <a:off x="1004546" y="2579849"/>
            <a:ext cx="10421443" cy="230832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400" dirty="0"/>
              <a:t>Each machine sends N/P data to next machine each of (p-1) rounds:</a:t>
            </a:r>
          </a:p>
          <a:p>
            <a:r>
              <a:rPr lang="en-US" sz="2400" b="1" dirty="0">
                <a:sym typeface="Wingdings" pitchFamily="2" charset="2"/>
              </a:rPr>
              <a:t>(P-1) * P * N/P = (P-1) * N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US" sz="2400" b="1" dirty="0">
                <a:sym typeface="Wingdings" pitchFamily="2" charset="2"/>
              </a:rPr>
              <a:t>Bandwidth </a:t>
            </a:r>
            <a:r>
              <a:rPr lang="en-US" sz="2400" dirty="0">
                <a:sym typeface="Wingdings" pitchFamily="2" charset="2"/>
              </a:rPr>
              <a:t>per round:</a:t>
            </a:r>
            <a:r>
              <a:rPr lang="en-US" sz="2400" b="1" dirty="0">
                <a:sym typeface="Wingdings" pitchFamily="2" charset="2"/>
              </a:rPr>
              <a:t> </a:t>
            </a:r>
          </a:p>
          <a:p>
            <a:pPr marL="800100" lvl="1" indent="-342900">
              <a:buFont typeface="Wingdings" pitchFamily="2" charset="2"/>
              <a:buChar char="Ø"/>
            </a:pPr>
            <a:r>
              <a:rPr lang="en-US" sz="2400" b="1" dirty="0">
                <a:sym typeface="Wingdings" pitchFamily="2" charset="2"/>
              </a:rPr>
              <a:t>P (N/P) = N </a:t>
            </a:r>
            <a:r>
              <a:rPr lang="en-US" sz="2400" dirty="0">
                <a:sym typeface="Wingdings" pitchFamily="2" charset="2"/>
              </a:rPr>
              <a:t>(doesn’t depend on P)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US" sz="2400" b="1" dirty="0">
                <a:sym typeface="Wingdings" pitchFamily="2" charset="2"/>
              </a:rPr>
              <a:t>Fan-in Per Round: </a:t>
            </a:r>
          </a:p>
          <a:p>
            <a:pPr marL="800100" lvl="1" indent="-342900">
              <a:buFont typeface="Wingdings" pitchFamily="2" charset="2"/>
              <a:buChar char="Ø"/>
            </a:pPr>
            <a:r>
              <a:rPr lang="en-US" sz="2400" dirty="0">
                <a:sym typeface="Wingdings" pitchFamily="2" charset="2"/>
              </a:rPr>
              <a:t>1 (doesn’t depend on P)</a:t>
            </a:r>
          </a:p>
        </p:txBody>
      </p:sp>
    </p:spTree>
    <p:extLst>
      <p:ext uri="{BB962C8B-B14F-4D97-AF65-F5344CB8AC3E}">
        <p14:creationId xmlns:p14="http://schemas.microsoft.com/office/powerpoint/2010/main" val="7174851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uiExpand="1" build="p" bldLvl="3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ounded Rectangle 71">
            <a:extLst>
              <a:ext uri="{FF2B5EF4-FFF2-40B4-BE49-F238E27FC236}">
                <a16:creationId xmlns:a16="http://schemas.microsoft.com/office/drawing/2014/main" id="{5BA1CE58-88AA-264F-8173-A9496403D530}"/>
              </a:ext>
            </a:extLst>
          </p:cNvPr>
          <p:cNvSpPr/>
          <p:nvPr/>
        </p:nvSpPr>
        <p:spPr>
          <a:xfrm>
            <a:off x="1327951" y="739966"/>
            <a:ext cx="4101514" cy="1164463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/>
              <a:t>Machine A</a:t>
            </a:r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43F94522-4278-DE44-AB9B-08C7C03190B3}"/>
              </a:ext>
            </a:extLst>
          </p:cNvPr>
          <p:cNvSpPr/>
          <p:nvPr/>
        </p:nvSpPr>
        <p:spPr>
          <a:xfrm>
            <a:off x="6900672" y="739965"/>
            <a:ext cx="4101514" cy="116446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/>
              <a:t>Machine B</a:t>
            </a:r>
          </a:p>
        </p:txBody>
      </p: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A299285E-E036-E845-9077-59814770CC0B}"/>
              </a:ext>
            </a:extLst>
          </p:cNvPr>
          <p:cNvSpPr/>
          <p:nvPr/>
        </p:nvSpPr>
        <p:spPr>
          <a:xfrm>
            <a:off x="1327951" y="4916171"/>
            <a:ext cx="4101514" cy="1164463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Machine D</a:t>
            </a:r>
          </a:p>
        </p:txBody>
      </p: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E8048D2E-B3C9-1D4B-AF8E-DA2665576176}"/>
              </a:ext>
            </a:extLst>
          </p:cNvPr>
          <p:cNvSpPr/>
          <p:nvPr/>
        </p:nvSpPr>
        <p:spPr>
          <a:xfrm>
            <a:off x="6900672" y="4916171"/>
            <a:ext cx="4101514" cy="1164463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Machine C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B5AD428E-C3C6-554F-B01C-64712DBA0B5F}"/>
              </a:ext>
            </a:extLst>
          </p:cNvPr>
          <p:cNvSpPr txBox="1"/>
          <p:nvPr/>
        </p:nvSpPr>
        <p:spPr>
          <a:xfrm>
            <a:off x="4559206" y="2257816"/>
            <a:ext cx="3312125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/>
              <a:t>Ring All Reduce</a:t>
            </a:r>
            <a:endParaRPr lang="en-US" sz="3200" dirty="0">
              <a:sym typeface="Wingdings" pitchFamily="2" charset="2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03E9329-275E-D848-B07D-98269765CE5C}"/>
              </a:ext>
            </a:extLst>
          </p:cNvPr>
          <p:cNvSpPr/>
          <p:nvPr/>
        </p:nvSpPr>
        <p:spPr>
          <a:xfrm>
            <a:off x="1641572" y="5438545"/>
            <a:ext cx="784555" cy="4846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r>
              <a:rPr lang="en-US" baseline="-25000" dirty="0"/>
              <a:t>1</a:t>
            </a:r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BDBAB8B-883C-5941-877E-B10D499B5329}"/>
              </a:ext>
            </a:extLst>
          </p:cNvPr>
          <p:cNvSpPr/>
          <p:nvPr/>
        </p:nvSpPr>
        <p:spPr>
          <a:xfrm>
            <a:off x="1641572" y="5438544"/>
            <a:ext cx="784555" cy="4846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r>
              <a:rPr lang="en-US" baseline="-25000" dirty="0"/>
              <a:t>1</a:t>
            </a:r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8E50003-083A-2D48-8E7F-AF9DD4C8EDE8}"/>
              </a:ext>
            </a:extLst>
          </p:cNvPr>
          <p:cNvSpPr/>
          <p:nvPr/>
        </p:nvSpPr>
        <p:spPr>
          <a:xfrm>
            <a:off x="1641572" y="5438544"/>
            <a:ext cx="784555" cy="4846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r>
              <a:rPr lang="en-US" baseline="-25000" dirty="0"/>
              <a:t>1</a:t>
            </a:r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3DB67EF-BEFC-0C4A-8D00-7F4720968CA7}"/>
              </a:ext>
            </a:extLst>
          </p:cNvPr>
          <p:cNvSpPr/>
          <p:nvPr/>
        </p:nvSpPr>
        <p:spPr>
          <a:xfrm>
            <a:off x="1641572" y="5438544"/>
            <a:ext cx="784555" cy="4846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r>
              <a:rPr lang="en-US" baseline="-25000" dirty="0"/>
              <a:t>1</a:t>
            </a:r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834F4D1-A5FD-D64B-AC85-7B2B8708D0A9}"/>
              </a:ext>
            </a:extLst>
          </p:cNvPr>
          <p:cNvSpPr/>
          <p:nvPr/>
        </p:nvSpPr>
        <p:spPr>
          <a:xfrm>
            <a:off x="2529679" y="1284034"/>
            <a:ext cx="784555" cy="4846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2FB739B-8F68-B44E-92B3-6F5C86645C75}"/>
              </a:ext>
            </a:extLst>
          </p:cNvPr>
          <p:cNvSpPr/>
          <p:nvPr/>
        </p:nvSpPr>
        <p:spPr>
          <a:xfrm>
            <a:off x="2529679" y="1284034"/>
            <a:ext cx="784555" cy="4846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970C278-F2EE-034D-92F5-00F0A3229032}"/>
              </a:ext>
            </a:extLst>
          </p:cNvPr>
          <p:cNvSpPr/>
          <p:nvPr/>
        </p:nvSpPr>
        <p:spPr>
          <a:xfrm>
            <a:off x="2529679" y="1284034"/>
            <a:ext cx="784555" cy="4846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68BD91C-01F9-7841-95DD-F94FC8EAAC22}"/>
              </a:ext>
            </a:extLst>
          </p:cNvPr>
          <p:cNvSpPr/>
          <p:nvPr/>
        </p:nvSpPr>
        <p:spPr>
          <a:xfrm>
            <a:off x="2529679" y="1284034"/>
            <a:ext cx="784555" cy="4846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4B15D93-BD9A-614F-8390-94B3C4BC2481}"/>
              </a:ext>
            </a:extLst>
          </p:cNvPr>
          <p:cNvSpPr/>
          <p:nvPr/>
        </p:nvSpPr>
        <p:spPr>
          <a:xfrm>
            <a:off x="9029892" y="1275150"/>
            <a:ext cx="784555" cy="4846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r>
              <a:rPr lang="en-US" baseline="-25000" dirty="0"/>
              <a:t>3</a:t>
            </a:r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9D31940-7F51-9946-BD5C-9B98266AE221}"/>
              </a:ext>
            </a:extLst>
          </p:cNvPr>
          <p:cNvSpPr/>
          <p:nvPr/>
        </p:nvSpPr>
        <p:spPr>
          <a:xfrm>
            <a:off x="9029892" y="1275150"/>
            <a:ext cx="784555" cy="4846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r>
              <a:rPr lang="en-US" baseline="-25000" dirty="0"/>
              <a:t>3</a:t>
            </a:r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4C41766-0DE2-3E47-B7D8-C4073D783005}"/>
              </a:ext>
            </a:extLst>
          </p:cNvPr>
          <p:cNvSpPr/>
          <p:nvPr/>
        </p:nvSpPr>
        <p:spPr>
          <a:xfrm>
            <a:off x="9029892" y="1275150"/>
            <a:ext cx="784555" cy="4846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r>
              <a:rPr lang="en-US" baseline="-25000" dirty="0"/>
              <a:t>3</a:t>
            </a:r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5693749-C193-5E4B-903F-A292F2C4BE7C}"/>
              </a:ext>
            </a:extLst>
          </p:cNvPr>
          <p:cNvSpPr/>
          <p:nvPr/>
        </p:nvSpPr>
        <p:spPr>
          <a:xfrm>
            <a:off x="9029892" y="1275150"/>
            <a:ext cx="784555" cy="4846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r>
              <a:rPr lang="en-US" baseline="-25000" dirty="0"/>
              <a:t>3</a:t>
            </a:r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4075177-4084-934E-847B-A2487D15E9F5}"/>
              </a:ext>
            </a:extLst>
          </p:cNvPr>
          <p:cNvSpPr/>
          <p:nvPr/>
        </p:nvSpPr>
        <p:spPr>
          <a:xfrm>
            <a:off x="9933140" y="5460240"/>
            <a:ext cx="784555" cy="4846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r>
              <a:rPr lang="en-US" baseline="-25000" dirty="0"/>
              <a:t>4</a:t>
            </a:r>
            <a:endParaRPr lang="en-US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624AFF0D-C1BC-2E4E-BF2E-D4E576BEDA02}"/>
              </a:ext>
            </a:extLst>
          </p:cNvPr>
          <p:cNvSpPr/>
          <p:nvPr/>
        </p:nvSpPr>
        <p:spPr>
          <a:xfrm>
            <a:off x="9933140" y="5460240"/>
            <a:ext cx="784555" cy="4846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r>
              <a:rPr lang="en-US" baseline="-25000" dirty="0"/>
              <a:t>4</a:t>
            </a:r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9C2123A-68A4-9648-9344-AFFAC370A62E}"/>
              </a:ext>
            </a:extLst>
          </p:cNvPr>
          <p:cNvSpPr/>
          <p:nvPr/>
        </p:nvSpPr>
        <p:spPr>
          <a:xfrm>
            <a:off x="9933140" y="5460240"/>
            <a:ext cx="784555" cy="4846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r>
              <a:rPr lang="en-US" baseline="-25000" dirty="0"/>
              <a:t>4</a:t>
            </a:r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005C43A-49D3-7C47-8812-429EDC1A1409}"/>
              </a:ext>
            </a:extLst>
          </p:cNvPr>
          <p:cNvSpPr/>
          <p:nvPr/>
        </p:nvSpPr>
        <p:spPr>
          <a:xfrm>
            <a:off x="9933140" y="5460240"/>
            <a:ext cx="784555" cy="4846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r>
              <a:rPr lang="en-US" baseline="-25000" dirty="0"/>
              <a:t>4</a:t>
            </a:r>
            <a:endParaRPr lang="en-US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A250F11-7AD9-7B42-8512-66D93AED2F5F}"/>
              </a:ext>
            </a:extLst>
          </p:cNvPr>
          <p:cNvSpPr txBox="1"/>
          <p:nvPr/>
        </p:nvSpPr>
        <p:spPr>
          <a:xfrm>
            <a:off x="1641572" y="2971161"/>
            <a:ext cx="9578263" cy="83099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400" b="1" dirty="0"/>
              <a:t>Broadcast stage</a:t>
            </a:r>
            <a:r>
              <a:rPr lang="en-US" sz="2400" dirty="0"/>
              <a:t> repeats process sending messages forwarding</a:t>
            </a:r>
            <a:br>
              <a:rPr lang="en-US" sz="2400" dirty="0"/>
            </a:br>
            <a:r>
              <a:rPr lang="en-US" sz="2400" dirty="0"/>
              <a:t>sums (same communication costs).</a:t>
            </a:r>
            <a:endParaRPr lang="en-US" sz="2400" dirty="0"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2488940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ounded Rectangle 71">
            <a:extLst>
              <a:ext uri="{FF2B5EF4-FFF2-40B4-BE49-F238E27FC236}">
                <a16:creationId xmlns:a16="http://schemas.microsoft.com/office/drawing/2014/main" id="{5BA1CE58-88AA-264F-8173-A9496403D530}"/>
              </a:ext>
            </a:extLst>
          </p:cNvPr>
          <p:cNvSpPr/>
          <p:nvPr/>
        </p:nvSpPr>
        <p:spPr>
          <a:xfrm>
            <a:off x="1327951" y="739966"/>
            <a:ext cx="4101514" cy="1164463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/>
              <a:t>Machine A</a:t>
            </a:r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43F94522-4278-DE44-AB9B-08C7C03190B3}"/>
              </a:ext>
            </a:extLst>
          </p:cNvPr>
          <p:cNvSpPr/>
          <p:nvPr/>
        </p:nvSpPr>
        <p:spPr>
          <a:xfrm>
            <a:off x="6900672" y="739965"/>
            <a:ext cx="4101514" cy="116446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/>
              <a:t>Machine B</a:t>
            </a:r>
          </a:p>
        </p:txBody>
      </p: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A299285E-E036-E845-9077-59814770CC0B}"/>
              </a:ext>
            </a:extLst>
          </p:cNvPr>
          <p:cNvSpPr/>
          <p:nvPr/>
        </p:nvSpPr>
        <p:spPr>
          <a:xfrm>
            <a:off x="1327951" y="4916171"/>
            <a:ext cx="4101514" cy="1164463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Machine D</a:t>
            </a:r>
          </a:p>
        </p:txBody>
      </p: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E8048D2E-B3C9-1D4B-AF8E-DA2665576176}"/>
              </a:ext>
            </a:extLst>
          </p:cNvPr>
          <p:cNvSpPr/>
          <p:nvPr/>
        </p:nvSpPr>
        <p:spPr>
          <a:xfrm>
            <a:off x="6900672" y="4916171"/>
            <a:ext cx="4101514" cy="1164463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Machine C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B5AD428E-C3C6-554F-B01C-64712DBA0B5F}"/>
              </a:ext>
            </a:extLst>
          </p:cNvPr>
          <p:cNvSpPr txBox="1"/>
          <p:nvPr/>
        </p:nvSpPr>
        <p:spPr>
          <a:xfrm>
            <a:off x="4559206" y="2867416"/>
            <a:ext cx="3312125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/>
              <a:t>Ring All Reduce</a:t>
            </a:r>
            <a:endParaRPr lang="en-US" sz="3200" dirty="0">
              <a:sym typeface="Wingdings" pitchFamily="2" charset="2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03E9329-275E-D848-B07D-98269765CE5C}"/>
              </a:ext>
            </a:extLst>
          </p:cNvPr>
          <p:cNvSpPr/>
          <p:nvPr/>
        </p:nvSpPr>
        <p:spPr>
          <a:xfrm>
            <a:off x="1641572" y="1282409"/>
            <a:ext cx="784555" cy="4846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r>
              <a:rPr lang="en-US" baseline="-25000" dirty="0"/>
              <a:t>1</a:t>
            </a:r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BDBAB8B-883C-5941-877E-B10D499B5329}"/>
              </a:ext>
            </a:extLst>
          </p:cNvPr>
          <p:cNvSpPr/>
          <p:nvPr/>
        </p:nvSpPr>
        <p:spPr>
          <a:xfrm>
            <a:off x="1641572" y="1282408"/>
            <a:ext cx="784555" cy="4846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r>
              <a:rPr lang="en-US" baseline="-25000" dirty="0"/>
              <a:t>1</a:t>
            </a:r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8E50003-083A-2D48-8E7F-AF9DD4C8EDE8}"/>
              </a:ext>
            </a:extLst>
          </p:cNvPr>
          <p:cNvSpPr/>
          <p:nvPr/>
        </p:nvSpPr>
        <p:spPr>
          <a:xfrm>
            <a:off x="1641572" y="1282408"/>
            <a:ext cx="784555" cy="4846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r>
              <a:rPr lang="en-US" baseline="-25000" dirty="0"/>
              <a:t>1</a:t>
            </a:r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3DB67EF-BEFC-0C4A-8D00-7F4720968CA7}"/>
              </a:ext>
            </a:extLst>
          </p:cNvPr>
          <p:cNvSpPr/>
          <p:nvPr/>
        </p:nvSpPr>
        <p:spPr>
          <a:xfrm>
            <a:off x="1641572" y="5438544"/>
            <a:ext cx="784555" cy="4846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r>
              <a:rPr lang="en-US" baseline="-25000" dirty="0"/>
              <a:t>1</a:t>
            </a:r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834F4D1-A5FD-D64B-AC85-7B2B8708D0A9}"/>
              </a:ext>
            </a:extLst>
          </p:cNvPr>
          <p:cNvSpPr/>
          <p:nvPr/>
        </p:nvSpPr>
        <p:spPr>
          <a:xfrm>
            <a:off x="8114046" y="1275150"/>
            <a:ext cx="784555" cy="4846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2FB739B-8F68-B44E-92B3-6F5C86645C75}"/>
              </a:ext>
            </a:extLst>
          </p:cNvPr>
          <p:cNvSpPr/>
          <p:nvPr/>
        </p:nvSpPr>
        <p:spPr>
          <a:xfrm>
            <a:off x="8114046" y="1275150"/>
            <a:ext cx="784555" cy="4846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970C278-F2EE-034D-92F5-00F0A3229032}"/>
              </a:ext>
            </a:extLst>
          </p:cNvPr>
          <p:cNvSpPr/>
          <p:nvPr/>
        </p:nvSpPr>
        <p:spPr>
          <a:xfrm>
            <a:off x="8114046" y="1275150"/>
            <a:ext cx="784555" cy="4846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68BD91C-01F9-7841-95DD-F94FC8EAAC22}"/>
              </a:ext>
            </a:extLst>
          </p:cNvPr>
          <p:cNvSpPr/>
          <p:nvPr/>
        </p:nvSpPr>
        <p:spPr>
          <a:xfrm>
            <a:off x="2529679" y="1284034"/>
            <a:ext cx="784555" cy="4846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4B15D93-BD9A-614F-8390-94B3C4BC2481}"/>
              </a:ext>
            </a:extLst>
          </p:cNvPr>
          <p:cNvSpPr/>
          <p:nvPr/>
        </p:nvSpPr>
        <p:spPr>
          <a:xfrm>
            <a:off x="9029892" y="5462838"/>
            <a:ext cx="784555" cy="4846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r>
              <a:rPr lang="en-US" baseline="-25000" dirty="0"/>
              <a:t>3</a:t>
            </a:r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9D31940-7F51-9946-BD5C-9B98266AE221}"/>
              </a:ext>
            </a:extLst>
          </p:cNvPr>
          <p:cNvSpPr/>
          <p:nvPr/>
        </p:nvSpPr>
        <p:spPr>
          <a:xfrm>
            <a:off x="9029892" y="5462838"/>
            <a:ext cx="784555" cy="4846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r>
              <a:rPr lang="en-US" baseline="-25000" dirty="0"/>
              <a:t>3</a:t>
            </a:r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4C41766-0DE2-3E47-B7D8-C4073D783005}"/>
              </a:ext>
            </a:extLst>
          </p:cNvPr>
          <p:cNvSpPr/>
          <p:nvPr/>
        </p:nvSpPr>
        <p:spPr>
          <a:xfrm>
            <a:off x="9029892" y="5462838"/>
            <a:ext cx="784555" cy="4846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r>
              <a:rPr lang="en-US" baseline="-25000" dirty="0"/>
              <a:t>3</a:t>
            </a:r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5693749-C193-5E4B-903F-A292F2C4BE7C}"/>
              </a:ext>
            </a:extLst>
          </p:cNvPr>
          <p:cNvSpPr/>
          <p:nvPr/>
        </p:nvSpPr>
        <p:spPr>
          <a:xfrm>
            <a:off x="9029892" y="1275150"/>
            <a:ext cx="784555" cy="4846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r>
              <a:rPr lang="en-US" baseline="-25000" dirty="0"/>
              <a:t>3</a:t>
            </a:r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4075177-4084-934E-847B-A2487D15E9F5}"/>
              </a:ext>
            </a:extLst>
          </p:cNvPr>
          <p:cNvSpPr/>
          <p:nvPr/>
        </p:nvSpPr>
        <p:spPr>
          <a:xfrm>
            <a:off x="4393722" y="5460240"/>
            <a:ext cx="784555" cy="4846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r>
              <a:rPr lang="en-US" baseline="-25000" dirty="0"/>
              <a:t>4</a:t>
            </a:r>
            <a:endParaRPr lang="en-US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624AFF0D-C1BC-2E4E-BF2E-D4E576BEDA02}"/>
              </a:ext>
            </a:extLst>
          </p:cNvPr>
          <p:cNvSpPr/>
          <p:nvPr/>
        </p:nvSpPr>
        <p:spPr>
          <a:xfrm>
            <a:off x="4393722" y="5460240"/>
            <a:ext cx="784555" cy="4846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r>
              <a:rPr lang="en-US" baseline="-25000" dirty="0"/>
              <a:t>4</a:t>
            </a:r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9C2123A-68A4-9648-9344-AFFAC370A62E}"/>
              </a:ext>
            </a:extLst>
          </p:cNvPr>
          <p:cNvSpPr/>
          <p:nvPr/>
        </p:nvSpPr>
        <p:spPr>
          <a:xfrm>
            <a:off x="4393722" y="5460240"/>
            <a:ext cx="784555" cy="4846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r>
              <a:rPr lang="en-US" baseline="-25000" dirty="0"/>
              <a:t>4</a:t>
            </a:r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005C43A-49D3-7C47-8812-429EDC1A1409}"/>
              </a:ext>
            </a:extLst>
          </p:cNvPr>
          <p:cNvSpPr/>
          <p:nvPr/>
        </p:nvSpPr>
        <p:spPr>
          <a:xfrm>
            <a:off x="9933140" y="5460240"/>
            <a:ext cx="784555" cy="4846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r>
              <a:rPr lang="en-US" baseline="-25000" dirty="0"/>
              <a:t>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84201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ounded Rectangle 71">
            <a:extLst>
              <a:ext uri="{FF2B5EF4-FFF2-40B4-BE49-F238E27FC236}">
                <a16:creationId xmlns:a16="http://schemas.microsoft.com/office/drawing/2014/main" id="{5BA1CE58-88AA-264F-8173-A9496403D530}"/>
              </a:ext>
            </a:extLst>
          </p:cNvPr>
          <p:cNvSpPr/>
          <p:nvPr/>
        </p:nvSpPr>
        <p:spPr>
          <a:xfrm>
            <a:off x="1327951" y="739966"/>
            <a:ext cx="4101514" cy="1164463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/>
              <a:t>Machine A</a:t>
            </a:r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43F94522-4278-DE44-AB9B-08C7C03190B3}"/>
              </a:ext>
            </a:extLst>
          </p:cNvPr>
          <p:cNvSpPr/>
          <p:nvPr/>
        </p:nvSpPr>
        <p:spPr>
          <a:xfrm>
            <a:off x="6900672" y="739965"/>
            <a:ext cx="4101514" cy="116446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/>
              <a:t>Machine B</a:t>
            </a:r>
          </a:p>
        </p:txBody>
      </p: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A299285E-E036-E845-9077-59814770CC0B}"/>
              </a:ext>
            </a:extLst>
          </p:cNvPr>
          <p:cNvSpPr/>
          <p:nvPr/>
        </p:nvSpPr>
        <p:spPr>
          <a:xfrm>
            <a:off x="1327951" y="4916171"/>
            <a:ext cx="4101514" cy="1164463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Machine D</a:t>
            </a:r>
          </a:p>
        </p:txBody>
      </p: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E8048D2E-B3C9-1D4B-AF8E-DA2665576176}"/>
              </a:ext>
            </a:extLst>
          </p:cNvPr>
          <p:cNvSpPr/>
          <p:nvPr/>
        </p:nvSpPr>
        <p:spPr>
          <a:xfrm>
            <a:off x="6900672" y="4916171"/>
            <a:ext cx="4101514" cy="1164463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Machine C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B5AD428E-C3C6-554F-B01C-64712DBA0B5F}"/>
              </a:ext>
            </a:extLst>
          </p:cNvPr>
          <p:cNvSpPr txBox="1"/>
          <p:nvPr/>
        </p:nvSpPr>
        <p:spPr>
          <a:xfrm>
            <a:off x="4559206" y="2867416"/>
            <a:ext cx="3312125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/>
              <a:t>Ring All Reduce</a:t>
            </a:r>
            <a:endParaRPr lang="en-US" sz="3200" dirty="0">
              <a:sym typeface="Wingdings" pitchFamily="2" charset="2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03E9329-275E-D848-B07D-98269765CE5C}"/>
              </a:ext>
            </a:extLst>
          </p:cNvPr>
          <p:cNvSpPr/>
          <p:nvPr/>
        </p:nvSpPr>
        <p:spPr>
          <a:xfrm>
            <a:off x="7180984" y="1282409"/>
            <a:ext cx="784555" cy="4846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r>
              <a:rPr lang="en-US" baseline="-25000" dirty="0"/>
              <a:t>1</a:t>
            </a:r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BDBAB8B-883C-5941-877E-B10D499B5329}"/>
              </a:ext>
            </a:extLst>
          </p:cNvPr>
          <p:cNvSpPr/>
          <p:nvPr/>
        </p:nvSpPr>
        <p:spPr>
          <a:xfrm>
            <a:off x="7180984" y="1282408"/>
            <a:ext cx="784555" cy="4846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r>
              <a:rPr lang="en-US" baseline="-25000" dirty="0"/>
              <a:t>1</a:t>
            </a:r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8E50003-083A-2D48-8E7F-AF9DD4C8EDE8}"/>
              </a:ext>
            </a:extLst>
          </p:cNvPr>
          <p:cNvSpPr/>
          <p:nvPr/>
        </p:nvSpPr>
        <p:spPr>
          <a:xfrm>
            <a:off x="1641572" y="1282408"/>
            <a:ext cx="784555" cy="4846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r>
              <a:rPr lang="en-US" baseline="-25000" dirty="0"/>
              <a:t>1</a:t>
            </a:r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3DB67EF-BEFC-0C4A-8D00-7F4720968CA7}"/>
              </a:ext>
            </a:extLst>
          </p:cNvPr>
          <p:cNvSpPr/>
          <p:nvPr/>
        </p:nvSpPr>
        <p:spPr>
          <a:xfrm>
            <a:off x="1641572" y="5438544"/>
            <a:ext cx="784555" cy="4846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r>
              <a:rPr lang="en-US" baseline="-25000" dirty="0"/>
              <a:t>1</a:t>
            </a:r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834F4D1-A5FD-D64B-AC85-7B2B8708D0A9}"/>
              </a:ext>
            </a:extLst>
          </p:cNvPr>
          <p:cNvSpPr/>
          <p:nvPr/>
        </p:nvSpPr>
        <p:spPr>
          <a:xfrm>
            <a:off x="8114046" y="5476091"/>
            <a:ext cx="784555" cy="4846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2FB739B-8F68-B44E-92B3-6F5C86645C75}"/>
              </a:ext>
            </a:extLst>
          </p:cNvPr>
          <p:cNvSpPr/>
          <p:nvPr/>
        </p:nvSpPr>
        <p:spPr>
          <a:xfrm>
            <a:off x="8114046" y="5476091"/>
            <a:ext cx="784555" cy="4846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970C278-F2EE-034D-92F5-00F0A3229032}"/>
              </a:ext>
            </a:extLst>
          </p:cNvPr>
          <p:cNvSpPr/>
          <p:nvPr/>
        </p:nvSpPr>
        <p:spPr>
          <a:xfrm>
            <a:off x="8114046" y="1275150"/>
            <a:ext cx="784555" cy="4846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68BD91C-01F9-7841-95DD-F94FC8EAAC22}"/>
              </a:ext>
            </a:extLst>
          </p:cNvPr>
          <p:cNvSpPr/>
          <p:nvPr/>
        </p:nvSpPr>
        <p:spPr>
          <a:xfrm>
            <a:off x="2529679" y="1284034"/>
            <a:ext cx="784555" cy="4846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4B15D93-BD9A-614F-8390-94B3C4BC2481}"/>
              </a:ext>
            </a:extLst>
          </p:cNvPr>
          <p:cNvSpPr/>
          <p:nvPr/>
        </p:nvSpPr>
        <p:spPr>
          <a:xfrm>
            <a:off x="3503732" y="5462838"/>
            <a:ext cx="784555" cy="4846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r>
              <a:rPr lang="en-US" baseline="-25000" dirty="0"/>
              <a:t>3</a:t>
            </a:r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9D31940-7F51-9946-BD5C-9B98266AE221}"/>
              </a:ext>
            </a:extLst>
          </p:cNvPr>
          <p:cNvSpPr/>
          <p:nvPr/>
        </p:nvSpPr>
        <p:spPr>
          <a:xfrm>
            <a:off x="3503732" y="5462838"/>
            <a:ext cx="784555" cy="4846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r>
              <a:rPr lang="en-US" baseline="-25000" dirty="0"/>
              <a:t>3</a:t>
            </a:r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4C41766-0DE2-3E47-B7D8-C4073D783005}"/>
              </a:ext>
            </a:extLst>
          </p:cNvPr>
          <p:cNvSpPr/>
          <p:nvPr/>
        </p:nvSpPr>
        <p:spPr>
          <a:xfrm>
            <a:off x="9029892" y="5462838"/>
            <a:ext cx="784555" cy="4846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r>
              <a:rPr lang="en-US" baseline="-25000" dirty="0"/>
              <a:t>3</a:t>
            </a:r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5693749-C193-5E4B-903F-A292F2C4BE7C}"/>
              </a:ext>
            </a:extLst>
          </p:cNvPr>
          <p:cNvSpPr/>
          <p:nvPr/>
        </p:nvSpPr>
        <p:spPr>
          <a:xfrm>
            <a:off x="9029892" y="1275150"/>
            <a:ext cx="784555" cy="4846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r>
              <a:rPr lang="en-US" baseline="-25000" dirty="0"/>
              <a:t>3</a:t>
            </a:r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4075177-4084-934E-847B-A2487D15E9F5}"/>
              </a:ext>
            </a:extLst>
          </p:cNvPr>
          <p:cNvSpPr/>
          <p:nvPr/>
        </p:nvSpPr>
        <p:spPr>
          <a:xfrm>
            <a:off x="4393722" y="1299052"/>
            <a:ext cx="784555" cy="4846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r>
              <a:rPr lang="en-US" baseline="-25000" dirty="0"/>
              <a:t>4</a:t>
            </a:r>
            <a:endParaRPr lang="en-US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624AFF0D-C1BC-2E4E-BF2E-D4E576BEDA02}"/>
              </a:ext>
            </a:extLst>
          </p:cNvPr>
          <p:cNvSpPr/>
          <p:nvPr/>
        </p:nvSpPr>
        <p:spPr>
          <a:xfrm>
            <a:off x="4393722" y="1299052"/>
            <a:ext cx="784555" cy="4846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r>
              <a:rPr lang="en-US" baseline="-25000" dirty="0"/>
              <a:t>4</a:t>
            </a:r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9C2123A-68A4-9648-9344-AFFAC370A62E}"/>
              </a:ext>
            </a:extLst>
          </p:cNvPr>
          <p:cNvSpPr/>
          <p:nvPr/>
        </p:nvSpPr>
        <p:spPr>
          <a:xfrm>
            <a:off x="4393722" y="5460240"/>
            <a:ext cx="784555" cy="4846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r>
              <a:rPr lang="en-US" baseline="-25000" dirty="0"/>
              <a:t>4</a:t>
            </a:r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005C43A-49D3-7C47-8812-429EDC1A1409}"/>
              </a:ext>
            </a:extLst>
          </p:cNvPr>
          <p:cNvSpPr/>
          <p:nvPr/>
        </p:nvSpPr>
        <p:spPr>
          <a:xfrm>
            <a:off x="9933140" y="5460240"/>
            <a:ext cx="784555" cy="4846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r>
              <a:rPr lang="en-US" baseline="-25000" dirty="0"/>
              <a:t>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61826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ounded Rectangle 71">
            <a:extLst>
              <a:ext uri="{FF2B5EF4-FFF2-40B4-BE49-F238E27FC236}">
                <a16:creationId xmlns:a16="http://schemas.microsoft.com/office/drawing/2014/main" id="{5BA1CE58-88AA-264F-8173-A9496403D530}"/>
              </a:ext>
            </a:extLst>
          </p:cNvPr>
          <p:cNvSpPr/>
          <p:nvPr/>
        </p:nvSpPr>
        <p:spPr>
          <a:xfrm>
            <a:off x="1327951" y="739966"/>
            <a:ext cx="4101514" cy="1164463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/>
              <a:t>Machine A</a:t>
            </a:r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43F94522-4278-DE44-AB9B-08C7C03190B3}"/>
              </a:ext>
            </a:extLst>
          </p:cNvPr>
          <p:cNvSpPr/>
          <p:nvPr/>
        </p:nvSpPr>
        <p:spPr>
          <a:xfrm>
            <a:off x="6900672" y="739965"/>
            <a:ext cx="4101514" cy="116446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/>
              <a:t>Machine B</a:t>
            </a:r>
          </a:p>
        </p:txBody>
      </p: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A299285E-E036-E845-9077-59814770CC0B}"/>
              </a:ext>
            </a:extLst>
          </p:cNvPr>
          <p:cNvSpPr/>
          <p:nvPr/>
        </p:nvSpPr>
        <p:spPr>
          <a:xfrm>
            <a:off x="1327951" y="4916171"/>
            <a:ext cx="4101514" cy="1164463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Machine D</a:t>
            </a:r>
          </a:p>
        </p:txBody>
      </p: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E8048D2E-B3C9-1D4B-AF8E-DA2665576176}"/>
              </a:ext>
            </a:extLst>
          </p:cNvPr>
          <p:cNvSpPr/>
          <p:nvPr/>
        </p:nvSpPr>
        <p:spPr>
          <a:xfrm>
            <a:off x="6900672" y="4916171"/>
            <a:ext cx="4101514" cy="1164463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Machine C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B5AD428E-C3C6-554F-B01C-64712DBA0B5F}"/>
              </a:ext>
            </a:extLst>
          </p:cNvPr>
          <p:cNvSpPr txBox="1"/>
          <p:nvPr/>
        </p:nvSpPr>
        <p:spPr>
          <a:xfrm>
            <a:off x="4559206" y="2867416"/>
            <a:ext cx="3312125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/>
              <a:t>Ring All Reduce</a:t>
            </a:r>
            <a:endParaRPr lang="en-US" sz="3200" dirty="0">
              <a:sym typeface="Wingdings" pitchFamily="2" charset="2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03E9329-275E-D848-B07D-98269765CE5C}"/>
              </a:ext>
            </a:extLst>
          </p:cNvPr>
          <p:cNvSpPr/>
          <p:nvPr/>
        </p:nvSpPr>
        <p:spPr>
          <a:xfrm>
            <a:off x="7180984" y="1278779"/>
            <a:ext cx="784555" cy="4846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r>
              <a:rPr lang="en-US" baseline="-25000" dirty="0"/>
              <a:t>1</a:t>
            </a:r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BDBAB8B-883C-5941-877E-B10D499B5329}"/>
              </a:ext>
            </a:extLst>
          </p:cNvPr>
          <p:cNvSpPr/>
          <p:nvPr/>
        </p:nvSpPr>
        <p:spPr>
          <a:xfrm>
            <a:off x="7057598" y="5464896"/>
            <a:ext cx="784555" cy="4846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r>
              <a:rPr lang="en-US" baseline="-25000" dirty="0"/>
              <a:t>1</a:t>
            </a:r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8E50003-083A-2D48-8E7F-AF9DD4C8EDE8}"/>
              </a:ext>
            </a:extLst>
          </p:cNvPr>
          <p:cNvSpPr/>
          <p:nvPr/>
        </p:nvSpPr>
        <p:spPr>
          <a:xfrm>
            <a:off x="1641572" y="1290730"/>
            <a:ext cx="784555" cy="4846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r>
              <a:rPr lang="en-US" baseline="-25000" dirty="0"/>
              <a:t>1</a:t>
            </a:r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3DB67EF-BEFC-0C4A-8D00-7F4720968CA7}"/>
              </a:ext>
            </a:extLst>
          </p:cNvPr>
          <p:cNvSpPr/>
          <p:nvPr/>
        </p:nvSpPr>
        <p:spPr>
          <a:xfrm>
            <a:off x="1641572" y="5450691"/>
            <a:ext cx="784555" cy="4846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r>
              <a:rPr lang="en-US" baseline="-25000" dirty="0"/>
              <a:t>1</a:t>
            </a:r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834F4D1-A5FD-D64B-AC85-7B2B8708D0A9}"/>
              </a:ext>
            </a:extLst>
          </p:cNvPr>
          <p:cNvSpPr/>
          <p:nvPr/>
        </p:nvSpPr>
        <p:spPr>
          <a:xfrm>
            <a:off x="8016112" y="5464896"/>
            <a:ext cx="784555" cy="4846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2FB739B-8F68-B44E-92B3-6F5C86645C75}"/>
              </a:ext>
            </a:extLst>
          </p:cNvPr>
          <p:cNvSpPr/>
          <p:nvPr/>
        </p:nvSpPr>
        <p:spPr>
          <a:xfrm>
            <a:off x="2558955" y="5450691"/>
            <a:ext cx="784555" cy="4846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970C278-F2EE-034D-92F5-00F0A3229032}"/>
              </a:ext>
            </a:extLst>
          </p:cNvPr>
          <p:cNvSpPr/>
          <p:nvPr/>
        </p:nvSpPr>
        <p:spPr>
          <a:xfrm>
            <a:off x="8142564" y="1278779"/>
            <a:ext cx="784555" cy="4846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68BD91C-01F9-7841-95DD-F94FC8EAAC22}"/>
              </a:ext>
            </a:extLst>
          </p:cNvPr>
          <p:cNvSpPr/>
          <p:nvPr/>
        </p:nvSpPr>
        <p:spPr>
          <a:xfrm>
            <a:off x="2529679" y="1290730"/>
            <a:ext cx="784555" cy="4846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4B15D93-BD9A-614F-8390-94B3C4BC2481}"/>
              </a:ext>
            </a:extLst>
          </p:cNvPr>
          <p:cNvSpPr/>
          <p:nvPr/>
        </p:nvSpPr>
        <p:spPr>
          <a:xfrm>
            <a:off x="3476338" y="5450691"/>
            <a:ext cx="784555" cy="4846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r>
              <a:rPr lang="en-US" baseline="-25000" dirty="0"/>
              <a:t>3</a:t>
            </a:r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9D31940-7F51-9946-BD5C-9B98266AE221}"/>
              </a:ext>
            </a:extLst>
          </p:cNvPr>
          <p:cNvSpPr/>
          <p:nvPr/>
        </p:nvSpPr>
        <p:spPr>
          <a:xfrm>
            <a:off x="3454133" y="1290730"/>
            <a:ext cx="784555" cy="4846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r>
              <a:rPr lang="en-US" baseline="-25000" dirty="0"/>
              <a:t>3</a:t>
            </a:r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4C41766-0DE2-3E47-B7D8-C4073D783005}"/>
              </a:ext>
            </a:extLst>
          </p:cNvPr>
          <p:cNvSpPr/>
          <p:nvPr/>
        </p:nvSpPr>
        <p:spPr>
          <a:xfrm>
            <a:off x="8974626" y="5464896"/>
            <a:ext cx="784555" cy="4846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r>
              <a:rPr lang="en-US" baseline="-25000" dirty="0"/>
              <a:t>3</a:t>
            </a:r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5693749-C193-5E4B-903F-A292F2C4BE7C}"/>
              </a:ext>
            </a:extLst>
          </p:cNvPr>
          <p:cNvSpPr/>
          <p:nvPr/>
        </p:nvSpPr>
        <p:spPr>
          <a:xfrm>
            <a:off x="9104144" y="1278779"/>
            <a:ext cx="784555" cy="4846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r>
              <a:rPr lang="en-US" baseline="-25000" dirty="0"/>
              <a:t>3</a:t>
            </a:r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4075177-4084-934E-847B-A2487D15E9F5}"/>
              </a:ext>
            </a:extLst>
          </p:cNvPr>
          <p:cNvSpPr/>
          <p:nvPr/>
        </p:nvSpPr>
        <p:spPr>
          <a:xfrm>
            <a:off x="4393722" y="1290730"/>
            <a:ext cx="784555" cy="4846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r>
              <a:rPr lang="en-US" baseline="-25000" dirty="0"/>
              <a:t>4</a:t>
            </a:r>
            <a:endParaRPr lang="en-US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624AFF0D-C1BC-2E4E-BF2E-D4E576BEDA02}"/>
              </a:ext>
            </a:extLst>
          </p:cNvPr>
          <p:cNvSpPr/>
          <p:nvPr/>
        </p:nvSpPr>
        <p:spPr>
          <a:xfrm>
            <a:off x="10065725" y="1278779"/>
            <a:ext cx="784555" cy="4846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r>
              <a:rPr lang="en-US" baseline="-25000" dirty="0"/>
              <a:t>4</a:t>
            </a:r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9C2123A-68A4-9648-9344-AFFAC370A62E}"/>
              </a:ext>
            </a:extLst>
          </p:cNvPr>
          <p:cNvSpPr/>
          <p:nvPr/>
        </p:nvSpPr>
        <p:spPr>
          <a:xfrm>
            <a:off x="4393722" y="5450691"/>
            <a:ext cx="784555" cy="4846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r>
              <a:rPr lang="en-US" baseline="-25000" dirty="0"/>
              <a:t>4</a:t>
            </a:r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005C43A-49D3-7C47-8812-429EDC1A1409}"/>
              </a:ext>
            </a:extLst>
          </p:cNvPr>
          <p:cNvSpPr/>
          <p:nvPr/>
        </p:nvSpPr>
        <p:spPr>
          <a:xfrm>
            <a:off x="9933140" y="5464896"/>
            <a:ext cx="784555" cy="4846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r>
              <a:rPr lang="en-US" baseline="-25000" dirty="0"/>
              <a:t>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62428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ounded Rectangle 71">
            <a:extLst>
              <a:ext uri="{FF2B5EF4-FFF2-40B4-BE49-F238E27FC236}">
                <a16:creationId xmlns:a16="http://schemas.microsoft.com/office/drawing/2014/main" id="{5BA1CE58-88AA-264F-8173-A9496403D530}"/>
              </a:ext>
            </a:extLst>
          </p:cNvPr>
          <p:cNvSpPr/>
          <p:nvPr/>
        </p:nvSpPr>
        <p:spPr>
          <a:xfrm>
            <a:off x="1327951" y="739966"/>
            <a:ext cx="4101514" cy="1164463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/>
              <a:t>Machine A</a:t>
            </a:r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43F94522-4278-DE44-AB9B-08C7C03190B3}"/>
              </a:ext>
            </a:extLst>
          </p:cNvPr>
          <p:cNvSpPr/>
          <p:nvPr/>
        </p:nvSpPr>
        <p:spPr>
          <a:xfrm>
            <a:off x="6900672" y="739965"/>
            <a:ext cx="4101514" cy="116446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/>
              <a:t>Machine B</a:t>
            </a:r>
          </a:p>
        </p:txBody>
      </p: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A299285E-E036-E845-9077-59814770CC0B}"/>
              </a:ext>
            </a:extLst>
          </p:cNvPr>
          <p:cNvSpPr/>
          <p:nvPr/>
        </p:nvSpPr>
        <p:spPr>
          <a:xfrm>
            <a:off x="1327951" y="4916171"/>
            <a:ext cx="4101514" cy="1164463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Machine D</a:t>
            </a:r>
          </a:p>
        </p:txBody>
      </p: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E8048D2E-B3C9-1D4B-AF8E-DA2665576176}"/>
              </a:ext>
            </a:extLst>
          </p:cNvPr>
          <p:cNvSpPr/>
          <p:nvPr/>
        </p:nvSpPr>
        <p:spPr>
          <a:xfrm>
            <a:off x="6900672" y="4916171"/>
            <a:ext cx="4101514" cy="1164463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Machine C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B5AD428E-C3C6-554F-B01C-64712DBA0B5F}"/>
              </a:ext>
            </a:extLst>
          </p:cNvPr>
          <p:cNvSpPr txBox="1"/>
          <p:nvPr/>
        </p:nvSpPr>
        <p:spPr>
          <a:xfrm>
            <a:off x="4559206" y="2867416"/>
            <a:ext cx="3312125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/>
              <a:t>Ring All Reduce</a:t>
            </a:r>
            <a:endParaRPr lang="en-US" sz="3200" dirty="0">
              <a:sym typeface="Wingdings" pitchFamily="2" charset="2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03E9329-275E-D848-B07D-98269765CE5C}"/>
              </a:ext>
            </a:extLst>
          </p:cNvPr>
          <p:cNvSpPr/>
          <p:nvPr/>
        </p:nvSpPr>
        <p:spPr>
          <a:xfrm>
            <a:off x="7180984" y="1278779"/>
            <a:ext cx="784555" cy="4846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r>
              <a:rPr lang="en-US" baseline="-25000" dirty="0"/>
              <a:t>1</a:t>
            </a:r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BDBAB8B-883C-5941-877E-B10D499B5329}"/>
              </a:ext>
            </a:extLst>
          </p:cNvPr>
          <p:cNvSpPr/>
          <p:nvPr/>
        </p:nvSpPr>
        <p:spPr>
          <a:xfrm>
            <a:off x="7057598" y="5464896"/>
            <a:ext cx="784555" cy="4846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r>
              <a:rPr lang="en-US" baseline="-25000" dirty="0"/>
              <a:t>1</a:t>
            </a:r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8E50003-083A-2D48-8E7F-AF9DD4C8EDE8}"/>
              </a:ext>
            </a:extLst>
          </p:cNvPr>
          <p:cNvSpPr/>
          <p:nvPr/>
        </p:nvSpPr>
        <p:spPr>
          <a:xfrm>
            <a:off x="1641572" y="1290730"/>
            <a:ext cx="784555" cy="4846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r>
              <a:rPr lang="en-US" baseline="-25000" dirty="0"/>
              <a:t>1</a:t>
            </a:r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3DB67EF-BEFC-0C4A-8D00-7F4720968CA7}"/>
              </a:ext>
            </a:extLst>
          </p:cNvPr>
          <p:cNvSpPr/>
          <p:nvPr/>
        </p:nvSpPr>
        <p:spPr>
          <a:xfrm>
            <a:off x="1641572" y="5450691"/>
            <a:ext cx="784555" cy="4846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r>
              <a:rPr lang="en-US" baseline="-25000" dirty="0"/>
              <a:t>1</a:t>
            </a:r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834F4D1-A5FD-D64B-AC85-7B2B8708D0A9}"/>
              </a:ext>
            </a:extLst>
          </p:cNvPr>
          <p:cNvSpPr/>
          <p:nvPr/>
        </p:nvSpPr>
        <p:spPr>
          <a:xfrm>
            <a:off x="8016112" y="5464896"/>
            <a:ext cx="784555" cy="4846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2FB739B-8F68-B44E-92B3-6F5C86645C75}"/>
              </a:ext>
            </a:extLst>
          </p:cNvPr>
          <p:cNvSpPr/>
          <p:nvPr/>
        </p:nvSpPr>
        <p:spPr>
          <a:xfrm>
            <a:off x="2558955" y="5450691"/>
            <a:ext cx="784555" cy="4846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970C278-F2EE-034D-92F5-00F0A3229032}"/>
              </a:ext>
            </a:extLst>
          </p:cNvPr>
          <p:cNvSpPr/>
          <p:nvPr/>
        </p:nvSpPr>
        <p:spPr>
          <a:xfrm>
            <a:off x="8142564" y="1278779"/>
            <a:ext cx="784555" cy="4846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68BD91C-01F9-7841-95DD-F94FC8EAAC22}"/>
              </a:ext>
            </a:extLst>
          </p:cNvPr>
          <p:cNvSpPr/>
          <p:nvPr/>
        </p:nvSpPr>
        <p:spPr>
          <a:xfrm>
            <a:off x="2529679" y="1290730"/>
            <a:ext cx="784555" cy="4846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4B15D93-BD9A-614F-8390-94B3C4BC2481}"/>
              </a:ext>
            </a:extLst>
          </p:cNvPr>
          <p:cNvSpPr/>
          <p:nvPr/>
        </p:nvSpPr>
        <p:spPr>
          <a:xfrm>
            <a:off x="3476338" y="5450691"/>
            <a:ext cx="784555" cy="4846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r>
              <a:rPr lang="en-US" baseline="-25000" dirty="0"/>
              <a:t>3</a:t>
            </a:r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9D31940-7F51-9946-BD5C-9B98266AE221}"/>
              </a:ext>
            </a:extLst>
          </p:cNvPr>
          <p:cNvSpPr/>
          <p:nvPr/>
        </p:nvSpPr>
        <p:spPr>
          <a:xfrm>
            <a:off x="3454133" y="1290730"/>
            <a:ext cx="784555" cy="4846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r>
              <a:rPr lang="en-US" baseline="-25000" dirty="0"/>
              <a:t>3</a:t>
            </a:r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4C41766-0DE2-3E47-B7D8-C4073D783005}"/>
              </a:ext>
            </a:extLst>
          </p:cNvPr>
          <p:cNvSpPr/>
          <p:nvPr/>
        </p:nvSpPr>
        <p:spPr>
          <a:xfrm>
            <a:off x="8974626" y="5464896"/>
            <a:ext cx="784555" cy="4846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r>
              <a:rPr lang="en-US" baseline="-25000" dirty="0"/>
              <a:t>3</a:t>
            </a:r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5693749-C193-5E4B-903F-A292F2C4BE7C}"/>
              </a:ext>
            </a:extLst>
          </p:cNvPr>
          <p:cNvSpPr/>
          <p:nvPr/>
        </p:nvSpPr>
        <p:spPr>
          <a:xfrm>
            <a:off x="9104144" y="1278779"/>
            <a:ext cx="784555" cy="4846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r>
              <a:rPr lang="en-US" baseline="-25000" dirty="0"/>
              <a:t>3</a:t>
            </a:r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4075177-4084-934E-847B-A2487D15E9F5}"/>
              </a:ext>
            </a:extLst>
          </p:cNvPr>
          <p:cNvSpPr/>
          <p:nvPr/>
        </p:nvSpPr>
        <p:spPr>
          <a:xfrm>
            <a:off x="4393722" y="1290730"/>
            <a:ext cx="784555" cy="4846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r>
              <a:rPr lang="en-US" baseline="-25000" dirty="0"/>
              <a:t>4</a:t>
            </a:r>
            <a:endParaRPr lang="en-US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624AFF0D-C1BC-2E4E-BF2E-D4E576BEDA02}"/>
              </a:ext>
            </a:extLst>
          </p:cNvPr>
          <p:cNvSpPr/>
          <p:nvPr/>
        </p:nvSpPr>
        <p:spPr>
          <a:xfrm>
            <a:off x="10065725" y="1278779"/>
            <a:ext cx="784555" cy="4846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r>
              <a:rPr lang="en-US" baseline="-25000" dirty="0"/>
              <a:t>4</a:t>
            </a:r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9C2123A-68A4-9648-9344-AFFAC370A62E}"/>
              </a:ext>
            </a:extLst>
          </p:cNvPr>
          <p:cNvSpPr/>
          <p:nvPr/>
        </p:nvSpPr>
        <p:spPr>
          <a:xfrm>
            <a:off x="4393722" y="5450691"/>
            <a:ext cx="784555" cy="4846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r>
              <a:rPr lang="en-US" baseline="-25000" dirty="0"/>
              <a:t>4</a:t>
            </a:r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005C43A-49D3-7C47-8812-429EDC1A1409}"/>
              </a:ext>
            </a:extLst>
          </p:cNvPr>
          <p:cNvSpPr/>
          <p:nvPr/>
        </p:nvSpPr>
        <p:spPr>
          <a:xfrm>
            <a:off x="9933140" y="5464896"/>
            <a:ext cx="784555" cy="4846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r>
              <a:rPr lang="en-US" baseline="-25000" dirty="0"/>
              <a:t>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00531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A66C89-F787-5A49-8985-15EA7E270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Ring All-Reduce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412996-939E-8E42-AE81-D0CDE255B9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46113"/>
            <a:ext cx="10515600" cy="47117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Simplified communication topology with low fan-in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Overall communication</a:t>
            </a:r>
          </a:p>
          <a:p>
            <a:pPr lvl="1"/>
            <a:r>
              <a:rPr lang="en-US" dirty="0"/>
              <a:t>Same total communication:  </a:t>
            </a:r>
            <a:r>
              <a:rPr lang="en-US" b="1" dirty="0"/>
              <a:t>2*(P-1)*N</a:t>
            </a:r>
          </a:p>
          <a:p>
            <a:pPr lvl="1"/>
            <a:r>
              <a:rPr lang="en-US" b="1" dirty="0"/>
              <a:t>Bandwidth</a:t>
            </a:r>
            <a:r>
              <a:rPr lang="en-US" dirty="0"/>
              <a:t> per round (N) doesn’t depend on P</a:t>
            </a:r>
          </a:p>
          <a:p>
            <a:pPr lvl="1"/>
            <a:r>
              <a:rPr lang="en-US" b="1" dirty="0"/>
              <a:t>Fan-in</a:t>
            </a:r>
            <a:r>
              <a:rPr lang="en-US" dirty="0"/>
              <a:t> is constant (doesn’t depend on P)</a:t>
            </a:r>
          </a:p>
          <a:p>
            <a:r>
              <a:rPr lang="en-US" b="1" dirty="0"/>
              <a:t>Issue: </a:t>
            </a:r>
            <a:r>
              <a:rPr lang="en-US" dirty="0"/>
              <a:t>Number of communication rounds (P-1)</a:t>
            </a:r>
            <a:endParaRPr lang="en-US" b="1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550F021-1F24-9E41-B340-5E48492A9C06}"/>
              </a:ext>
            </a:extLst>
          </p:cNvPr>
          <p:cNvSpPr/>
          <p:nvPr/>
        </p:nvSpPr>
        <p:spPr>
          <a:xfrm>
            <a:off x="4058768" y="2463348"/>
            <a:ext cx="1828800" cy="45720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/>
              <a:t>Machine A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5306DF6D-9832-2543-B47B-224CF77994B2}"/>
              </a:ext>
            </a:extLst>
          </p:cNvPr>
          <p:cNvSpPr/>
          <p:nvPr/>
        </p:nvSpPr>
        <p:spPr>
          <a:xfrm>
            <a:off x="6540635" y="2463348"/>
            <a:ext cx="1828800" cy="45720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/>
              <a:t>Machine B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7AEA6447-C752-684E-8736-A66E3DE8E50E}"/>
              </a:ext>
            </a:extLst>
          </p:cNvPr>
          <p:cNvSpPr/>
          <p:nvPr/>
        </p:nvSpPr>
        <p:spPr>
          <a:xfrm>
            <a:off x="4058768" y="3461200"/>
            <a:ext cx="1828800" cy="45720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Machine D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B6835FA-2CDD-A842-84A0-417BC6B57FDC}"/>
              </a:ext>
            </a:extLst>
          </p:cNvPr>
          <p:cNvSpPr/>
          <p:nvPr/>
        </p:nvSpPr>
        <p:spPr>
          <a:xfrm>
            <a:off x="6540635" y="3461200"/>
            <a:ext cx="1828800" cy="4572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Machine C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BCCD6ED-3735-B045-A46A-CFF79E74B9D8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>
            <a:off x="5887568" y="2691948"/>
            <a:ext cx="653067" cy="0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AB91DA4-8A24-484C-A9C5-41DAFD1E91A7}"/>
              </a:ext>
            </a:extLst>
          </p:cNvPr>
          <p:cNvCxnSpPr>
            <a:cxnSpLocks/>
            <a:stCxn id="7" idx="1"/>
            <a:endCxn id="6" idx="3"/>
          </p:cNvCxnSpPr>
          <p:nvPr/>
        </p:nvCxnSpPr>
        <p:spPr>
          <a:xfrm flipH="1">
            <a:off x="5887568" y="3689800"/>
            <a:ext cx="653067" cy="0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9958187-CB33-A34E-9B6F-2F21E8F719D0}"/>
              </a:ext>
            </a:extLst>
          </p:cNvPr>
          <p:cNvCxnSpPr>
            <a:cxnSpLocks/>
            <a:stCxn id="6" idx="0"/>
            <a:endCxn id="4" idx="2"/>
          </p:cNvCxnSpPr>
          <p:nvPr/>
        </p:nvCxnSpPr>
        <p:spPr>
          <a:xfrm flipV="1">
            <a:off x="4973168" y="2920548"/>
            <a:ext cx="0" cy="540652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7D6AEF0-B14E-1748-974A-FDE1907073BC}"/>
              </a:ext>
            </a:extLst>
          </p:cNvPr>
          <p:cNvCxnSpPr>
            <a:cxnSpLocks/>
            <a:stCxn id="5" idx="2"/>
            <a:endCxn id="7" idx="0"/>
          </p:cNvCxnSpPr>
          <p:nvPr/>
        </p:nvCxnSpPr>
        <p:spPr>
          <a:xfrm>
            <a:off x="7455035" y="2920548"/>
            <a:ext cx="0" cy="540652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45847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01082A2-8557-D643-910F-755656D422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9339" y="1776895"/>
            <a:ext cx="4131365" cy="354909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1D822D0-6C1A-A24B-9C8A-89CF45265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Double Binary Tree All-Reduce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D92162-7D2E-3E4A-A14E-7A67A3229F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46238"/>
            <a:ext cx="10515600" cy="4719225"/>
          </a:xfrm>
        </p:spPr>
        <p:txBody>
          <a:bodyPr>
            <a:normAutofit lnSpcReduction="10000"/>
          </a:bodyPr>
          <a:lstStyle/>
          <a:p>
            <a:r>
              <a:rPr lang="en-US" dirty="0">
                <a:sym typeface="Wingdings" pitchFamily="2" charset="2"/>
              </a:rPr>
              <a:t>Two overlaid binary reduction trees</a:t>
            </a:r>
          </a:p>
          <a:p>
            <a:endParaRPr lang="en-US" dirty="0">
              <a:sym typeface="Wingdings" pitchFamily="2" charset="2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Double the fan-in </a:t>
            </a:r>
            <a:r>
              <a:rPr lang="en-US" dirty="0">
                <a:sym typeface="Wingdings" pitchFamily="2" charset="2"/>
              </a:rPr>
              <a:t> Log(p) rounds of communication</a:t>
            </a:r>
          </a:p>
          <a:p>
            <a:pPr lvl="1"/>
            <a:r>
              <a:rPr lang="en-US" dirty="0">
                <a:sym typeface="Wingdings" pitchFamily="2" charset="2"/>
              </a:rPr>
              <a:t>Currently used on Summit super-computer and latest NCCL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27F0F7-83C4-4546-8082-A4E4333F5C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375320"/>
            <a:ext cx="4620576" cy="25528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E1E4953-25FD-1446-9AC7-036382301C7D}"/>
              </a:ext>
            </a:extLst>
          </p:cNvPr>
          <p:cNvSpPr txBox="1"/>
          <p:nvPr/>
        </p:nvSpPr>
        <p:spPr>
          <a:xfrm>
            <a:off x="5088755" y="6365463"/>
            <a:ext cx="6891630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400" dirty="0">
                <a:hlinkClick r:id="rId4"/>
              </a:rPr>
              <a:t>https://devblogs.nvidia.com/massively-scale-deep-learning-training-nccl-2-4/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2054757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851" y="-6377"/>
            <a:ext cx="7886700" cy="1325563"/>
          </a:xfrm>
        </p:spPr>
        <p:txBody>
          <a:bodyPr/>
          <a:lstStyle/>
          <a:p>
            <a:r>
              <a:rPr lang="en-US" dirty="0"/>
              <a:t>Can we compute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9455" y="4524997"/>
            <a:ext cx="1503070" cy="1665453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1929785" y="3779189"/>
            <a:ext cx="2958353" cy="2958353"/>
            <a:chOff x="829874" y="3296876"/>
            <a:chExt cx="2958353" cy="2958353"/>
          </a:xfrm>
        </p:grpSpPr>
        <p:sp>
          <p:nvSpPr>
            <p:cNvPr id="21" name="Circular Arrow 20"/>
            <p:cNvSpPr/>
            <p:nvPr/>
          </p:nvSpPr>
          <p:spPr>
            <a:xfrm rot="10800000">
              <a:off x="829874" y="3296876"/>
              <a:ext cx="2958353" cy="2958353"/>
            </a:xfrm>
            <a:prstGeom prst="circularArrow">
              <a:avLst>
                <a:gd name="adj1" fmla="val 6732"/>
                <a:gd name="adj2" fmla="val 1142319"/>
                <a:gd name="adj3" fmla="val 20410808"/>
                <a:gd name="adj4" fmla="val 187223"/>
                <a:gd name="adj5" fmla="val 9266"/>
              </a:avLst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262130" y="4448607"/>
              <a:ext cx="209384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dirty="0"/>
                <a:t>Algorithm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5232587" y="4322565"/>
            <a:ext cx="2444963" cy="770167"/>
            <a:chOff x="3371851" y="3314309"/>
            <a:chExt cx="2444963" cy="770167"/>
          </a:xfrm>
        </p:grpSpPr>
        <p:sp>
          <p:nvSpPr>
            <p:cNvPr id="17" name="Right Arrow 16"/>
            <p:cNvSpPr/>
            <p:nvPr/>
          </p:nvSpPr>
          <p:spPr>
            <a:xfrm>
              <a:off x="3371851" y="3838587"/>
              <a:ext cx="2444963" cy="245889"/>
            </a:xfrm>
            <a:prstGeom prst="rightArrow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" name="Group 17"/>
            <p:cNvGrpSpPr/>
            <p:nvPr/>
          </p:nvGrpSpPr>
          <p:grpSpPr>
            <a:xfrm>
              <a:off x="3645515" y="3314309"/>
              <a:ext cx="1618659" cy="508000"/>
              <a:chOff x="3448820" y="3806533"/>
              <a:chExt cx="1618659" cy="508000"/>
            </a:xfrm>
          </p:grpSpPr>
          <p:sp>
            <p:nvSpPr>
              <p:cNvPr id="19" name="TextBox 18"/>
              <p:cNvSpPr txBox="1"/>
              <p:nvPr/>
            </p:nvSpPr>
            <p:spPr>
              <a:xfrm>
                <a:off x="3448820" y="3834836"/>
                <a:ext cx="118333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Query:</a:t>
                </a:r>
              </a:p>
            </p:txBody>
          </p:sp>
          <p:pic>
            <p:nvPicPr>
              <p:cNvPr id="20" name="Picture 19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622979" y="3806533"/>
                <a:ext cx="444500" cy="508000"/>
              </a:xfrm>
              <a:prstGeom prst="rect">
                <a:avLst/>
              </a:prstGeom>
            </p:spPr>
          </p:pic>
        </p:grpSp>
      </p:grpSp>
      <p:grpSp>
        <p:nvGrpSpPr>
          <p:cNvPr id="8" name="Group 7"/>
          <p:cNvGrpSpPr/>
          <p:nvPr/>
        </p:nvGrpSpPr>
        <p:grpSpPr>
          <a:xfrm>
            <a:off x="5196633" y="5223588"/>
            <a:ext cx="2480916" cy="713439"/>
            <a:chOff x="3335897" y="4215332"/>
            <a:chExt cx="2480916" cy="713439"/>
          </a:xfrm>
        </p:grpSpPr>
        <p:sp>
          <p:nvSpPr>
            <p:cNvPr id="13" name="Right Arrow 12"/>
            <p:cNvSpPr/>
            <p:nvPr/>
          </p:nvSpPr>
          <p:spPr>
            <a:xfrm rot="10800000">
              <a:off x="3371850" y="4215332"/>
              <a:ext cx="2444963" cy="245889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" name="Group 13"/>
            <p:cNvGrpSpPr/>
            <p:nvPr/>
          </p:nvGrpSpPr>
          <p:grpSpPr>
            <a:xfrm>
              <a:off x="3335897" y="4467106"/>
              <a:ext cx="1992148" cy="461665"/>
              <a:chOff x="3411621" y="5073821"/>
              <a:chExt cx="1992148" cy="461665"/>
            </a:xfrm>
          </p:grpSpPr>
          <p:sp>
            <p:nvSpPr>
              <p:cNvPr id="15" name="TextBox 14"/>
              <p:cNvSpPr txBox="1"/>
              <p:nvPr/>
            </p:nvSpPr>
            <p:spPr>
              <a:xfrm>
                <a:off x="3411621" y="5073821"/>
                <a:ext cx="169790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Response:</a:t>
                </a:r>
              </a:p>
            </p:txBody>
          </p:sp>
          <p:pic>
            <p:nvPicPr>
              <p:cNvPr id="16" name="Picture 15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073569" y="5114154"/>
                <a:ext cx="330200" cy="381000"/>
              </a:xfrm>
              <a:prstGeom prst="rect">
                <a:avLst/>
              </a:prstGeom>
            </p:spPr>
          </p:pic>
        </p:grpSp>
      </p:grpSp>
      <p:grpSp>
        <p:nvGrpSpPr>
          <p:cNvPr id="9" name="Group 8"/>
          <p:cNvGrpSpPr/>
          <p:nvPr/>
        </p:nvGrpSpPr>
        <p:grpSpPr>
          <a:xfrm>
            <a:off x="8787895" y="3193380"/>
            <a:ext cx="3044007" cy="1171618"/>
            <a:chOff x="5505405" y="2708225"/>
            <a:chExt cx="3044007" cy="1171618"/>
          </a:xfrm>
        </p:grpSpPr>
        <p:sp>
          <p:nvSpPr>
            <p:cNvPr id="11" name="Cloud Callout 10"/>
            <p:cNvSpPr/>
            <p:nvPr/>
          </p:nvSpPr>
          <p:spPr>
            <a:xfrm>
              <a:off x="5505405" y="2708225"/>
              <a:ext cx="3044007" cy="1171618"/>
            </a:xfrm>
            <a:prstGeom prst="cloudCallout">
              <a:avLst>
                <a:gd name="adj1" fmla="val -30032"/>
                <a:gd name="adj2" fmla="val 64392"/>
              </a:avLst>
            </a:prstGeom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13437" y="2915906"/>
              <a:ext cx="2267359" cy="728428"/>
            </a:xfrm>
            <a:prstGeom prst="rect">
              <a:avLst/>
            </a:prstGeom>
          </p:spPr>
        </p:pic>
      </p:grpSp>
      <p:pic>
        <p:nvPicPr>
          <p:cNvPr id="23" name="Picture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96201" y="1414469"/>
            <a:ext cx="3822700" cy="558800"/>
          </a:xfrm>
          <a:prstGeom prst="rect">
            <a:avLst/>
          </a:prstGeom>
        </p:spPr>
      </p:pic>
      <p:sp>
        <p:nvSpPr>
          <p:cNvPr id="24" name="Title 1"/>
          <p:cNvSpPr txBox="1">
            <a:spLocks/>
          </p:cNvSpPr>
          <p:nvPr/>
        </p:nvSpPr>
        <p:spPr>
          <a:xfrm>
            <a:off x="627682" y="2059789"/>
            <a:ext cx="10935604" cy="17135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using the statistical query pattern</a:t>
            </a:r>
            <a:br>
              <a:rPr lang="en-US" dirty="0"/>
            </a:br>
            <a:r>
              <a:rPr lang="en-US" dirty="0"/>
              <a:t>in map-reduce?</a:t>
            </a:r>
          </a:p>
        </p:txBody>
      </p:sp>
    </p:spTree>
    <p:extLst>
      <p:ext uri="{BB962C8B-B14F-4D97-AF65-F5344CB8AC3E}">
        <p14:creationId xmlns:p14="http://schemas.microsoft.com/office/powerpoint/2010/main" val="165987248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BFBB465-E507-4447-A64E-6B9E2EC46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Dimensions of Parallelism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489BFBF-75E1-FA4B-B7A3-A567FDE5AF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1778" y="3136108"/>
            <a:ext cx="10515600" cy="1500187"/>
          </a:xfrm>
        </p:spPr>
        <p:txBody>
          <a:bodyPr/>
          <a:lstStyle/>
          <a:p>
            <a:r>
              <a:rPr lang="en-US" dirty="0"/>
              <a:t>Review:</a:t>
            </a:r>
          </a:p>
        </p:txBody>
      </p:sp>
    </p:spTree>
    <p:extLst>
      <p:ext uri="{BB962C8B-B14F-4D97-AF65-F5344CB8AC3E}">
        <p14:creationId xmlns:p14="http://schemas.microsoft.com/office/powerpoint/2010/main" val="305182096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4D3324B-543E-3A40-90B4-C1B2052ECB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5148" y="1107123"/>
            <a:ext cx="10515600" cy="5585671"/>
          </a:xfrm>
        </p:spPr>
        <p:txBody>
          <a:bodyPr>
            <a:normAutofit/>
          </a:bodyPr>
          <a:lstStyle/>
          <a:p>
            <a:pPr marL="14287" indent="0">
              <a:buNone/>
            </a:pPr>
            <a:r>
              <a:rPr lang="en-US" dirty="0"/>
              <a:t>Parallelizing mini-batch gradient calculation with model replicated to all machines.</a:t>
            </a:r>
          </a:p>
          <a:p>
            <a:r>
              <a:rPr lang="en-US" u="sng" dirty="0"/>
              <a:t>Synchronous Execution (Most Common)</a:t>
            </a:r>
          </a:p>
          <a:p>
            <a:pPr lvl="1"/>
            <a:r>
              <a:rPr lang="en-US" b="1" dirty="0"/>
              <a:t>Strengths: </a:t>
            </a:r>
            <a:r>
              <a:rPr lang="en-US" dirty="0"/>
              <a:t>deterministic, parallelism does not effect result</a:t>
            </a:r>
          </a:p>
          <a:p>
            <a:pPr lvl="1"/>
            <a:r>
              <a:rPr lang="en-US" b="1" dirty="0"/>
              <a:t>Weaknesses: </a:t>
            </a:r>
            <a:r>
              <a:rPr lang="en-US" dirty="0"/>
              <a:t>need large batch sizes, frequent blocking comm., learning rate scaling, doesn’t work with batch normalization </a:t>
            </a:r>
          </a:p>
          <a:p>
            <a:r>
              <a:rPr lang="en-US" u="sng" dirty="0"/>
              <a:t>Asynchronous Execution (Popular in Research)</a:t>
            </a:r>
          </a:p>
          <a:p>
            <a:pPr lvl="1"/>
            <a:r>
              <a:rPr lang="en-US" b="1" dirty="0"/>
              <a:t>Strengths: </a:t>
            </a:r>
            <a:r>
              <a:rPr lang="en-US" dirty="0"/>
              <a:t>eliminate blocking and use background comm., batches don’t need to span machines </a:t>
            </a:r>
          </a:p>
          <a:p>
            <a:pPr lvl="1"/>
            <a:r>
              <a:rPr lang="en-US" b="1" dirty="0"/>
              <a:t>Weaknesses:</a:t>
            </a:r>
            <a:r>
              <a:rPr lang="en-US" dirty="0"/>
              <a:t> affects convergence (stability)</a:t>
            </a:r>
          </a:p>
          <a:p>
            <a:r>
              <a:rPr lang="en-US" dirty="0"/>
              <a:t>Issues:</a:t>
            </a:r>
          </a:p>
          <a:p>
            <a:pPr lvl="1"/>
            <a:r>
              <a:rPr lang="en-US" dirty="0"/>
              <a:t>Model and activations must fit in each machine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FCE9D2E-C9B7-094D-A312-100DCD1782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398" y="91315"/>
            <a:ext cx="10801350" cy="1325563"/>
          </a:xfrm>
        </p:spPr>
        <p:txBody>
          <a:bodyPr/>
          <a:lstStyle/>
          <a:p>
            <a:r>
              <a:rPr lang="en-US" dirty="0"/>
              <a:t>Data Parallelism</a:t>
            </a:r>
          </a:p>
        </p:txBody>
      </p:sp>
    </p:spTree>
    <p:extLst>
      <p:ext uri="{BB962C8B-B14F-4D97-AF65-F5344CB8AC3E}">
        <p14:creationId xmlns:p14="http://schemas.microsoft.com/office/powerpoint/2010/main" val="2928425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bldLvl="3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4D3324B-543E-3A40-90B4-C1B2052ECB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5148" y="1360074"/>
            <a:ext cx="10515600" cy="5589366"/>
          </a:xfrm>
        </p:spPr>
        <p:txBody>
          <a:bodyPr>
            <a:normAutofit/>
          </a:bodyPr>
          <a:lstStyle/>
          <a:p>
            <a:pPr marL="14287" indent="0">
              <a:buNone/>
            </a:pPr>
            <a:r>
              <a:rPr lang="en-US" dirty="0"/>
              <a:t>Divide the model across machines and replicate the data.</a:t>
            </a:r>
          </a:p>
          <a:p>
            <a:pPr>
              <a:buFont typeface="Wingdings" pitchFamily="2" charset="2"/>
              <a:buChar char="Ø"/>
            </a:pPr>
            <a:r>
              <a:rPr lang="en-US" dirty="0"/>
              <a:t>Supports large models and activations</a:t>
            </a:r>
          </a:p>
          <a:p>
            <a:pPr>
              <a:buFont typeface="Wingdings" pitchFamily="2" charset="2"/>
              <a:buChar char="Ø"/>
            </a:pPr>
            <a:r>
              <a:rPr lang="en-US" dirty="0"/>
              <a:t>Requires communication within single evaluation</a:t>
            </a:r>
          </a:p>
          <a:p>
            <a:pPr>
              <a:buFont typeface="Wingdings" pitchFamily="2" charset="2"/>
              <a:buChar char="Ø"/>
            </a:pPr>
            <a:r>
              <a:rPr lang="en-US" dirty="0"/>
              <a:t>How to best divide a model?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/>
              <a:t>Split individual layers 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/>
              <a:t>which dimension? 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>
                <a:sym typeface="Wingdings" pitchFamily="2" charset="2"/>
              </a:rPr>
              <a:t>Batch or Spatial  depends on operation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>
                <a:sym typeface="Wingdings" pitchFamily="2" charset="2"/>
              </a:rPr>
              <a:t>Split across layers 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>
                <a:sym typeface="Wingdings" pitchFamily="2" charset="2"/>
              </a:rPr>
              <a:t>Only one set of layers active a time  </a:t>
            </a:r>
            <a:br>
              <a:rPr lang="en-US" dirty="0">
                <a:sym typeface="Wingdings" pitchFamily="2" charset="2"/>
              </a:rPr>
            </a:br>
            <a:r>
              <a:rPr lang="en-US" dirty="0">
                <a:sym typeface="Wingdings" pitchFamily="2" charset="2"/>
              </a:rPr>
              <a:t>poor work balance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err="1">
                <a:sym typeface="Wingdings" pitchFamily="2" charset="2"/>
              </a:rPr>
              <a:t>Soln</a:t>
            </a:r>
            <a:r>
              <a:rPr lang="en-US" dirty="0">
                <a:sym typeface="Wingdings" pitchFamily="2" charset="2"/>
              </a:rPr>
              <a:t>: Pipelining Parallelism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FCE9D2E-C9B7-094D-A312-100DCD1782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398" y="165206"/>
            <a:ext cx="10801350" cy="1325563"/>
          </a:xfrm>
        </p:spPr>
        <p:txBody>
          <a:bodyPr/>
          <a:lstStyle/>
          <a:p>
            <a:r>
              <a:rPr lang="en-US" dirty="0"/>
              <a:t>Model Parallelism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FCF8AC7-C62E-C54D-B15A-F118DA9DEC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8704" y="3290463"/>
            <a:ext cx="4072698" cy="3427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578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bldLvl="3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1E4F4B-59E8-2146-851B-B68C3E6F07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450" y="210947"/>
            <a:ext cx="10801350" cy="1325563"/>
          </a:xfrm>
        </p:spPr>
        <p:txBody>
          <a:bodyPr/>
          <a:lstStyle/>
          <a:p>
            <a:r>
              <a:rPr lang="en-US" dirty="0"/>
              <a:t>Pipeline Parallelism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69B6A3-9BE6-694C-B908-F92CD93D23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0993"/>
            <a:ext cx="10515600" cy="4351339"/>
          </a:xfrm>
        </p:spPr>
        <p:txBody>
          <a:bodyPr/>
          <a:lstStyle/>
          <a:p>
            <a:r>
              <a:rPr lang="en-US" dirty="0"/>
              <a:t>Combine model and data parallelism to concurrently process multiple layers and batches.</a:t>
            </a:r>
          </a:p>
          <a:p>
            <a:pPr lvl="1"/>
            <a:r>
              <a:rPr lang="en-US" dirty="0"/>
              <a:t>Originally described in </a:t>
            </a:r>
            <a:r>
              <a:rPr lang="en-US" dirty="0" err="1"/>
              <a:t>GPipe</a:t>
            </a:r>
            <a:r>
              <a:rPr lang="en-US" dirty="0"/>
              <a:t>*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4C02AD6-E263-A84D-B4C4-E4CF372565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4560" y="2874299"/>
            <a:ext cx="8022336" cy="3335748"/>
          </a:xfrm>
          <a:prstGeom prst="rect">
            <a:avLst/>
          </a:prstGeom>
        </p:spPr>
      </p:pic>
      <p:sp>
        <p:nvSpPr>
          <p:cNvPr id="7" name="Rectangle 6">
            <a:hlinkClick r:id="rId3"/>
            <a:extLst>
              <a:ext uri="{FF2B5EF4-FFF2-40B4-BE49-F238E27FC236}">
                <a16:creationId xmlns:a16="http://schemas.microsoft.com/office/drawing/2014/main" id="{958DED58-0AC1-354C-9A8C-ADA9049E5771}"/>
              </a:ext>
            </a:extLst>
          </p:cNvPr>
          <p:cNvSpPr/>
          <p:nvPr/>
        </p:nvSpPr>
        <p:spPr>
          <a:xfrm>
            <a:off x="6370320" y="6453046"/>
            <a:ext cx="56691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NimbusRomNo9L"/>
              </a:rPr>
              <a:t>*</a:t>
            </a:r>
            <a:r>
              <a:rPr lang="en-US" dirty="0">
                <a:latin typeface="NimbusRomNo9L"/>
                <a:hlinkClick r:id="rId3"/>
              </a:rPr>
              <a:t>GPipe: Easy Scaling with Micro-Batch Pipeline Parallelism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112282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71018F-CE38-4643-AF6A-71D132C7CD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450" y="0"/>
            <a:ext cx="10801350" cy="1325563"/>
          </a:xfrm>
        </p:spPr>
        <p:txBody>
          <a:bodyPr/>
          <a:lstStyle/>
          <a:p>
            <a:r>
              <a:rPr lang="en-US" dirty="0"/>
              <a:t>Operator Level Parallelism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88ACB75-E274-0145-BBAE-78AE7D15B9B5}"/>
              </a:ext>
            </a:extLst>
          </p:cNvPr>
          <p:cNvGrpSpPr/>
          <p:nvPr/>
        </p:nvGrpSpPr>
        <p:grpSpPr>
          <a:xfrm>
            <a:off x="6021394" y="2011680"/>
            <a:ext cx="6170606" cy="4846320"/>
            <a:chOff x="5556093" y="1646238"/>
            <a:chExt cx="6635907" cy="521176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66FAF4D-D0F0-824B-B363-A3DC3533E34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556093" y="1646238"/>
              <a:ext cx="6635907" cy="5211762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63A4E5F-52C3-D843-A8AD-E1D440DD5AC5}"/>
                </a:ext>
              </a:extLst>
            </p:cNvPr>
            <p:cNvSpPr txBox="1"/>
            <p:nvPr/>
          </p:nvSpPr>
          <p:spPr>
            <a:xfrm>
              <a:off x="9537192" y="1728216"/>
              <a:ext cx="2316660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im2col convolution</a:t>
              </a:r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379D64-101C-C043-8279-200FA0EFD9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8744" y="1184910"/>
            <a:ext cx="10515600" cy="4351339"/>
          </a:xfrm>
        </p:spPr>
        <p:txBody>
          <a:bodyPr/>
          <a:lstStyle/>
          <a:p>
            <a:r>
              <a:rPr lang="en-US" dirty="0"/>
              <a:t>Exploiting the parallelism within linear algebra and convolution operations (a form of model parallelism)</a:t>
            </a:r>
          </a:p>
          <a:p>
            <a:r>
              <a:rPr lang="en-US" dirty="0"/>
              <a:t>Multiple dimensions</a:t>
            </a:r>
          </a:p>
          <a:p>
            <a:pPr lvl="1"/>
            <a:r>
              <a:rPr lang="en-US" dirty="0"/>
              <a:t>Batch, spatial, time, …</a:t>
            </a:r>
          </a:p>
          <a:p>
            <a:r>
              <a:rPr lang="en-US" dirty="0"/>
              <a:t>Typically cast operators</a:t>
            </a:r>
            <a:br>
              <a:rPr lang="en-US" dirty="0"/>
            </a:br>
            <a:r>
              <a:rPr lang="en-US" dirty="0"/>
              <a:t>as linear alg. routines </a:t>
            </a:r>
            <a:br>
              <a:rPr lang="en-US" dirty="0"/>
            </a:br>
            <a:r>
              <a:rPr lang="en-US" dirty="0"/>
              <a:t>and leverage</a:t>
            </a:r>
            <a:br>
              <a:rPr lang="en-US" dirty="0"/>
            </a:br>
            <a:r>
              <a:rPr lang="en-US" dirty="0"/>
              <a:t>optimizes BLAS libraries</a:t>
            </a:r>
          </a:p>
        </p:txBody>
      </p:sp>
    </p:spTree>
    <p:extLst>
      <p:ext uri="{BB962C8B-B14F-4D97-AF65-F5344CB8AC3E}">
        <p14:creationId xmlns:p14="http://schemas.microsoft.com/office/powerpoint/2010/main" val="121497841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F3E9108-99E4-324B-919F-CE417FBE5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weeks readings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48AD8EB-DA8F-D842-A61D-59538BA57D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24241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1C9823-97A9-F445-9E94-7064E9C55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 for the Week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84CBDF-2B95-B24A-9F25-26A522F843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46238"/>
            <a:ext cx="11189677" cy="4808440"/>
          </a:xfrm>
        </p:spPr>
        <p:txBody>
          <a:bodyPr>
            <a:normAutofit/>
          </a:bodyPr>
          <a:lstStyle/>
          <a:p>
            <a:r>
              <a:rPr lang="en-US" dirty="0">
                <a:hlinkClick r:id="rId2"/>
              </a:rPr>
              <a:t>Scaling Distributed Machine Learning with the Parameter Server</a:t>
            </a:r>
            <a:r>
              <a:rPr lang="en-US" sz="2000" dirty="0"/>
              <a:t> (OSDI’14)</a:t>
            </a:r>
          </a:p>
          <a:p>
            <a:pPr lvl="1"/>
            <a:r>
              <a:rPr lang="en-US" dirty="0"/>
              <a:t>Paper describing the parameter server system</a:t>
            </a:r>
          </a:p>
          <a:p>
            <a:r>
              <a:rPr lang="en-US" dirty="0">
                <a:hlinkClick r:id="rId3"/>
              </a:rPr>
              <a:t>PipeDream: Generalized Pipeline Parallelism for DNN Training</a:t>
            </a:r>
            <a:r>
              <a:rPr lang="en-US" dirty="0"/>
              <a:t> </a:t>
            </a:r>
            <a:r>
              <a:rPr lang="en-US" sz="2000" dirty="0"/>
              <a:t>(SOSP’19)</a:t>
            </a:r>
          </a:p>
          <a:p>
            <a:pPr lvl="1"/>
            <a:r>
              <a:rPr lang="en-US" dirty="0"/>
              <a:t>Latest paper exploring pipeline parallel training</a:t>
            </a:r>
          </a:p>
          <a:p>
            <a:r>
              <a:rPr lang="en-US" dirty="0">
                <a:hlinkClick r:id="rId4"/>
              </a:rPr>
              <a:t>Adaptive Communication Strategies to Achieve the Best Error-Runtime Trade-off in Local-Update SGD</a:t>
            </a:r>
            <a:r>
              <a:rPr lang="en-US" dirty="0"/>
              <a:t> </a:t>
            </a:r>
            <a:r>
              <a:rPr lang="en-US" sz="2000" dirty="0"/>
              <a:t>(SysML’19)</a:t>
            </a:r>
          </a:p>
          <a:p>
            <a:pPr lvl="1"/>
            <a:r>
              <a:rPr lang="en-US" dirty="0"/>
              <a:t>Dynamic averaging approach to distributed training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6579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062C68-07DF-3743-BC78-5C890DFE66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658" y="523838"/>
            <a:ext cx="8893038" cy="1550265"/>
          </a:xfrm>
        </p:spPr>
        <p:txBody>
          <a:bodyPr>
            <a:noAutofit/>
          </a:bodyPr>
          <a:lstStyle/>
          <a:p>
            <a:r>
              <a:rPr lang="en-US" sz="3600" dirty="0"/>
              <a:t>Scaling Distributed Machine Learning with the Parameter Server </a:t>
            </a:r>
            <a:r>
              <a:rPr lang="en-US" sz="2400" dirty="0"/>
              <a:t>(OSDI’14)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47A6B7-1CB1-3C49-ACD4-129156A63B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6835" y="2450949"/>
            <a:ext cx="11330608" cy="3990355"/>
          </a:xfrm>
        </p:spPr>
        <p:txBody>
          <a:bodyPr/>
          <a:lstStyle/>
          <a:p>
            <a:r>
              <a:rPr lang="en-US" sz="2400" dirty="0"/>
              <a:t>Describes the key-value store customized for machine learning</a:t>
            </a:r>
            <a:endParaRPr lang="en-US" sz="1800" dirty="0"/>
          </a:p>
          <a:p>
            <a:pPr lvl="1"/>
            <a:r>
              <a:rPr lang="en-US" dirty="0"/>
              <a:t>Builds on earlier work in parameter servers </a:t>
            </a:r>
          </a:p>
          <a:p>
            <a:r>
              <a:rPr lang="en-US" sz="2400" b="1" dirty="0"/>
              <a:t>Additional Context: </a:t>
            </a:r>
            <a:r>
              <a:rPr lang="en-US" sz="2400" dirty="0"/>
              <a:t>focused on topic modeling and sparse regression</a:t>
            </a:r>
          </a:p>
          <a:p>
            <a:r>
              <a:rPr lang="en-US" sz="2400" b="1" dirty="0"/>
              <a:t>Key Ideas: </a:t>
            </a:r>
            <a:r>
              <a:rPr lang="en-US" sz="2400" dirty="0"/>
              <a:t>There are many ideas …</a:t>
            </a:r>
          </a:p>
          <a:p>
            <a:pPr lvl="1"/>
            <a:r>
              <a:rPr lang="en-US" sz="2000" dirty="0"/>
              <a:t>Keys – Value pairs with </a:t>
            </a:r>
            <a:r>
              <a:rPr lang="en-US" sz="2000" b="1" dirty="0"/>
              <a:t>linear algebra</a:t>
            </a:r>
            <a:r>
              <a:rPr lang="en-US" sz="2000" dirty="0"/>
              <a:t> semantics</a:t>
            </a:r>
            <a:r>
              <a:rPr lang="en-US" sz="2000" b="1" dirty="0"/>
              <a:t> </a:t>
            </a:r>
            <a:r>
              <a:rPr lang="en-US" sz="2000" dirty="0"/>
              <a:t>(e.g., get by range)</a:t>
            </a:r>
            <a:endParaRPr lang="en-US" sz="2000" b="1" dirty="0"/>
          </a:p>
          <a:p>
            <a:pPr lvl="1"/>
            <a:r>
              <a:rPr lang="en-US" sz="2000" dirty="0"/>
              <a:t>User defined </a:t>
            </a:r>
            <a:r>
              <a:rPr lang="en-US" sz="2000" b="1" dirty="0"/>
              <a:t>event handlers</a:t>
            </a:r>
            <a:r>
              <a:rPr lang="en-US" sz="2000" dirty="0"/>
              <a:t> on parameter servers and workers</a:t>
            </a:r>
          </a:p>
          <a:p>
            <a:pPr lvl="1"/>
            <a:r>
              <a:rPr lang="en-US" sz="2000" dirty="0"/>
              <a:t>Several different </a:t>
            </a:r>
            <a:r>
              <a:rPr lang="en-US" sz="2000" b="1" dirty="0"/>
              <a:t>consistency models</a:t>
            </a:r>
          </a:p>
          <a:p>
            <a:pPr lvl="1"/>
            <a:r>
              <a:rPr lang="en-US" sz="2000" b="1" dirty="0"/>
              <a:t>User defined filters </a:t>
            </a:r>
            <a:r>
              <a:rPr lang="en-US" sz="2000" dirty="0"/>
              <a:t> to determine when updates are communicated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762131-8352-B440-A004-8DE3302866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9692" y="0"/>
            <a:ext cx="2855474" cy="2450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44977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062C68-07DF-3743-BC78-5C890DFE66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658" y="275360"/>
            <a:ext cx="7796419" cy="1550265"/>
          </a:xfrm>
        </p:spPr>
        <p:txBody>
          <a:bodyPr>
            <a:noAutofit/>
          </a:bodyPr>
          <a:lstStyle/>
          <a:p>
            <a:r>
              <a:rPr lang="en-US" sz="3600" dirty="0" err="1"/>
              <a:t>PipeDream</a:t>
            </a:r>
            <a:r>
              <a:rPr lang="en-US" sz="3600" dirty="0"/>
              <a:t>: Generalized Pipeline Parallelism for DNN Training </a:t>
            </a:r>
            <a:r>
              <a:rPr lang="en-US" sz="2400" dirty="0"/>
              <a:t>(SOSP’19)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47A6B7-1CB1-3C49-ACD4-129156A63B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6835" y="1864540"/>
            <a:ext cx="11330608" cy="3990355"/>
          </a:xfrm>
        </p:spPr>
        <p:txBody>
          <a:bodyPr/>
          <a:lstStyle/>
          <a:p>
            <a:r>
              <a:rPr lang="en-US" sz="2400" dirty="0"/>
              <a:t>Contemporaneously published with:</a:t>
            </a:r>
          </a:p>
          <a:p>
            <a:pPr lvl="1"/>
            <a:r>
              <a:rPr lang="en-US" sz="1800" dirty="0">
                <a:hlinkClick r:id="rId2"/>
              </a:rPr>
              <a:t>GPipe: Efficient Training of Giant Neural Networks using Pipeline Parallelism</a:t>
            </a:r>
            <a:r>
              <a:rPr lang="en-US" sz="1800" dirty="0"/>
              <a:t> (arXiv’18)</a:t>
            </a:r>
          </a:p>
          <a:p>
            <a:r>
              <a:rPr lang="en-US" b="1" dirty="0"/>
              <a:t>Key idea: </a:t>
            </a:r>
            <a:r>
              <a:rPr lang="en-US" dirty="0"/>
              <a:t>Leverage pipeline parallelism during training</a:t>
            </a:r>
          </a:p>
          <a:p>
            <a:pPr lvl="1"/>
            <a:r>
              <a:rPr lang="en-US" b="1" dirty="0"/>
              <a:t>Automatically</a:t>
            </a:r>
            <a:r>
              <a:rPr lang="en-US" dirty="0"/>
              <a:t> constructs pipeline partition + schedule</a:t>
            </a:r>
          </a:p>
          <a:p>
            <a:pPr lvl="1"/>
            <a:r>
              <a:rPr lang="en-US" dirty="0"/>
              <a:t>Leverage </a:t>
            </a:r>
            <a:r>
              <a:rPr lang="en-US" b="1" dirty="0"/>
              <a:t>bounded staleness </a:t>
            </a:r>
            <a:r>
              <a:rPr lang="en-US" dirty="0"/>
              <a:t>+ </a:t>
            </a:r>
            <a:r>
              <a:rPr lang="en-US" b="1" dirty="0"/>
              <a:t>versioned activations</a:t>
            </a:r>
            <a:r>
              <a:rPr lang="en-US" dirty="0"/>
              <a:t> to eliminate </a:t>
            </a:r>
            <a:r>
              <a:rPr lang="en-US" b="1" dirty="0"/>
              <a:t>bubbles</a:t>
            </a:r>
          </a:p>
          <a:p>
            <a:pPr lvl="1"/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BD91936-C39C-7441-8119-71768247858A}"/>
              </a:ext>
            </a:extLst>
          </p:cNvPr>
          <p:cNvGrpSpPr/>
          <p:nvPr/>
        </p:nvGrpSpPr>
        <p:grpSpPr>
          <a:xfrm>
            <a:off x="625828" y="4383650"/>
            <a:ext cx="6110906" cy="2044460"/>
            <a:chOff x="625828" y="4476414"/>
            <a:chExt cx="6110906" cy="204446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B2B6E44-889A-4645-8A1C-2052A297FBF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26131" y="4476414"/>
              <a:ext cx="5010603" cy="2044460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F6CB686-20E0-1442-9D2E-DECFEEF96D8C}"/>
                </a:ext>
              </a:extLst>
            </p:cNvPr>
            <p:cNvSpPr txBox="1"/>
            <p:nvPr/>
          </p:nvSpPr>
          <p:spPr>
            <a:xfrm>
              <a:off x="625828" y="5267811"/>
              <a:ext cx="1090363" cy="46166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2400" b="1" dirty="0" err="1"/>
                <a:t>GPipe</a:t>
              </a:r>
              <a:endParaRPr lang="en-US" sz="2400" b="1" dirty="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2B53146-2558-DB46-A203-F539288607BE}"/>
              </a:ext>
            </a:extLst>
          </p:cNvPr>
          <p:cNvGrpSpPr/>
          <p:nvPr/>
        </p:nvGrpSpPr>
        <p:grpSpPr>
          <a:xfrm>
            <a:off x="6931264" y="4343894"/>
            <a:ext cx="4555058" cy="2328811"/>
            <a:chOff x="7316179" y="4436424"/>
            <a:chExt cx="4555058" cy="2328811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21CD42E-466B-0740-AFEA-3B872FD319D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316179" y="4898089"/>
              <a:ext cx="4555058" cy="1867146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1E55D69-F158-7E4F-AE88-806F29DE480D}"/>
                </a:ext>
              </a:extLst>
            </p:cNvPr>
            <p:cNvSpPr txBox="1"/>
            <p:nvPr/>
          </p:nvSpPr>
          <p:spPr>
            <a:xfrm>
              <a:off x="8922576" y="4436424"/>
              <a:ext cx="1834156" cy="46166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2400" b="1" dirty="0" err="1"/>
                <a:t>PipeDream</a:t>
              </a:r>
              <a:endParaRPr lang="en-US" sz="2400" b="1" dirty="0"/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6CF65837-3C74-9D49-90EB-DEC12F9080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53738" y="171546"/>
            <a:ext cx="2922644" cy="2001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832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8517845-26E7-9C49-8FCF-386D0B305F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6933" y="2641902"/>
            <a:ext cx="7445067" cy="371022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CE71211-4A27-B941-B67A-2AE66BCCF1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Bounded Staleness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09EC7D-A352-764D-8CDA-2F7B87BE3E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5" y="1501534"/>
            <a:ext cx="10515600" cy="4351339"/>
          </a:xfrm>
        </p:spPr>
        <p:txBody>
          <a:bodyPr/>
          <a:lstStyle/>
          <a:p>
            <a:r>
              <a:rPr lang="en-US" dirty="0"/>
              <a:t>Developed as part of the parameter server work at CMU</a:t>
            </a:r>
          </a:p>
          <a:p>
            <a:pPr lvl="1"/>
            <a:r>
              <a:rPr lang="en-US" dirty="0">
                <a:hlinkClick r:id="rId3"/>
              </a:rPr>
              <a:t>More Effective Distributed ML via a Stale Synchronous Parallel Parameter Server</a:t>
            </a:r>
            <a:r>
              <a:rPr lang="en-US" dirty="0"/>
              <a:t> (NIPS’13)</a:t>
            </a:r>
          </a:p>
          <a:p>
            <a:r>
              <a:rPr lang="en-US" dirty="0"/>
              <a:t>Compromise between </a:t>
            </a:r>
            <a:br>
              <a:rPr lang="en-US" dirty="0"/>
            </a:br>
            <a:r>
              <a:rPr lang="en-US" dirty="0" err="1"/>
              <a:t>Hogwild</a:t>
            </a:r>
            <a:r>
              <a:rPr lang="en-US" dirty="0"/>
              <a:t> and BSP</a:t>
            </a:r>
          </a:p>
          <a:p>
            <a:r>
              <a:rPr lang="en-US" dirty="0"/>
              <a:t>Unclear implications</a:t>
            </a:r>
            <a:br>
              <a:rPr lang="en-US" dirty="0"/>
            </a:br>
            <a:r>
              <a:rPr lang="en-US" dirty="0"/>
              <a:t>for deep learning</a:t>
            </a:r>
          </a:p>
          <a:p>
            <a:pPr lvl="1"/>
            <a:r>
              <a:rPr lang="en-US" dirty="0"/>
              <a:t>Non-convex loss</a:t>
            </a:r>
          </a:p>
        </p:txBody>
      </p:sp>
    </p:spTree>
    <p:extLst>
      <p:ext uri="{BB962C8B-B14F-4D97-AF65-F5344CB8AC3E}">
        <p14:creationId xmlns:p14="http://schemas.microsoft.com/office/powerpoint/2010/main" val="1142290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2_Office Theme">
  <a:themeElements>
    <a:clrScheme name="Custom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D9615F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ppt/theme/theme2.xml><?xml version="1.0" encoding="utf-8"?>
<a:theme xmlns:a="http://schemas.openxmlformats.org/drawingml/2006/main" name="3_Office Theme">
  <a:themeElements>
    <a:clrScheme name="Custom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D9615F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  <a:extLst>
    <a:ext uri="{05A4C25C-085E-4340-85A3-A5531E510DB2}">
      <thm15:themeFamily xmlns:thm15="http://schemas.microsoft.com/office/thememl/2012/main" name="ds100template" id="{3FE8F141-A9AE-1C42-89F6-14DD072DA360}" vid="{28E99920-B6A5-B44B-8849-CDA2E6579745}"/>
    </a:ext>
  </a:extLst>
</a:theme>
</file>

<file path=ppt/theme/theme3.xml><?xml version="1.0" encoding="utf-8"?>
<a:theme xmlns:a="http://schemas.openxmlformats.org/drawingml/2006/main" name="1_Office Theme">
  <a:themeElements>
    <a:clrScheme name="Custom 13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80FF"/>
      </a:hlink>
      <a:folHlink>
        <a:srgbClr val="800080"/>
      </a:folHlink>
    </a:clrScheme>
    <a:fontScheme name="Exhibit">
      <a:majorFont>
        <a:latin typeface="Corbel"/>
        <a:ea typeface=""/>
        <a:cs typeface=""/>
        <a:font script="Jpan" typeface="メイリオ"/>
      </a:majorFont>
      <a:minorFont>
        <a:latin typeface="Corbel"/>
        <a:ea typeface=""/>
        <a:cs typeface=""/>
        <a:font script="Jpan" typeface="メイリオ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solidFill>
            <a:schemeClr val="tx1"/>
          </a:solidFill>
          <a:headEnd type="none" w="med" len="med"/>
          <a:tailEnd type="none"/>
        </a:ln>
        <a:effectLst/>
      </a:spPr>
      <a:bodyPr rtlCol="0" anchor="ctr"/>
      <a:lstStyle>
        <a:defPPr algn="ctr">
          <a:defRPr/>
        </a:defPPr>
      </a:lstStyle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spDef>
    <a:lnDef>
      <a:spPr>
        <a:ln>
          <a:solidFill>
            <a:schemeClr val="tx1"/>
          </a:solidFill>
          <a:headEnd type="none" w="med" len="med"/>
          <a:tailEnd type="arrow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z="1800" dirty="0" smtClean="0">
            <a:latin typeface="Gill Sans Light"/>
            <a:cs typeface="Gill Sans Light"/>
          </a:defRPr>
        </a:defPPr>
      </a:lstStyle>
    </a:tx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44770</TotalTime>
  <Words>3656</Words>
  <Application>Microsoft Macintosh PowerPoint</Application>
  <PresentationFormat>Widescreen</PresentationFormat>
  <Paragraphs>1203</Paragraphs>
  <Slides>101</Slides>
  <Notes>19</Notes>
  <HiddenSlides>3</HiddenSlides>
  <MMClips>0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101</vt:i4>
      </vt:variant>
    </vt:vector>
  </HeadingPairs>
  <TitlesOfParts>
    <vt:vector size="120" baseType="lpstr">
      <vt:lpstr>Aharoni</vt:lpstr>
      <vt:lpstr>Algerian</vt:lpstr>
      <vt:lpstr>American Typewriter</vt:lpstr>
      <vt:lpstr>Arial</vt:lpstr>
      <vt:lpstr>Calibri</vt:lpstr>
      <vt:lpstr>Century Gothic</vt:lpstr>
      <vt:lpstr>Comic Sans MS</vt:lpstr>
      <vt:lpstr>Corbel</vt:lpstr>
      <vt:lpstr>Gill Sans Light</vt:lpstr>
      <vt:lpstr>Helvetica Neue</vt:lpstr>
      <vt:lpstr>Helvetica Neue Light</vt:lpstr>
      <vt:lpstr>Helvetica Neue Regular</vt:lpstr>
      <vt:lpstr>Lucida Grande</vt:lpstr>
      <vt:lpstr>Monaco</vt:lpstr>
      <vt:lpstr>NimbusRomNo9L</vt:lpstr>
      <vt:lpstr>Wingdings</vt:lpstr>
      <vt:lpstr>2_Office Theme</vt:lpstr>
      <vt:lpstr>3_Office Theme</vt:lpstr>
      <vt:lpstr>1_Office Theme</vt:lpstr>
      <vt:lpstr>AI-Systems Distributed Training</vt:lpstr>
      <vt:lpstr>What is? &amp; Why? Distributed Training</vt:lpstr>
      <vt:lpstr>On Dataset Size and Learning</vt:lpstr>
      <vt:lpstr>What are the Metrics of Success?</vt:lpstr>
      <vt:lpstr>Ideal Metric of Success</vt:lpstr>
      <vt:lpstr>Metrics of Success</vt:lpstr>
      <vt:lpstr>Map-Reduce  for Distributed Training</vt:lpstr>
      <vt:lpstr>Learning from Statistics (Aggregation)*</vt:lpstr>
      <vt:lpstr>Can we compute </vt:lpstr>
      <vt:lpstr>Can we compute </vt:lpstr>
      <vt:lpstr>Cost Analysis</vt:lpstr>
      <vt:lpstr>Logistic Regression using Gradient Descent?</vt:lpstr>
      <vt:lpstr>Logistic Regression in Map-Reduce</vt:lpstr>
      <vt:lpstr>Logistic Regression in Map-Reduce</vt:lpstr>
      <vt:lpstr>Iteration in Map-Reduce</vt:lpstr>
      <vt:lpstr>Cost of Iteration in Map-Reduce</vt:lpstr>
      <vt:lpstr>Cost of Iteration in Map-Reduce</vt:lpstr>
      <vt:lpstr>Iteration and Multi-stage computation</vt:lpstr>
      <vt:lpstr>Dataflow View</vt:lpstr>
      <vt:lpstr>Memory Opt. Dataflow</vt:lpstr>
      <vt:lpstr>Memory Opt. Dataflow View</vt:lpstr>
      <vt:lpstr>Statistical Inference in Large  Latent Variable Models</vt:lpstr>
      <vt:lpstr>Bulk Synchronous Parallel (BSP) Execution</vt:lpstr>
      <vt:lpstr>Asynchronous Execution</vt:lpstr>
      <vt:lpstr>Asynchronous Execution</vt:lpstr>
      <vt:lpstr>Asynchronous Execution</vt:lpstr>
      <vt:lpstr>AlexNet</vt:lpstr>
      <vt:lpstr>ImageNet Classification with Deep Convolutional Neural Networks</vt:lpstr>
      <vt:lpstr>What is the problem being solved?</vt:lpstr>
      <vt:lpstr>The AlexNet* Architecture</vt:lpstr>
      <vt:lpstr>The Actual AlexNet* Architecture</vt:lpstr>
      <vt:lpstr>Training on Multiple GPUs</vt:lpstr>
      <vt:lpstr>Interesting Consequence of  Partitioned Training</vt:lpstr>
      <vt:lpstr>Put into historical context</vt:lpstr>
      <vt:lpstr>Good Embeddings … </vt:lpstr>
      <vt:lpstr>DistBelief</vt:lpstr>
      <vt:lpstr>Large Scale  Distributed  Deep Networks</vt:lpstr>
      <vt:lpstr>Building High-Level Features Using Large Scale Unsupervised Learning</vt:lpstr>
      <vt:lpstr>Key Problems Addressed in  DistBelief Paper</vt:lpstr>
      <vt:lpstr>Large Scale  Distributed  Deep Networks</vt:lpstr>
      <vt:lpstr>Combine Model and Data Parallelism</vt:lpstr>
      <vt:lpstr>Combine Model and Data Parallelism</vt:lpstr>
      <vt:lpstr>Sandblaster L-BFGS</vt:lpstr>
      <vt:lpstr>Combine Model and Data Parallelism</vt:lpstr>
      <vt:lpstr>Downpour SGD</vt:lpstr>
      <vt:lpstr>Parameter Servers</vt:lpstr>
      <vt:lpstr>Downpour SGD</vt:lpstr>
      <vt:lpstr>Key Results: Training and Test Error</vt:lpstr>
      <vt:lpstr>Why are they in the NY Times</vt:lpstr>
      <vt:lpstr>Long-term Impact</vt:lpstr>
      <vt:lpstr>More recent  large-scale training</vt:lpstr>
      <vt:lpstr>Contrasting to the first paper</vt:lpstr>
      <vt:lpstr>How do you distribute SGD?</vt:lpstr>
      <vt:lpstr>Batch Size Scaling</vt:lpstr>
      <vt:lpstr>Bigger isn’t Always Better</vt:lpstr>
      <vt:lpstr>Generalization Gap Problem</vt:lpstr>
      <vt:lpstr>Rough “Intuition” </vt:lpstr>
      <vt:lpstr>Solution: Linear Scaling Rule</vt:lpstr>
      <vt:lpstr>Other Details</vt:lpstr>
      <vt:lpstr>Key Results</vt:lpstr>
      <vt:lpstr>Key Results</vt:lpstr>
      <vt:lpstr>Key Results</vt:lpstr>
      <vt:lpstr>All-Reduce </vt:lpstr>
      <vt:lpstr>All Reduce</vt:lpstr>
      <vt:lpstr>All Reduce</vt:lpstr>
      <vt:lpstr>All Reduce</vt:lpstr>
      <vt:lpstr>All Reduce</vt:lpstr>
      <vt:lpstr>All Reduce</vt:lpstr>
      <vt:lpstr>All Reduce</vt:lpstr>
      <vt:lpstr>All Reduce</vt:lpstr>
      <vt:lpstr>All Reduce</vt:lpstr>
      <vt:lpstr>All Reduce</vt:lpstr>
      <vt:lpstr>PowerPoint Presentation</vt:lpstr>
      <vt:lpstr>PowerPoint Presentation</vt:lpstr>
      <vt:lpstr>PowerPoint Presentation</vt:lpstr>
      <vt:lpstr>PowerPoint Presentation</vt:lpstr>
      <vt:lpstr>Parameter Server All-Reduce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Ring All-Reduce</vt:lpstr>
      <vt:lpstr>Double Binary Tree All-Reduce</vt:lpstr>
      <vt:lpstr>Dimensions of Parallelism</vt:lpstr>
      <vt:lpstr>Data Parallelism</vt:lpstr>
      <vt:lpstr>Model Parallelism</vt:lpstr>
      <vt:lpstr>Pipeline Parallelism</vt:lpstr>
      <vt:lpstr>Operator Level Parallelism</vt:lpstr>
      <vt:lpstr>This weeks readings</vt:lpstr>
      <vt:lpstr>Reading for the Week</vt:lpstr>
      <vt:lpstr>Scaling Distributed Machine Learning with the Parameter Server (OSDI’14)</vt:lpstr>
      <vt:lpstr>PipeDream: Generalized Pipeline Parallelism for DNN Training (SOSP’19)</vt:lpstr>
      <vt:lpstr>Bounded Staleness</vt:lpstr>
      <vt:lpstr>Adaptive Communication Strategies to Achieve the Best Error-Runtime Trade-off in Local-Update SGD (SysML’19)</vt:lpstr>
      <vt:lpstr>Old Stuff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Low-Latency Online Prediction Serving System</dc:title>
  <dc:creator>Joseph Gonzalez</dc:creator>
  <cp:lastModifiedBy>Joseph Gonzalez</cp:lastModifiedBy>
  <cp:revision>1068</cp:revision>
  <cp:lastPrinted>2019-09-23T18:56:58Z</cp:lastPrinted>
  <dcterms:created xsi:type="dcterms:W3CDTF">2016-06-11T00:34:45Z</dcterms:created>
  <dcterms:modified xsi:type="dcterms:W3CDTF">2019-10-01T18:01:13Z</dcterms:modified>
</cp:coreProperties>
</file>